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</p:sldMasterIdLst>
  <p:notesMasterIdLst>
    <p:notesMasterId r:id="rId63"/>
  </p:notesMasterIdLst>
  <p:sldIdLst>
    <p:sldId id="256" r:id="rId12"/>
    <p:sldId id="333" r:id="rId13"/>
    <p:sldId id="257" r:id="rId14"/>
    <p:sldId id="259" r:id="rId15"/>
    <p:sldId id="334" r:id="rId16"/>
    <p:sldId id="313" r:id="rId17"/>
    <p:sldId id="260" r:id="rId18"/>
    <p:sldId id="314" r:id="rId19"/>
    <p:sldId id="269" r:id="rId20"/>
    <p:sldId id="261" r:id="rId21"/>
    <p:sldId id="318" r:id="rId22"/>
    <p:sldId id="263" r:id="rId23"/>
    <p:sldId id="264" r:id="rId24"/>
    <p:sldId id="262" r:id="rId25"/>
    <p:sldId id="320" r:id="rId26"/>
    <p:sldId id="266" r:id="rId27"/>
    <p:sldId id="326" r:id="rId28"/>
    <p:sldId id="323" r:id="rId29"/>
    <p:sldId id="328" r:id="rId30"/>
    <p:sldId id="327" r:id="rId31"/>
    <p:sldId id="267" r:id="rId32"/>
    <p:sldId id="272" r:id="rId33"/>
    <p:sldId id="273" r:id="rId34"/>
    <p:sldId id="271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2" r:id="rId43"/>
    <p:sldId id="315" r:id="rId44"/>
    <p:sldId id="316" r:id="rId45"/>
    <p:sldId id="317" r:id="rId46"/>
    <p:sldId id="295" r:id="rId47"/>
    <p:sldId id="296" r:id="rId48"/>
    <p:sldId id="297" r:id="rId49"/>
    <p:sldId id="298" r:id="rId50"/>
    <p:sldId id="329" r:id="rId51"/>
    <p:sldId id="289" r:id="rId52"/>
    <p:sldId id="309" r:id="rId53"/>
    <p:sldId id="310" r:id="rId54"/>
    <p:sldId id="290" r:id="rId55"/>
    <p:sldId id="331" r:id="rId56"/>
    <p:sldId id="293" r:id="rId57"/>
    <p:sldId id="335" r:id="rId58"/>
    <p:sldId id="307" r:id="rId59"/>
    <p:sldId id="308" r:id="rId60"/>
    <p:sldId id="330" r:id="rId61"/>
    <p:sldId id="294" r:id="rId6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C4E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3" autoAdjust="0"/>
    <p:restoredTop sz="84587" autoAdjust="0"/>
  </p:normalViewPr>
  <p:slideViewPr>
    <p:cSldViewPr snapToGrid="0">
      <p:cViewPr varScale="1">
        <p:scale>
          <a:sx n="87" d="100"/>
          <a:sy n="87" d="100"/>
        </p:scale>
        <p:origin x="34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tableStyles" Target="tableStyle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51011-2A9F-4F14-8FE8-0FED46E26ED5}" type="datetimeFigureOut">
              <a:rPr lang="zh-CN" altLang="en-US" smtClean="0"/>
              <a:t>2018/3/7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783D0-B0A9-4B20-9EAC-755B6862E3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32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83D0-B0A9-4B20-9EAC-755B6862E37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811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83D0-B0A9-4B20-9EAC-755B6862E37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581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83D0-B0A9-4B20-9EAC-755B6862E37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169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83D0-B0A9-4B20-9EAC-755B6862E37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306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83D0-B0A9-4B20-9EAC-755B6862E37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696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83D0-B0A9-4B20-9EAC-755B6862E37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654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83D0-B0A9-4B20-9EAC-755B6862E37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89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83D0-B0A9-4B20-9EAC-755B6862E37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69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83D0-B0A9-4B20-9EAC-755B6862E37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983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83D0-B0A9-4B20-9EAC-755B6862E37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045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83D0-B0A9-4B20-9EAC-755B6862E37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210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这里要讲细节：数学表示每一个</a:t>
            </a:r>
            <a:r>
              <a:rPr lang="en-US" altLang="zh-CN" dirty="0" smtClean="0"/>
              <a:t>neuron</a:t>
            </a:r>
            <a:r>
              <a:rPr lang="zh-CN" altLang="en-US" dirty="0" smtClean="0"/>
              <a:t>的运算。听众可能连这个也不知道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83D0-B0A9-4B20-9EAC-755B6862E37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6182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83D0-B0A9-4B20-9EAC-755B6862E378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5180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83D0-B0A9-4B20-9EAC-755B6862E378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9076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83D0-B0A9-4B20-9EAC-755B6862E378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9632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83D0-B0A9-4B20-9EAC-755B6862E378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627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83D0-B0A9-4B20-9EAC-755B6862E378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729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83D0-B0A9-4B20-9EAC-755B6862E378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58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83D0-B0A9-4B20-9EAC-755B6862E378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7320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Deep </a:t>
            </a:r>
            <a:r>
              <a:rPr lang="zh-CN" altLang="en-US" dirty="0" smtClean="0"/>
              <a:t>比 </a:t>
            </a:r>
            <a:r>
              <a:rPr lang="en-US" altLang="zh-CN" smtClean="0"/>
              <a:t>shallow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83D0-B0A9-4B20-9EAC-755B6862E378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2403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83D0-B0A9-4B20-9EAC-755B6862E378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9916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83D0-B0A9-4B20-9EAC-755B6862E378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123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Convolution</a:t>
            </a:r>
            <a:r>
              <a:rPr lang="zh-CN" altLang="en-US" dirty="0" smtClean="0"/>
              <a:t>也需要细节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83D0-B0A9-4B20-9EAC-755B6862E37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128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83D0-B0A9-4B20-9EAC-755B6862E37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13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83D0-B0A9-4B20-9EAC-755B6862E37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037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83D0-B0A9-4B20-9EAC-755B6862E37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463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83D0-B0A9-4B20-9EAC-755B6862E37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587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83D0-B0A9-4B20-9EAC-755B6862E37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714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83D0-B0A9-4B20-9EAC-755B6862E37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12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7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1430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5252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6439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179778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5384800" cy="4419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0"/>
            <a:ext cx="5384800" cy="4419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4917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625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9855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4939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517044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635982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52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1676400"/>
            <a:ext cx="2743200" cy="45005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1676400"/>
            <a:ext cx="8026400" cy="4500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7349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95400"/>
            <a:ext cx="2743200" cy="5257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95400"/>
            <a:ext cx="8026400" cy="5257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1434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1505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0566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265007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5384800" cy="4419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0"/>
            <a:ext cx="5384800" cy="4419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4403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15614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6587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4900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938050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74093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46782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90672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95400"/>
            <a:ext cx="2743200" cy="5257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95400"/>
            <a:ext cx="8026400" cy="5257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695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8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91254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5384800" cy="4419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0"/>
            <a:ext cx="5384800" cy="4419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139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069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018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44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688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204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85327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496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95400"/>
            <a:ext cx="2743200" cy="5257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95400"/>
            <a:ext cx="8026400" cy="5257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971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705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129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6477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5384800" cy="4419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0"/>
            <a:ext cx="5384800" cy="4419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1813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167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210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44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70445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28719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1901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688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95400"/>
            <a:ext cx="2743200" cy="5257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95400"/>
            <a:ext cx="8026400" cy="5257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6678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746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1804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944768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5384800" cy="4419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0"/>
            <a:ext cx="5384800" cy="4419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2563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7861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49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681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4407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194629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332720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9261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95400"/>
            <a:ext cx="2743200" cy="5257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95400"/>
            <a:ext cx="8026400" cy="5257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704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7803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747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881034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5384800" cy="4419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0"/>
            <a:ext cx="5384800" cy="4419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7991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0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3604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1987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984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60643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761082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8745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95400"/>
            <a:ext cx="2743200" cy="5257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95400"/>
            <a:ext cx="8026400" cy="5257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1368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4281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6845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89524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5384800" cy="4419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0"/>
            <a:ext cx="5384800" cy="4419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10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7141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8029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9863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3858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936636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977918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452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95400"/>
            <a:ext cx="2743200" cy="5257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95400"/>
            <a:ext cx="8026400" cy="5257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2063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6220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454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9561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2903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5384800" cy="4419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0"/>
            <a:ext cx="5384800" cy="4419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670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9883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7111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81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364491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304909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3987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95400"/>
            <a:ext cx="2743200" cy="5257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95400"/>
            <a:ext cx="8026400" cy="5257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3526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1482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51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80197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112902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5384800" cy="4419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0"/>
            <a:ext cx="5384800" cy="4419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0770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1812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3730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3768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47948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194775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7298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95400"/>
            <a:ext cx="2743200" cy="5257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95400"/>
            <a:ext cx="8026400" cy="5257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8092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79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097282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1473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738721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5384800" cy="4419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0"/>
            <a:ext cx="5384800" cy="4419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1046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5613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6961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1772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964547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117084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9053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95400"/>
            <a:ext cx="2743200" cy="5257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95400"/>
            <a:ext cx="8026400" cy="5257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42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backgroud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16764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4658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990000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990000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990000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990000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990000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990000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990000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990000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backgroud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95400"/>
            <a:ext cx="1097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33600"/>
            <a:ext cx="10972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260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backgroud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95400"/>
            <a:ext cx="1097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33600"/>
            <a:ext cx="10972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0829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backgroud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95400"/>
            <a:ext cx="1097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33600"/>
            <a:ext cx="10972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148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backgroud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95400"/>
            <a:ext cx="1097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33600"/>
            <a:ext cx="10972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1967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backgroud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95400"/>
            <a:ext cx="1097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33600"/>
            <a:ext cx="10972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0678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backgroud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95400"/>
            <a:ext cx="1097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33600"/>
            <a:ext cx="10972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7348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backgroud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95400"/>
            <a:ext cx="1097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33600"/>
            <a:ext cx="10972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275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backgroud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95400"/>
            <a:ext cx="1097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33600"/>
            <a:ext cx="10972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0259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backgroud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95400"/>
            <a:ext cx="1097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33600"/>
            <a:ext cx="10972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7774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backgroud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95400"/>
            <a:ext cx="1097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33600"/>
            <a:ext cx="10972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2391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2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10" Type="http://schemas.openxmlformats.org/officeDocument/2006/relationships/image" Target="../media/image32.tmp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0.PNG"/><Relationship Id="rId5" Type="http://schemas.openxmlformats.org/officeDocument/2006/relationships/image" Target="../media/image190.png"/><Relationship Id="rId4" Type="http://schemas.openxmlformats.org/officeDocument/2006/relationships/image" Target="../media/image3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3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0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57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9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0.PNG"/><Relationship Id="rId5" Type="http://schemas.openxmlformats.org/officeDocument/2006/relationships/image" Target="../media/image24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9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971" y="1930399"/>
            <a:ext cx="11996058" cy="86896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4000" dirty="0" smtClean="0"/>
              <a:t>Mathematics in Deep Learning</a:t>
            </a:r>
            <a:endParaRPr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172719"/>
            <a:ext cx="9144000" cy="118223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王立威</a:t>
            </a:r>
            <a:endParaRPr lang="en-US" altLang="zh-CN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北京大学 信息科学技术学院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wanglw@pku.edu.cn</a:t>
            </a:r>
          </a:p>
        </p:txBody>
      </p:sp>
    </p:spTree>
    <p:extLst>
      <p:ext uri="{BB962C8B-B14F-4D97-AF65-F5344CB8AC3E}">
        <p14:creationId xmlns:p14="http://schemas.microsoft.com/office/powerpoint/2010/main" val="195912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3996168"/>
                <a:ext cx="11430001" cy="21845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 smtClean="0"/>
                  <a:t>Loss Function:</a:t>
                </a:r>
              </a:p>
              <a:p>
                <a:pPr lvl="1"/>
                <a:r>
                  <a:rPr lang="en-US" altLang="zh-CN" sz="2200" dirty="0"/>
                  <a:t>Mean Squared Loss</a:t>
                </a:r>
                <a:r>
                  <a:rPr lang="en-US" altLang="zh-CN" sz="2200" dirty="0" smtClean="0"/>
                  <a:t>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CN" sz="2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"/>
                            <m:endChr m:val="|"/>
                            <m:ctrlPr>
                              <a:rPr lang="en-US" altLang="zh-CN" sz="2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sz="2200" dirty="0"/>
              </a:p>
              <a:p>
                <a:pPr lvl="1"/>
                <a:r>
                  <a:rPr lang="en-US" altLang="zh-CN" sz="2200" dirty="0"/>
                  <a:t>Cross Entropy Loss:</a:t>
                </a:r>
                <a:r>
                  <a:rPr lang="en-US" altLang="zh-CN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200" i="1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altLang="zh-CN" sz="2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  <m:func>
                          <m:funcPr>
                            <m:ctrlPr>
                              <a:rPr lang="en-US" altLang="zh-CN" sz="22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2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altLang="zh-CN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en-US" altLang="zh-CN" sz="2200" dirty="0" smtClean="0"/>
              </a:p>
              <a:p>
                <a:pPr lvl="1"/>
                <a:endParaRPr lang="zh-CN" altLang="en-US" sz="2200" dirty="0"/>
              </a:p>
              <a:p>
                <a:pPr lvl="1"/>
                <a:endParaRPr lang="zh-CN" altLang="en-US" sz="2400" dirty="0"/>
              </a:p>
              <a:p>
                <a:pPr lvl="1"/>
                <a:endParaRPr lang="en-US" altLang="zh-CN" sz="2400" dirty="0" smtClean="0"/>
              </a:p>
              <a:p>
                <a:pPr lvl="1"/>
                <a:endParaRPr lang="en-US" altLang="zh-CN" sz="2400" b="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3996168"/>
                <a:ext cx="11430001" cy="2184500"/>
              </a:xfrm>
              <a:blipFill>
                <a:blip r:embed="rId8"/>
                <a:stretch>
                  <a:fillRect l="-800" t="-153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609600" y="2057400"/>
            <a:ext cx="4961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Empirical Risk Minimization: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919410" y="2540580"/>
                <a:ext cx="4353179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:= </m:t>
                          </m: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410" y="2540580"/>
                <a:ext cx="4353179" cy="896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168400" y="3436787"/>
                <a:ext cx="83989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Where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 smtClean="0"/>
                  <a:t> is the data,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zh-CN" sz="2400" dirty="0" smtClean="0"/>
                  <a:t> is the parameter vector.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00" y="3436787"/>
                <a:ext cx="8398933" cy="461665"/>
              </a:xfrm>
              <a:prstGeom prst="rect">
                <a:avLst/>
              </a:prstGeom>
              <a:blipFill>
                <a:blip r:embed="rId5"/>
                <a:stretch>
                  <a:fillRect l="-1162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2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3674532"/>
                <a:ext cx="10972800" cy="2878667"/>
              </a:xfrm>
            </p:spPr>
            <p:txBody>
              <a:bodyPr/>
              <a:lstStyle/>
              <a:p>
                <a:r>
                  <a:rPr lang="en-US" altLang="zh-CN" dirty="0" smtClean="0"/>
                  <a:t>Gradient </a:t>
                </a:r>
                <a:r>
                  <a:rPr lang="en-US" altLang="zh-CN" dirty="0"/>
                  <a:t>Descent: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𝜂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zh-CN" dirty="0" smtClean="0"/>
              </a:p>
              <a:p>
                <a:r>
                  <a:rPr lang="en-US" altLang="zh-CN" dirty="0"/>
                  <a:t>Stochastic Gradient Decent </a:t>
                </a:r>
                <a:r>
                  <a:rPr lang="en-US" altLang="zh-CN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𝜂𝛻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uniform in {1, …, n}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3674532"/>
                <a:ext cx="10972800" cy="2878667"/>
              </a:xfrm>
              <a:blipFill>
                <a:blip r:embed="rId4"/>
                <a:stretch>
                  <a:fillRect l="-722" t="-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609600" y="2336800"/>
            <a:ext cx="1026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Stochastic Gradient Decent (SGD) is the method to optimize this problem</a:t>
            </a:r>
          </a:p>
          <a:p>
            <a:endParaRPr lang="zh-CN" altLang="en-US" sz="2400" dirty="0"/>
          </a:p>
        </p:txBody>
      </p:sp>
      <p:sp>
        <p:nvSpPr>
          <p:cNvPr id="5" name="圆角矩形标注 4"/>
          <p:cNvSpPr/>
          <p:nvPr/>
        </p:nvSpPr>
        <p:spPr>
          <a:xfrm>
            <a:off x="7994183" y="3285183"/>
            <a:ext cx="1849525" cy="778698"/>
          </a:xfrm>
          <a:prstGeom prst="wedgeRoundRectCallout">
            <a:avLst>
              <a:gd name="adj1" fmla="val -80884"/>
              <a:gd name="adj2" fmla="val 221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 smtClean="0">
                <a:solidFill>
                  <a:srgbClr val="FF0000"/>
                </a:solidFill>
              </a:rPr>
              <a:t>O(n) </a:t>
            </a:r>
            <a:r>
              <a:rPr lang="en-US" altLang="zh-CN" sz="2000" dirty="0" smtClean="0">
                <a:solidFill>
                  <a:srgbClr val="FF0000"/>
                </a:solidFill>
              </a:rPr>
              <a:t>time complexity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1204266" y="5263528"/>
            <a:ext cx="2814173" cy="778698"/>
          </a:xfrm>
          <a:prstGeom prst="wedgeRoundRectCallout">
            <a:avLst>
              <a:gd name="adj1" fmla="val 39626"/>
              <a:gd name="adj2" fmla="val -680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 smtClean="0">
                <a:solidFill>
                  <a:srgbClr val="FF0000"/>
                </a:solidFill>
              </a:rPr>
              <a:t>O(1) </a:t>
            </a:r>
            <a:r>
              <a:rPr lang="en-US" altLang="zh-CN" sz="2000" dirty="0" smtClean="0">
                <a:solidFill>
                  <a:srgbClr val="FF0000"/>
                </a:solidFill>
              </a:rPr>
              <a:t>time complexity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40400" y="5422044"/>
            <a:ext cx="4120039" cy="46166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Extensions: mini-batch SGD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Three Components of Deep Learning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Model (Architecture)</a:t>
            </a:r>
          </a:p>
          <a:p>
            <a:pPr lvl="1"/>
            <a:r>
              <a:rPr lang="en-US" altLang="zh-CN" dirty="0" smtClean="0"/>
              <a:t>CNN for images, RNN for speech…</a:t>
            </a:r>
          </a:p>
          <a:p>
            <a:pPr lvl="1"/>
            <a:r>
              <a:rPr lang="en-US" altLang="zh-CN" dirty="0" smtClean="0"/>
              <a:t>Shallow (but wide) networks are universal </a:t>
            </a:r>
            <a:r>
              <a:rPr lang="en-US" altLang="zh-CN" dirty="0" err="1" smtClean="0"/>
              <a:t>approximator</a:t>
            </a:r>
            <a:r>
              <a:rPr lang="en-US" altLang="zh-CN" dirty="0" smtClean="0"/>
              <a:t> (</a:t>
            </a:r>
            <a:r>
              <a:rPr lang="en-US" altLang="zh-CN" dirty="0" err="1" smtClean="0"/>
              <a:t>Cybenko</a:t>
            </a:r>
            <a:r>
              <a:rPr lang="en-US" altLang="zh-CN" dirty="0" smtClean="0"/>
              <a:t>, 1989)</a:t>
            </a:r>
          </a:p>
          <a:p>
            <a:pPr lvl="1"/>
            <a:r>
              <a:rPr lang="en-US" altLang="zh-CN" dirty="0" smtClean="0"/>
              <a:t>Deep (and thin) </a:t>
            </a:r>
            <a:r>
              <a:rPr lang="en-US" altLang="zh-CN" dirty="0" err="1" smtClean="0"/>
              <a:t>ReLU</a:t>
            </a:r>
            <a:r>
              <a:rPr lang="en-US" altLang="zh-CN" dirty="0" smtClean="0"/>
              <a:t> networks are universal </a:t>
            </a:r>
            <a:r>
              <a:rPr lang="en-US" altLang="zh-CN" dirty="0" err="1" smtClean="0"/>
              <a:t>approximator</a:t>
            </a:r>
            <a:r>
              <a:rPr lang="en-US" altLang="zh-CN" dirty="0"/>
              <a:t> </a:t>
            </a:r>
            <a:r>
              <a:rPr lang="en-US" altLang="zh-CN" dirty="0" smtClean="0"/>
              <a:t>(LPWH</a:t>
            </a:r>
            <a:r>
              <a:rPr lang="en-US" altLang="zh-CN" b="1" dirty="0" smtClean="0"/>
              <a:t>W</a:t>
            </a:r>
            <a:r>
              <a:rPr lang="en-US" altLang="zh-CN" dirty="0" smtClean="0"/>
              <a:t>, 2017)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Optimization on Training Data</a:t>
            </a:r>
          </a:p>
          <a:p>
            <a:pPr lvl="1"/>
            <a:r>
              <a:rPr lang="en-US" altLang="zh-CN" dirty="0" smtClean="0"/>
              <a:t>Learning by optimizing the empirical loss, nonconvex optimization</a:t>
            </a:r>
          </a:p>
          <a:p>
            <a:endParaRPr lang="en-US" altLang="zh-CN" dirty="0"/>
          </a:p>
          <a:p>
            <a:r>
              <a:rPr lang="en-US" altLang="zh-CN" dirty="0" smtClean="0"/>
              <a:t>Generalization to Test Data</a:t>
            </a:r>
          </a:p>
          <a:p>
            <a:pPr lvl="1"/>
            <a:r>
              <a:rPr lang="en-US" altLang="zh-CN" dirty="0" smtClean="0"/>
              <a:t>Generalization theory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91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/>
              <a:t>Content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2438400"/>
            <a:ext cx="10972800" cy="303167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altLang="zh-CN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Supervised Learning and Deep Learning</a:t>
            </a:r>
          </a:p>
          <a:p>
            <a:pPr marL="514350" indent="-514350">
              <a:buAutoNum type="arabicPeriod"/>
            </a:pPr>
            <a:r>
              <a:rPr lang="en-US" altLang="zh-CN" sz="3200" dirty="0" smtClean="0"/>
              <a:t>Open Problems</a:t>
            </a:r>
            <a:endParaRPr lang="en-US" altLang="zh-CN" sz="3200" dirty="0"/>
          </a:p>
          <a:p>
            <a:pPr marL="514350" indent="-514350">
              <a:buAutoNum type="arabicPeriod"/>
            </a:pPr>
            <a:r>
              <a:rPr lang="en-US" altLang="zh-CN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Recent Works</a:t>
            </a:r>
          </a:p>
          <a:p>
            <a:pPr marL="514350" indent="-514350">
              <a:buAutoNum type="arabicPeriod"/>
            </a:pPr>
            <a:r>
              <a:rPr lang="en-US" altLang="zh-CN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Conclusions</a:t>
            </a:r>
            <a:endParaRPr lang="en-US" altLang="zh-CN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40954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 Generalization</a:t>
            </a:r>
            <a:r>
              <a:rPr lang="en-US" altLang="zh-CN" dirty="0"/>
              <a:t>: the Core of Learning Theory </a:t>
            </a:r>
            <a:endParaRPr lang="zh-CN" altLang="en-US" dirty="0"/>
          </a:p>
        </p:txBody>
      </p:sp>
      <p:sp>
        <p:nvSpPr>
          <p:cNvPr id="4" name="流程图: 可选过程 3"/>
          <p:cNvSpPr/>
          <p:nvPr/>
        </p:nvSpPr>
        <p:spPr>
          <a:xfrm>
            <a:off x="1695447" y="3075215"/>
            <a:ext cx="8643507" cy="130084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chemeClr val="tx1"/>
                </a:solidFill>
              </a:rPr>
              <a:t>Model should fit unknown data well, 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not just training data</a:t>
            </a:r>
            <a:endParaRPr lang="en-US" altLang="zh-CN" sz="2400" b="1" dirty="0">
              <a:solidFill>
                <a:schemeClr val="tx1"/>
              </a:solidFill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6670220" y="5088393"/>
            <a:ext cx="4438652" cy="64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2800" dirty="0" smtClean="0"/>
              <a:t>To Learn, Not </a:t>
            </a:r>
            <a:r>
              <a:rPr lang="en-US" altLang="zh-CN" sz="2800" dirty="0"/>
              <a:t>T</a:t>
            </a:r>
            <a:r>
              <a:rPr lang="en-US" altLang="zh-CN" sz="2800" dirty="0" smtClean="0"/>
              <a:t>o </a:t>
            </a:r>
            <a:r>
              <a:rPr lang="en-US" altLang="zh-CN" sz="2800" dirty="0"/>
              <a:t>M</a:t>
            </a:r>
            <a:r>
              <a:rPr lang="en-US" altLang="zh-CN" sz="2800" dirty="0" smtClean="0"/>
              <a:t>emory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835" y="4626430"/>
            <a:ext cx="2914650" cy="1571625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>
            <a:off x="609600" y="2100264"/>
            <a:ext cx="8681355" cy="59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2800" dirty="0"/>
              <a:t>T</a:t>
            </a:r>
            <a:r>
              <a:rPr lang="en-US" altLang="zh-CN" sz="2800" dirty="0" smtClean="0"/>
              <a:t>o train a model, we only have training data. </a:t>
            </a:r>
          </a:p>
        </p:txBody>
      </p:sp>
    </p:spTree>
    <p:extLst>
      <p:ext uri="{BB962C8B-B14F-4D97-AF65-F5344CB8AC3E}">
        <p14:creationId xmlns:p14="http://schemas.microsoft.com/office/powerpoint/2010/main" val="123670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Overfitting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2133600"/>
                <a:ext cx="7682345" cy="4454236"/>
              </a:xfrm>
            </p:spPr>
            <p:txBody>
              <a:bodyPr/>
              <a:lstStyle/>
              <a:p>
                <a:r>
                  <a:rPr lang="en-US" altLang="zh-CN" dirty="0" smtClean="0"/>
                  <a:t>When our model is over-complicated, our model may only fit training data</a:t>
                </a:r>
              </a:p>
              <a:p>
                <a:r>
                  <a:rPr lang="en-US" altLang="zh-CN" dirty="0" smtClean="0"/>
                  <a:t>training error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dirty="0" smtClean="0"/>
                  <a:t>, test error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training error</a:t>
                </a:r>
              </a:p>
              <a:p>
                <a:r>
                  <a:rPr lang="en-US" altLang="zh-CN" dirty="0" smtClean="0"/>
                  <a:t>Deep neural network: model with a large number of parameters</a:t>
                </a:r>
              </a:p>
              <a:p>
                <a:pPr lvl="1"/>
                <a:r>
                  <a:rPr lang="en-US" altLang="zh-CN" dirty="0" err="1" smtClean="0"/>
                  <a:t>AlexNet</a:t>
                </a:r>
                <a:r>
                  <a:rPr lang="en-US" altLang="zh-CN" dirty="0" smtClean="0"/>
                  <a:t>: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zh-CN" dirty="0" smtClean="0"/>
                  <a:t> parameters </a:t>
                </a:r>
              </a:p>
              <a:p>
                <a:pPr lvl="1"/>
                <a:r>
                  <a:rPr lang="en-US" altLang="zh-CN" dirty="0" err="1" smtClean="0"/>
                  <a:t>VGGNet</a:t>
                </a:r>
                <a:r>
                  <a:rPr lang="en-US" altLang="zh-CN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altLang="zh-CN" dirty="0" smtClean="0"/>
                  <a:t> parameters(VGG16)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2133600"/>
                <a:ext cx="7682345" cy="4454236"/>
              </a:xfrm>
              <a:blipFill>
                <a:blip r:embed="rId8"/>
                <a:stretch>
                  <a:fillRect l="-1032" t="-958" r="-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“overfitting”的图片搜索结果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054" y="1853046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882" y="4360718"/>
            <a:ext cx="3178073" cy="219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7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Some Observations of Deep Nets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50315" y="2095504"/>
            <a:ext cx="9641984" cy="1801088"/>
          </a:xfrm>
          <a:ln w="19050">
            <a:solidFill>
              <a:schemeClr val="tx1"/>
            </a:solidFill>
            <a:prstDash val="dash"/>
          </a:ln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prstClr val="black"/>
                </a:solidFill>
              </a:rPr>
              <a:t>Though the model is complicated, deep </a:t>
            </a:r>
            <a:r>
              <a:rPr lang="en-US" altLang="zh-CN" dirty="0">
                <a:solidFill>
                  <a:prstClr val="black"/>
                </a:solidFill>
              </a:rPr>
              <a:t>nets </a:t>
            </a:r>
            <a:r>
              <a:rPr lang="en-US" altLang="zh-CN" dirty="0" smtClean="0">
                <a:solidFill>
                  <a:prstClr val="black"/>
                </a:solidFill>
              </a:rPr>
              <a:t>always </a:t>
            </a:r>
            <a:r>
              <a:rPr lang="en-US" altLang="zh-CN" dirty="0">
                <a:solidFill>
                  <a:prstClr val="black"/>
                </a:solidFill>
              </a:rPr>
              <a:t>have benign </a:t>
            </a:r>
            <a:r>
              <a:rPr lang="en-US" altLang="zh-CN" dirty="0" smtClean="0">
                <a:solidFill>
                  <a:prstClr val="black"/>
                </a:solidFill>
              </a:rPr>
              <a:t>generalization</a:t>
            </a:r>
            <a:endParaRPr lang="en-US" altLang="zh-CN" dirty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prstClr val="black"/>
                </a:solidFill>
              </a:rPr>
              <a:t>For random label or random feature, deep nets converge with </a:t>
            </a:r>
            <a:r>
              <a:rPr lang="en-US" altLang="zh-CN" dirty="0" smtClean="0">
                <a:solidFill>
                  <a:prstClr val="black"/>
                </a:solidFill>
              </a:rPr>
              <a:t>0 training </a:t>
            </a:r>
            <a:r>
              <a:rPr lang="en-US" altLang="zh-CN" dirty="0">
                <a:solidFill>
                  <a:prstClr val="black"/>
                </a:solidFill>
              </a:rPr>
              <a:t>error but without any generalization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zh-CN" dirty="0" smtClean="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9599" y="4927707"/>
            <a:ext cx="10972801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CN" sz="2800" dirty="0"/>
              <a:t>ICLR 2017 Best Paper:</a:t>
            </a:r>
          </a:p>
          <a:p>
            <a:pPr algn="ctr">
              <a:spcAft>
                <a:spcPts val="1800"/>
              </a:spcAft>
            </a:pPr>
            <a:r>
              <a:rPr lang="en-US" altLang="zh-CN" sz="2800" dirty="0"/>
              <a:t>“Understanding deep learning requires rethinking generalization”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050720" y="4212771"/>
            <a:ext cx="6090557" cy="600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How to explain these phenomena?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 Optimization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3996168"/>
            <a:ext cx="11430001" cy="21845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Training deep neural network is a </a:t>
            </a:r>
            <a:r>
              <a:rPr lang="en-US" altLang="zh-CN" b="1" i="1" dirty="0" smtClean="0"/>
              <a:t>non-convex</a:t>
            </a:r>
            <a:r>
              <a:rPr lang="en-US" altLang="zh-CN" dirty="0" smtClean="0"/>
              <a:t> </a:t>
            </a:r>
            <a:r>
              <a:rPr lang="en-US" altLang="zh-CN" dirty="0"/>
              <a:t>optimization problem</a:t>
            </a:r>
          </a:p>
          <a:p>
            <a:pPr lvl="1"/>
            <a:r>
              <a:rPr lang="en-US" altLang="zh-CN" sz="2200" dirty="0"/>
              <a:t>Local minima</a:t>
            </a:r>
          </a:p>
          <a:p>
            <a:pPr lvl="1"/>
            <a:r>
              <a:rPr lang="en-US" altLang="zh-CN" sz="2200" dirty="0"/>
              <a:t>Saddle points</a:t>
            </a:r>
          </a:p>
          <a:p>
            <a:pPr lvl="1"/>
            <a:endParaRPr lang="en-US" altLang="zh-CN" sz="2200" dirty="0" smtClean="0"/>
          </a:p>
          <a:p>
            <a:pPr lvl="1"/>
            <a:endParaRPr lang="zh-CN" altLang="en-US" sz="2200" dirty="0"/>
          </a:p>
          <a:p>
            <a:pPr lvl="1"/>
            <a:endParaRPr lang="zh-CN" altLang="en-US" sz="2400" dirty="0"/>
          </a:p>
          <a:p>
            <a:pPr lvl="1"/>
            <a:endParaRPr lang="en-US" altLang="zh-CN" sz="2400" dirty="0" smtClean="0"/>
          </a:p>
          <a:p>
            <a:pPr lvl="1"/>
            <a:endParaRPr lang="en-US" altLang="zh-CN" sz="2400" b="0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609600" y="2057400"/>
            <a:ext cx="4961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Empirical Risk Minimization: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919410" y="2540580"/>
                <a:ext cx="4353179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:= </m:t>
                          </m: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410" y="2540580"/>
                <a:ext cx="4353179" cy="896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168400" y="3436787"/>
                <a:ext cx="83989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Where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 smtClean="0"/>
                  <a:t> is the data,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zh-CN" sz="2400" dirty="0" smtClean="0"/>
                  <a:t> is the parameter vector.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00" y="3436787"/>
                <a:ext cx="8398933" cy="461665"/>
              </a:xfrm>
              <a:prstGeom prst="rect">
                <a:avLst/>
              </a:prstGeom>
              <a:blipFill>
                <a:blip r:embed="rId4"/>
                <a:stretch>
                  <a:fillRect l="-1162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1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dirty="0" smtClean="0"/>
                  <a:t>The loss surface is highly non-convex.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altLang="zh-CN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dirty="0" smtClean="0"/>
                  <a:t>Empirically the optimization almost always converge to a very good local minima (Training error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dirty="0" smtClean="0"/>
                  <a:t>).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22" t="-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圆角矩形 3"/>
          <p:cNvSpPr/>
          <p:nvPr/>
        </p:nvSpPr>
        <p:spPr>
          <a:xfrm>
            <a:off x="2799978" y="4586241"/>
            <a:ext cx="6592043" cy="1132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</a:rPr>
              <a:t>Why GD and SGD always converge to global optimal in such a </a:t>
            </a:r>
            <a:r>
              <a:rPr lang="en-US" altLang="zh-CN" sz="2400" dirty="0" smtClean="0">
                <a:solidFill>
                  <a:srgbClr val="FF0000"/>
                </a:solidFill>
              </a:rPr>
              <a:t>highly non-convex case?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9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300967"/>
            <a:ext cx="10972800" cy="685800"/>
          </a:xfrm>
        </p:spPr>
        <p:txBody>
          <a:bodyPr/>
          <a:lstStyle/>
          <a:p>
            <a:r>
              <a:rPr lang="en-US" altLang="zh-CN" dirty="0" smtClean="0"/>
              <a:t>3. Expressive Power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Expressive power describes neural networks’ ability to approximate functions</a:t>
            </a:r>
          </a:p>
          <a:p>
            <a:r>
              <a:rPr lang="en-US" altLang="zh-CN" dirty="0" smtClean="0"/>
              <a:t>Well known result: depth-2 networks with suitable activation function can approximate any continuous function on a compact domain to any desired accuracy</a:t>
            </a:r>
          </a:p>
          <a:p>
            <a:r>
              <a:rPr lang="en-US" altLang="zh-CN" dirty="0" smtClean="0"/>
              <a:t>Deep neural networks have much better performance than shallow networks.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2210480" y="4576236"/>
            <a:ext cx="7771039" cy="1132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Why DEEP is crucial?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295399"/>
            <a:ext cx="11092962" cy="2458915"/>
          </a:xfrm>
        </p:spPr>
        <p:txBody>
          <a:bodyPr/>
          <a:lstStyle/>
          <a:p>
            <a:r>
              <a:rPr lang="en-US" altLang="zh-CN" dirty="0" smtClean="0"/>
              <a:t>Machine Learning Breakthrough:</a:t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     Deep Learning</a:t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     Deep Reinforcement Learning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0975" y="4301200"/>
            <a:ext cx="3393122" cy="2106853"/>
          </a:xfrm>
          <a:prstGeom prst="rect">
            <a:avLst/>
          </a:prstGeom>
        </p:spPr>
      </p:pic>
      <p:pic>
        <p:nvPicPr>
          <p:cNvPr id="3076" name="Picture 4" descr="http://5b0988e595225.cdn.sohucs.com/images/20170728/a0cca0ae02b34327a24fdabb49b66c1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4" r="11859"/>
          <a:stretch/>
        </p:blipFill>
        <p:spPr bwMode="auto">
          <a:xfrm>
            <a:off x="705072" y="4281983"/>
            <a:ext cx="3200578" cy="214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“深度学习 自动驾驶”的图片搜索结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547" y="4301200"/>
            <a:ext cx="3160280" cy="210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/>
              <a:t>Content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2438400"/>
            <a:ext cx="10972800" cy="303167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altLang="zh-CN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Supervised Learning and Deep Learning</a:t>
            </a:r>
          </a:p>
          <a:p>
            <a:pPr marL="514350" indent="-514350">
              <a:buAutoNum type="arabicPeriod"/>
            </a:pPr>
            <a:r>
              <a:rPr lang="en-US" altLang="zh-CN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Open Problems</a:t>
            </a:r>
            <a:endParaRPr lang="en-US" altLang="zh-CN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altLang="zh-CN" sz="3200" dirty="0" smtClean="0"/>
              <a:t>Recent Works</a:t>
            </a:r>
            <a:endParaRPr lang="en-US" altLang="zh-CN" sz="2900" dirty="0" smtClean="0"/>
          </a:p>
          <a:p>
            <a:pPr marL="514350" indent="-514350">
              <a:buAutoNum type="arabicPeriod"/>
            </a:pPr>
            <a:r>
              <a:rPr lang="en-US" altLang="zh-CN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Conclusions</a:t>
            </a:r>
            <a:endParaRPr lang="en-US" altLang="zh-CN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380482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4284" y="1295400"/>
            <a:ext cx="10972800" cy="685800"/>
          </a:xfrm>
        </p:spPr>
        <p:txBody>
          <a:bodyPr/>
          <a:lstStyle/>
          <a:p>
            <a:r>
              <a:rPr lang="en-US" altLang="zh-CN" sz="3200" dirty="0" smtClean="0"/>
              <a:t>Traditional Learning Theory Fails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955" y="1953534"/>
            <a:ext cx="11582400" cy="46264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dirty="0" smtClean="0"/>
              <a:t>Common form of generalization bound (in expectation or high probability)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表格 2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456358" y="3457897"/>
              <a:ext cx="8016766" cy="24126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083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083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335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smtClean="0">
                              <a:solidFill>
                                <a:schemeClr val="tx1"/>
                              </a:solidFill>
                            </a:rPr>
                            <a:t>Capacity</a:t>
                          </a:r>
                          <a:r>
                            <a:rPr lang="en-US" altLang="zh-CN" sz="2000" baseline="0" dirty="0" smtClean="0">
                              <a:solidFill>
                                <a:schemeClr val="tx1"/>
                              </a:solidFill>
                            </a:rPr>
                            <a:t> Measurement 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Complexity</a:t>
                          </a:r>
                          <a:endParaRPr kumimoji="0" lang="zh-CN" altLang="en-US" sz="20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353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VC-dimension </a:t>
                          </a:r>
                          <a:endParaRPr kumimoji="0" lang="zh-CN" altLang="en-US" sz="20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𝑉𝐶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≤ 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</m:func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2000" dirty="0" smtClean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90674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zh-CN" alt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𝜺</m:t>
                              </m:r>
                            </m:oMath>
                          </a14:m>
                          <a:r>
                            <a:rPr kumimoji="0" lang="en-US" altLang="zh-CN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-Covering number</a:t>
                          </a:r>
                          <a:endParaRPr kumimoji="0" lang="zh-CN" altLang="en-US" sz="20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ℱ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en-US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altLang="zh-CN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altLang="zh-CN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𝐴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zh-CN" sz="20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zh-CN" sz="20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𝐿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zh-CN" sz="20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𝜙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altLang="zh-CN" sz="2000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altLang="zh-CN" sz="2000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altLang="zh-CN" sz="2000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𝐿</m:t>
                                                    </m:r>
                                                    <m:r>
                                                      <a:rPr lang="en-US" altLang="zh-CN" sz="2000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+1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p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US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𝜖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en-US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kumimoji="0" lang="zh-CN" altLang="en-US" sz="20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353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Rademacher Average</a:t>
                          </a:r>
                          <a:endParaRPr kumimoji="0" lang="zh-CN" altLang="en-US" sz="20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ℱ</m:t>
                                    </m:r>
                                  </m:e>
                                </m:d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altLang="zh-CN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p>
                                </m:s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2000" dirty="0" smtClean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表格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4202956"/>
                  </p:ext>
                </p:extLst>
              </p:nvPr>
            </p:nvGraphicFramePr>
            <p:xfrm>
              <a:off x="1456358" y="3457897"/>
              <a:ext cx="8016766" cy="24126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08383"/>
                    <a:gridCol w="4008383"/>
                  </a:tblGrid>
                  <a:tr h="5335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smtClean="0">
                              <a:solidFill>
                                <a:schemeClr val="tx1"/>
                              </a:solidFill>
                            </a:rPr>
                            <a:t>Capacity</a:t>
                          </a:r>
                          <a:r>
                            <a:rPr lang="en-US" altLang="zh-CN" sz="2000" baseline="0" dirty="0" smtClean="0">
                              <a:solidFill>
                                <a:schemeClr val="tx1"/>
                              </a:solidFill>
                            </a:rPr>
                            <a:t> Measurement 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Complexity</a:t>
                          </a:r>
                          <a:endParaRPr kumimoji="0" lang="zh-CN" altLang="en-US" sz="20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</a:tr>
                  <a:tr h="53353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VC-dimension </a:t>
                          </a:r>
                          <a:endParaRPr kumimoji="0" lang="zh-CN" altLang="en-US" sz="20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152" t="-101136" r="-760" b="-259091"/>
                          </a:stretch>
                        </a:blipFill>
                      </a:tcPr>
                    </a:tc>
                  </a:tr>
                  <a:tr h="81203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52" t="-133083" r="-100760" b="-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152" t="-133083" r="-760" b="-71429"/>
                          </a:stretch>
                        </a:blipFill>
                      </a:tcPr>
                    </a:tc>
                  </a:tr>
                  <a:tr h="53353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Rademacher Average</a:t>
                          </a:r>
                          <a:endParaRPr kumimoji="0" lang="zh-CN" altLang="en-US" sz="20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152" t="-352273" r="-760" b="-79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2" name="圆角矩形 21"/>
          <p:cNvSpPr/>
          <p:nvPr/>
        </p:nvSpPr>
        <p:spPr>
          <a:xfrm>
            <a:off x="694869" y="5926060"/>
            <a:ext cx="9561286" cy="5872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800"/>
              </a:spcBef>
            </a:pPr>
            <a:r>
              <a:rPr lang="en-US" altLang="zh-CN" sz="2400" dirty="0">
                <a:solidFill>
                  <a:schemeClr val="tx1"/>
                </a:solidFill>
              </a:rPr>
              <a:t>All these measurements are far beyond the number of data points!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9615701" y="3798959"/>
            <a:ext cx="2275116" cy="1551063"/>
            <a:chOff x="9648359" y="3129486"/>
            <a:chExt cx="2275116" cy="15510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标题 1"/>
                <p:cNvSpPr txBox="1">
                  <a:spLocks/>
                </p:cNvSpPr>
                <p:nvPr/>
              </p:nvSpPr>
              <p:spPr bwMode="auto">
                <a:xfrm>
                  <a:off x="9648359" y="3129486"/>
                  <a:ext cx="2275115" cy="685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342900"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685800"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1028700"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1371600"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altLang="zh-CN" sz="2400" dirty="0" smtClean="0"/>
                    <a:t>: # of edges</a:t>
                  </a:r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23" name="标题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48359" y="3129486"/>
                  <a:ext cx="2275115" cy="6858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413" b="-442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标题 1"/>
                <p:cNvSpPr txBox="1">
                  <a:spLocks/>
                </p:cNvSpPr>
                <p:nvPr/>
              </p:nvSpPr>
              <p:spPr bwMode="auto">
                <a:xfrm>
                  <a:off x="9648360" y="3994749"/>
                  <a:ext cx="2275115" cy="685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342900"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685800"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1028700"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1371600"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a14:m>
                  <a:r>
                    <a:rPr lang="en-US" altLang="zh-CN" sz="2400" dirty="0" smtClean="0"/>
                    <a:t>: # of layers</a:t>
                  </a:r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24" name="标题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48360" y="3994749"/>
                  <a:ext cx="2275115" cy="68580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04" b="-442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952996" y="2321213"/>
                <a:ext cx="5023491" cy="1092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altLang="zh-CN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altLang="zh-CN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ad>
                        <m:radPr>
                          <m:degHide m:val="on"/>
                          <m:ctrlP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𝐶𝑎𝑝𝑎𝑐𝑖𝑡𝑦</m:t>
                              </m:r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𝑀𝑒𝑎𝑠𝑢𝑟𝑒</m:t>
                              </m:r>
                            </m:num>
                            <m:den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996" y="2321213"/>
                <a:ext cx="5023491" cy="10926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6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5344882" y="4414157"/>
            <a:ext cx="6019803" cy="1660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5344884" y="2743200"/>
            <a:ext cx="6019802" cy="1485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Generalization Ability Induced by SGD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99" y="2166258"/>
            <a:ext cx="6966857" cy="57694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dirty="0" smtClean="0"/>
              <a:t>If we are in convex case, things are easier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31" y="3120118"/>
            <a:ext cx="3579359" cy="22513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/>
              <p:cNvSpPr txBox="1">
                <a:spLocks/>
              </p:cNvSpPr>
              <p:nvPr/>
            </p:nvSpPr>
            <p:spPr bwMode="auto">
              <a:xfrm>
                <a:off x="5377540" y="2906488"/>
                <a:ext cx="6019801" cy="3145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257175" indent="-2571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2000" dirty="0" smtClean="0"/>
                  <a:t>From classical stochastic optimization:</a:t>
                </a:r>
              </a:p>
              <a:p>
                <a:pPr marL="0" indent="0" algn="ctr">
                  <a:buFontTx/>
                  <a:buNone/>
                </a:pPr>
                <a:r>
                  <a:rPr lang="en-US" altLang="zh-CN" sz="2000" dirty="0"/>
                  <a:t>SGM converges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zh-CN" sz="200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rad>
                      </m:den>
                    </m:f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pPr marL="0" indent="0">
                  <a:spcAft>
                    <a:spcPts val="1800"/>
                  </a:spcAft>
                  <a:buFontTx/>
                  <a:buNone/>
                </a:pPr>
                <a:r>
                  <a:rPr lang="en-US" altLang="zh-CN" sz="2000" dirty="0" smtClean="0"/>
                  <a:t>but </a:t>
                </a:r>
                <a:r>
                  <a:rPr lang="en-US" altLang="zh-CN" sz="2000" dirty="0"/>
                  <a:t>requires one-pass over training </a:t>
                </a:r>
                <a:r>
                  <a:rPr lang="en-US" altLang="zh-CN" sz="2000" dirty="0" smtClean="0"/>
                  <a:t>data, unrealistic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F</a:t>
                </a:r>
                <a:r>
                  <a:rPr lang="en-US" altLang="zh-CN" sz="2000" dirty="0" smtClean="0"/>
                  <a:t>rom uniform stability, which implies generalization</a:t>
                </a:r>
              </a:p>
              <a:p>
                <a:pPr marL="0" indent="0" algn="ctr">
                  <a:buFontTx/>
                  <a:buNone/>
                </a:pPr>
                <a:r>
                  <a:rPr lang="en-US" altLang="zh-CN" sz="2000" dirty="0" smtClean="0"/>
                  <a:t> </a:t>
                </a:r>
                <a:r>
                  <a:rPr lang="en-US" altLang="zh-CN" sz="2000" dirty="0"/>
                  <a:t>SGM converges </a:t>
                </a:r>
                <a:r>
                  <a:rPr lang="en-US" altLang="zh-CN" sz="2000" dirty="0" smtClean="0"/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 smtClean="0"/>
              </a:p>
              <a:p>
                <a:pPr marL="0" indent="0"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 is the step size of SGM.</a:t>
                </a:r>
              </a:p>
              <a:p>
                <a:pPr marL="0" indent="0">
                  <a:buFontTx/>
                  <a:buNone/>
                </a:pPr>
                <a:r>
                  <a:rPr lang="en-US" altLang="zh-CN" sz="2000" dirty="0" smtClean="0"/>
                  <a:t>This result applies to multi-pass SGM.</a:t>
                </a:r>
              </a:p>
            </p:txBody>
          </p:sp>
        </mc:Choice>
        <mc:Fallback xmlns="">
          <p:sp>
            <p:nvSpPr>
              <p:cNvPr id="5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7540" y="2906488"/>
                <a:ext cx="6019801" cy="3145970"/>
              </a:xfrm>
              <a:prstGeom prst="rect">
                <a:avLst/>
              </a:prstGeom>
              <a:blipFill rotWithShape="0">
                <a:blip r:embed="rId4"/>
                <a:stretch>
                  <a:fillRect l="-1012" t="-969" r="-101" b="-42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9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2220685" y="3374500"/>
            <a:ext cx="7380515" cy="21227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Generalization Ability Induced by SGD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373089" y="3417687"/>
                <a:ext cx="7228112" cy="20468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 smtClean="0"/>
                  <a:t>Assuming Lipschitz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US" altLang="zh-CN" b="0" dirty="0" smtClean="0"/>
                  <a:t>-smooth, </a:t>
                </a:r>
                <a:r>
                  <a:rPr lang="en-US" altLang="zh-CN" dirty="0" smtClean="0"/>
                  <a:t>then</a:t>
                </a:r>
                <a:endParaRPr lang="en-US" altLang="zh-CN" b="0" dirty="0" smtClean="0"/>
              </a:p>
              <a:p>
                <a:pPr marL="0" indent="0" algn="ctr">
                  <a:spcAft>
                    <a:spcPts val="1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𝑠𝑡𝑎𝑏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0" dirty="0" smtClean="0"/>
                  <a:t> </a:t>
                </a:r>
              </a:p>
              <a:p>
                <a:pPr marL="0" indent="0" algn="ctr">
                  <a:spcAft>
                    <a:spcPts val="1800"/>
                  </a:spcAft>
                  <a:buNone/>
                </a:pPr>
                <a:r>
                  <a:rPr lang="en-US" altLang="zh-CN" dirty="0" smtClean="0"/>
                  <a:t>which maybe linear dependent on training iterations</a:t>
                </a:r>
                <a:endParaRPr lang="en-US" altLang="zh-CN" b="0" dirty="0" smtClean="0"/>
              </a:p>
            </p:txBody>
          </p:sp>
        </mc:Choice>
        <mc:Fallback xmlns="">
          <p:sp>
            <p:nvSpPr>
              <p:cNvPr id="4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3089" y="3417687"/>
                <a:ext cx="7228112" cy="2046864"/>
              </a:xfrm>
              <a:blipFill rotWithShape="0">
                <a:blip r:embed="rId3"/>
                <a:stretch>
                  <a:fillRect l="-1265" t="-2090" r="-927" b="-65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609600" y="2113807"/>
            <a:ext cx="9965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CN" sz="2800" dirty="0"/>
              <a:t>In nonconvex case, there are some results, but </a:t>
            </a:r>
            <a:r>
              <a:rPr lang="en-US" altLang="zh-CN" sz="2800" dirty="0" smtClean="0"/>
              <a:t>very </a:t>
            </a:r>
            <a:r>
              <a:rPr lang="en-US" altLang="zh-CN" sz="2800" dirty="0"/>
              <a:t>weak</a:t>
            </a:r>
          </a:p>
        </p:txBody>
      </p:sp>
      <p:sp>
        <p:nvSpPr>
          <p:cNvPr id="8" name="矩形 7"/>
          <p:cNvSpPr/>
          <p:nvPr/>
        </p:nvSpPr>
        <p:spPr>
          <a:xfrm>
            <a:off x="609600" y="2731713"/>
            <a:ext cx="5277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/>
              <a:t>Hardt</a:t>
            </a:r>
            <a:r>
              <a:rPr lang="en-US" altLang="zh-CN" sz="2800" dirty="0"/>
              <a:t> et al. (ICML15) </a:t>
            </a:r>
            <a:r>
              <a:rPr lang="en-US" altLang="zh-CN" sz="2800" dirty="0" smtClean="0"/>
              <a:t>, for SGM: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365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8893629" cy="685800"/>
          </a:xfrm>
        </p:spPr>
        <p:txBody>
          <a:bodyPr/>
          <a:lstStyle/>
          <a:p>
            <a:r>
              <a:rPr lang="en-US" altLang="zh-CN" dirty="0"/>
              <a:t>Stochastic Gradient </a:t>
            </a:r>
            <a:r>
              <a:rPr lang="en-US" altLang="zh-CN" dirty="0" err="1"/>
              <a:t>Langevin</a:t>
            </a:r>
            <a:r>
              <a:rPr lang="en-US" altLang="zh-CN" dirty="0"/>
              <a:t> </a:t>
            </a:r>
            <a:r>
              <a:rPr lang="en-US" altLang="zh-CN" dirty="0" smtClean="0"/>
              <a:t>Dynamics (SGLD)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2133601"/>
            <a:ext cx="4109357" cy="560614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600" dirty="0" smtClean="0"/>
              <a:t>SGLD is a variant of SGD.</a:t>
            </a:r>
            <a:endParaRPr lang="en-US" altLang="zh-CN" sz="2600" dirty="0"/>
          </a:p>
          <a:p>
            <a:pPr marL="0" indent="0">
              <a:buNone/>
            </a:pPr>
            <a:endParaRPr lang="en-US" altLang="zh-CN" sz="2600" dirty="0" smtClean="0"/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609600" y="3845128"/>
            <a:ext cx="11065331" cy="49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2600" dirty="0" smtClean="0"/>
              <a:t>Injection of Gaussian noise makes SGLD completely different with SGD</a:t>
            </a:r>
          </a:p>
          <a:p>
            <a:pPr marL="0" indent="0">
              <a:buFontTx/>
              <a:buNone/>
            </a:pPr>
            <a:endParaRPr lang="en-US" altLang="zh-CN" sz="2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551422" y="2847729"/>
                <a:ext cx="8361648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𝜂𝛻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den>
                        </m:f>
                      </m:e>
                    </m:rad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422" y="2847729"/>
                <a:ext cx="8361648" cy="8438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/>
              <p:cNvSpPr txBox="1">
                <a:spLocks/>
              </p:cNvSpPr>
              <p:nvPr/>
            </p:nvSpPr>
            <p:spPr bwMode="auto">
              <a:xfrm>
                <a:off x="609600" y="4813890"/>
                <a:ext cx="10722429" cy="4957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altLang="zh-CN" sz="2600" dirty="0" smtClean="0"/>
                  <a:t>For small enough step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600" dirty="0" smtClean="0"/>
                  <a:t>, Gaussian noise will dominate the stochastic gradient.</a:t>
                </a:r>
              </a:p>
              <a:p>
                <a:pPr marL="0" indent="0">
                  <a:buFontTx/>
                  <a:buNone/>
                </a:pPr>
                <a:endParaRPr lang="en-US" altLang="zh-CN" sz="2600" dirty="0" smtClean="0"/>
              </a:p>
            </p:txBody>
          </p:sp>
        </mc:Choice>
        <mc:Fallback xmlns="">
          <p:sp>
            <p:nvSpPr>
              <p:cNvPr id="8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4813890"/>
                <a:ext cx="10722429" cy="495735"/>
              </a:xfrm>
              <a:prstGeom prst="rect">
                <a:avLst/>
              </a:prstGeom>
              <a:blipFill rotWithShape="0">
                <a:blip r:embed="rId4"/>
                <a:stretch>
                  <a:fillRect l="-1023" t="-12346" b="-1098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93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8893629" cy="685800"/>
          </a:xfrm>
        </p:spPr>
        <p:txBody>
          <a:bodyPr/>
          <a:lstStyle/>
          <a:p>
            <a:r>
              <a:rPr lang="en-US" altLang="zh-CN" dirty="0" smtClean="0"/>
              <a:t>Distinctions of SGLD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2067160"/>
            <a:ext cx="11582400" cy="47585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Intuitively, injected Gaussian noise helps escape saddle points or local minimum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631511" y="2742544"/>
            <a:ext cx="6623957" cy="56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zh-CN" dirty="0" smtClean="0"/>
              <a:t>SGLD is the discretization of following SDE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002583" y="2624657"/>
            <a:ext cx="3149831" cy="1618516"/>
            <a:chOff x="7318365" y="2667873"/>
            <a:chExt cx="3001292" cy="16729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8365" y="2667873"/>
              <a:ext cx="3001292" cy="167299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9503229" y="2801272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SG</a:t>
              </a:r>
              <a:endParaRPr lang="zh-CN" altLang="en-US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000716" y="2953868"/>
              <a:ext cx="1204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mtClean="0"/>
                <a:t>SG+noise</a:t>
              </a:r>
              <a:endParaRPr lang="zh-CN" altLang="en-US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62139" y="3203560"/>
            <a:ext cx="6362700" cy="1411880"/>
            <a:chOff x="762139" y="3550319"/>
            <a:chExt cx="6362700" cy="14118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内容占位符 2"/>
                <p:cNvSpPr txBox="1">
                  <a:spLocks/>
                </p:cNvSpPr>
                <p:nvPr/>
              </p:nvSpPr>
              <p:spPr bwMode="auto">
                <a:xfrm>
                  <a:off x="762139" y="3550319"/>
                  <a:ext cx="6362700" cy="14118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257175" indent="-257175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57213" indent="-214313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57250" indent="-1714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200150" indent="-1714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15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543050" indent="-1714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5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8859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288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717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9146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𝑑𝑊</m:t>
                        </m:r>
                        <m:d>
                          <m:dPr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  <m:d>
                              <m:dPr>
                                <m:ctrlP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den>
                            </m:f>
                          </m:e>
                        </m:rad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𝑑𝐵</m:t>
                        </m:r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zh-CN" dirty="0"/>
                </a:p>
                <a:p>
                  <a:pPr marL="0" indent="0">
                    <a:buFontTx/>
                    <a:buNone/>
                  </a:pPr>
                  <a:endParaRPr lang="en-US" altLang="zh-CN" dirty="0" smtClean="0"/>
                </a:p>
              </p:txBody>
            </p:sp>
          </mc:Choice>
          <mc:Fallback xmlns="">
            <p:sp>
              <p:nvSpPr>
                <p:cNvPr id="8" name="内容占位符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2139" y="3550319"/>
                  <a:ext cx="6362700" cy="141188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矩形 11"/>
            <p:cNvSpPr/>
            <p:nvPr/>
          </p:nvSpPr>
          <p:spPr>
            <a:xfrm>
              <a:off x="1747157" y="3935186"/>
              <a:ext cx="702129" cy="438619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圆角矩形标注 12"/>
              <p:cNvSpPr/>
              <p:nvPr/>
            </p:nvSpPr>
            <p:spPr>
              <a:xfrm>
                <a:off x="1335069" y="5039829"/>
                <a:ext cx="5216840" cy="972111"/>
              </a:xfrm>
              <a:prstGeom prst="wedgeRoundRectCallout">
                <a:avLst>
                  <a:gd name="adj1" fmla="val -32258"/>
                  <a:gd name="adj2" fmla="val -127795"/>
                  <a:gd name="adj3" fmla="val 16667"/>
                </a:avLst>
              </a:prstGeom>
              <a:solidFill>
                <a:schemeClr val="accent3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Its distribution converges to Gibbs distribution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zh-CN" sz="2400" dirty="0" smtClean="0">
                    <a:solidFill>
                      <a:srgbClr val="FF0000"/>
                    </a:solidFill>
                  </a:rPr>
                  <a:t>  </a:t>
                </a:r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圆角矩形标注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069" y="5039829"/>
                <a:ext cx="5216840" cy="972111"/>
              </a:xfrm>
              <a:prstGeom prst="wedgeRoundRectCallout">
                <a:avLst>
                  <a:gd name="adj1" fmla="val -32258"/>
                  <a:gd name="adj2" fmla="val -127795"/>
                  <a:gd name="adj3" fmla="val 16667"/>
                </a:avLst>
              </a:prstGeom>
              <a:blipFill>
                <a:blip r:embed="rId5"/>
                <a:stretch>
                  <a:fillRect l="-816" b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2"/>
              <p:cNvSpPr txBox="1">
                <a:spLocks/>
              </p:cNvSpPr>
              <p:nvPr/>
            </p:nvSpPr>
            <p:spPr bwMode="auto">
              <a:xfrm>
                <a:off x="609600" y="4422845"/>
                <a:ext cx="10756158" cy="4921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altLang="zh-CN" dirty="0" smtClean="0"/>
                  <a:t>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altLang="zh-CN" dirty="0" smtClean="0"/>
                  <a:t> is the empirical loss function,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/>
                  <a:t> is the standard Brownian motion</a:t>
                </a:r>
              </a:p>
            </p:txBody>
          </p:sp>
        </mc:Choice>
        <mc:Fallback xmlns="">
          <p:sp>
            <p:nvSpPr>
              <p:cNvPr id="11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4422845"/>
                <a:ext cx="10756158" cy="492109"/>
              </a:xfrm>
              <a:prstGeom prst="rect">
                <a:avLst/>
              </a:prstGeom>
              <a:blipFill rotWithShape="0">
                <a:blip r:embed="rId6"/>
                <a:stretch>
                  <a:fillRect l="-850" t="-8750" r="-680" b="-237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右箭头 15"/>
          <p:cNvSpPr/>
          <p:nvPr/>
        </p:nvSpPr>
        <p:spPr>
          <a:xfrm>
            <a:off x="6766264" y="5310753"/>
            <a:ext cx="810193" cy="42326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圆角矩形 16"/>
              <p:cNvSpPr/>
              <p:nvPr/>
            </p:nvSpPr>
            <p:spPr>
              <a:xfrm>
                <a:off x="7714388" y="5092516"/>
                <a:ext cx="4102053" cy="9144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>
                    <a:solidFill>
                      <a:srgbClr val="FF0000"/>
                    </a:solidFill>
                  </a:rPr>
                  <a:t>Large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CN" alt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will concentrate on the global minimizer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圆角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388" y="5092516"/>
                <a:ext cx="4102053" cy="914400"/>
              </a:xfrm>
              <a:prstGeom prst="roundRect">
                <a:avLst/>
              </a:prstGeom>
              <a:blipFill rotWithShape="0">
                <a:blip r:embed="rId7"/>
                <a:stretch>
                  <a:fillRect l="-1037" r="-1037"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48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8893629" cy="685800"/>
          </a:xfrm>
        </p:spPr>
        <p:txBody>
          <a:bodyPr/>
          <a:lstStyle/>
          <a:p>
            <a:r>
              <a:rPr lang="en-US" altLang="zh-CN" dirty="0" smtClean="0"/>
              <a:t>Asymptotic VS. Non-asymptotic for SGLD</a:t>
            </a:r>
            <a:endParaRPr lang="zh-CN" altLang="en-US" dirty="0"/>
          </a:p>
        </p:txBody>
      </p:sp>
      <p:sp>
        <p:nvSpPr>
          <p:cNvPr id="18" name="内容占位符 2"/>
          <p:cNvSpPr>
            <a:spLocks noGrp="1"/>
          </p:cNvSpPr>
          <p:nvPr>
            <p:ph idx="1"/>
          </p:nvPr>
        </p:nvSpPr>
        <p:spPr>
          <a:xfrm>
            <a:off x="609600" y="2192865"/>
            <a:ext cx="11076297" cy="360377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CN" dirty="0" smtClean="0"/>
              <a:t>Asymptotic result requires to run exponential time.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dirty="0"/>
              <a:t>I</a:t>
            </a:r>
            <a:r>
              <a:rPr lang="en-US" altLang="zh-CN" dirty="0" smtClean="0"/>
              <a:t>n practice, we can only run the algorithm for poly or even log time. </a:t>
            </a:r>
          </a:p>
          <a:p>
            <a:pPr marL="0" indent="0">
              <a:buNone/>
            </a:pPr>
            <a:r>
              <a:rPr lang="en-US" altLang="zh-CN" dirty="0" smtClean="0"/>
              <a:t>Thus, we should focus on </a:t>
            </a:r>
            <a:r>
              <a:rPr lang="en-US" altLang="zh-CN" sz="2800" b="1" i="1" dirty="0" smtClean="0"/>
              <a:t>non-asymptotic</a:t>
            </a:r>
            <a:r>
              <a:rPr lang="en-US" altLang="zh-CN" dirty="0" smtClean="0"/>
              <a:t> properties:</a:t>
            </a:r>
          </a:p>
          <a:p>
            <a:pPr marL="900000" indent="-514350">
              <a:buAutoNum type="arabicPeriod"/>
            </a:pPr>
            <a:r>
              <a:rPr lang="en-US" altLang="zh-CN" dirty="0" smtClean="0"/>
              <a:t>Finite time approximation</a:t>
            </a:r>
          </a:p>
          <a:p>
            <a:pPr marL="900000" indent="-514350">
              <a:buAutoNum type="arabicPeriod"/>
            </a:pPr>
            <a:r>
              <a:rPr lang="en-US" altLang="zh-CN" dirty="0" smtClean="0"/>
              <a:t>Finite discretization</a:t>
            </a:r>
          </a:p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altLang="zh-CN" dirty="0" smtClean="0"/>
              <a:t>Non-asymptotic results can also guide us to improve existing algorithms.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055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标注 9"/>
          <p:cNvSpPr/>
          <p:nvPr/>
        </p:nvSpPr>
        <p:spPr>
          <a:xfrm>
            <a:off x="6618515" y="2673345"/>
            <a:ext cx="2166256" cy="473529"/>
          </a:xfrm>
          <a:prstGeom prst="wedgeRectCallout">
            <a:avLst>
              <a:gd name="adj1" fmla="val 17189"/>
              <a:gd name="adj2" fmla="val 41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标注 6"/>
          <p:cNvSpPr/>
          <p:nvPr/>
        </p:nvSpPr>
        <p:spPr>
          <a:xfrm>
            <a:off x="2638792" y="2673346"/>
            <a:ext cx="3004457" cy="473529"/>
          </a:xfrm>
          <a:prstGeom prst="wedgeRectCallout">
            <a:avLst>
              <a:gd name="adj1" fmla="val -19204"/>
              <a:gd name="adj2" fmla="val 521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268395" y="2157645"/>
                <a:ext cx="6749708" cy="1031400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1800"/>
                  </a:spcBef>
                  <a:spcAft>
                    <a:spcPts val="600"/>
                  </a:spcAft>
                  <a:buNone/>
                </a:pPr>
                <a:r>
                  <a:rPr lang="en-US" altLang="zh-CN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1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zh-CN" altLang="en-US" i="1" dirty="0" smtClean="0"/>
                  <a:t>  </a:t>
                </a:r>
                <a:r>
                  <a:rPr lang="zh-CN" altLang="en-US" i="1" dirty="0"/>
                  <a:t> </a:t>
                </a:r>
                <a:r>
                  <a:rPr lang="zh-CN" altLang="en-US" i="1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i="1" dirty="0" smtClean="0"/>
              </a:p>
            </p:txBody>
          </p:sp>
        </mc:Choice>
        <mc:Fallback xmlns="">
          <p:sp>
            <p:nvSpPr>
              <p:cNvPr id="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68395" y="2157645"/>
                <a:ext cx="6749708" cy="10314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9278865" y="2417666"/>
                <a:ext cx="2748638" cy="984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altLang="zh-CN" sz="2400" dirty="0"/>
                  <a:t>: output of </a:t>
                </a:r>
                <a:r>
                  <a:rPr lang="en-US" altLang="zh-CN" sz="2400" dirty="0" smtClean="0"/>
                  <a:t>Gibbs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400" dirty="0"/>
                  <a:t>: global optimal. </a:t>
                </a: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865" y="2417666"/>
                <a:ext cx="2748638" cy="984885"/>
              </a:xfrm>
              <a:prstGeom prst="rect">
                <a:avLst/>
              </a:prstGeom>
              <a:blipFill>
                <a:blip r:embed="rId4"/>
                <a:stretch>
                  <a:fillRect l="-443" t="-4348" r="-2439"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75569" y="5823235"/>
                <a:ext cx="7371001" cy="657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zh-CN" sz="2400" dirty="0" smtClean="0">
                    <a:solidFill>
                      <a:srgbClr val="000000"/>
                    </a:solidFill>
                  </a:rPr>
                  <a:t>However</a:t>
                </a:r>
                <a:r>
                  <a:rPr lang="en-US" altLang="zh-CN" sz="24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</a:rPr>
                  <a:t> may be </a:t>
                </a:r>
                <a:r>
                  <a:rPr lang="en-US" altLang="zh-CN" sz="2400" b="1" i="1" dirty="0">
                    <a:solidFill>
                      <a:srgbClr val="FF0000"/>
                    </a:solidFill>
                  </a:rPr>
                  <a:t>exponential</a:t>
                </a:r>
                <a:r>
                  <a:rPr lang="en-US" altLang="zh-CN" sz="2400" b="1" i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zh-CN" sz="2400" b="1" i="1" dirty="0" smtClean="0">
                    <a:solidFill>
                      <a:srgbClr val="FF0000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zh-CN" sz="2400" b="1" dirty="0" smtClean="0">
                    <a:solidFill>
                      <a:srgbClr val="000000"/>
                    </a:solidFill>
                  </a:rPr>
                  <a:t>, </a:t>
                </a:r>
                <a:r>
                  <a:rPr lang="en-US" altLang="zh-CN" sz="2400" dirty="0" smtClean="0">
                    <a:solidFill>
                      <a:srgbClr val="000000"/>
                    </a:solidFill>
                  </a:rPr>
                  <a:t>unacceptable</a:t>
                </a:r>
                <a:r>
                  <a:rPr lang="en-US" altLang="zh-CN" sz="2400" b="1" dirty="0" smtClean="0">
                    <a:solidFill>
                      <a:srgbClr val="000000"/>
                    </a:solidFill>
                  </a:rPr>
                  <a:t>!</a:t>
                </a:r>
                <a:endParaRPr lang="en-US" altLang="zh-CN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69" y="5823235"/>
                <a:ext cx="7371001" cy="657424"/>
              </a:xfrm>
              <a:prstGeom prst="rect">
                <a:avLst/>
              </a:prstGeom>
              <a:blipFill>
                <a:blip r:embed="rId5"/>
                <a:stretch>
                  <a:fillRect l="-1240" b="-1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400799" y="3802419"/>
                <a:ext cx="3091543" cy="16079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2400" dirty="0">
                    <a:solidFill>
                      <a:srgbClr val="000000"/>
                    </a:solidFill>
                  </a:rPr>
                  <a:t>generalization error of Gibbs </a:t>
                </a:r>
                <a:r>
                  <a:rPr lang="en-US" altLang="zh-CN" sz="2400" dirty="0" smtClean="0">
                    <a:solidFill>
                      <a:srgbClr val="000000"/>
                    </a:solidFill>
                  </a:rPr>
                  <a:t>algorithm</a:t>
                </a:r>
              </a:p>
              <a:p>
                <a:pPr algn="ctr"/>
                <a:r>
                  <a:rPr lang="en-US" altLang="zh-CN" sz="2400" dirty="0">
                    <a:solidFill>
                      <a:srgbClr val="000000"/>
                    </a:solidFill>
                  </a:rPr>
                  <a:t>O(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func>
                          <m:funcPr>
                            <m:ctrlPr>
                              <a:rPr lang="en-US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func>
                      </m:num>
                      <m:den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r>
                  <a:rPr lang="en-US" altLang="zh-CN" sz="2400" dirty="0" smtClean="0">
                    <a:solidFill>
                      <a:srgbClr val="000000"/>
                    </a:solidFill>
                  </a:rPr>
                  <a:t>)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9" y="3802419"/>
                <a:ext cx="3091543" cy="1607959"/>
              </a:xfrm>
              <a:prstGeom prst="rect">
                <a:avLst/>
              </a:prstGeom>
              <a:blipFill>
                <a:blip r:embed="rId6"/>
                <a:stretch>
                  <a:fillRect t="-1880" r="-9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702941" y="3789037"/>
                <a:ext cx="4350120" cy="16002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fontAlgn="base">
                  <a:spcBef>
                    <a:spcPts val="1800"/>
                  </a:spcBef>
                  <a:spcAft>
                    <a:spcPct val="0"/>
                  </a:spcAft>
                </a:pPr>
                <a:r>
                  <a:rPr lang="en-US" altLang="zh-CN" sz="2400" dirty="0">
                    <a:solidFill>
                      <a:srgbClr val="000000"/>
                    </a:solidFill>
                  </a:rPr>
                  <a:t>discretization error of </a:t>
                </a:r>
                <a:r>
                  <a:rPr lang="en-US" altLang="zh-CN" sz="2400" dirty="0" smtClean="0">
                    <a:solidFill>
                      <a:srgbClr val="000000"/>
                    </a:solidFill>
                  </a:rPr>
                  <a:t>SGLD:</a:t>
                </a:r>
              </a:p>
              <a:p>
                <a:pPr lvl="0" algn="ctr" fontAlgn="base">
                  <a:spcAft>
                    <a:spcPct val="0"/>
                  </a:spcAft>
                </a:pPr>
                <a:r>
                  <a:rPr lang="en-US" altLang="zh-CN" sz="2400" dirty="0" smtClean="0">
                    <a:solidFill>
                      <a:srgbClr val="000000"/>
                    </a:solidFill>
                  </a:rPr>
                  <a:t>O</a:t>
                </a:r>
                <a:r>
                  <a:rPr lang="en-US" altLang="zh-CN" sz="24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</a:rPr>
                  <a:t>)  </a:t>
                </a:r>
                <a:endParaRPr lang="en-US" altLang="zh-CN" sz="2400" dirty="0" smtClean="0">
                  <a:solidFill>
                    <a:srgbClr val="000000"/>
                  </a:solidFill>
                </a:endParaRPr>
              </a:p>
              <a:p>
                <a:pPr lvl="0" algn="ctr" fontAlgn="base"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en-US" altLang="zh-CN" sz="2400" dirty="0" smtClean="0">
                    <a:solidFill>
                      <a:srgbClr val="000000"/>
                    </a:solidFill>
                  </a:rPr>
                  <a:t>for </a:t>
                </a:r>
                <a:r>
                  <a:rPr lang="en-US" altLang="zh-CN" sz="2400" dirty="0">
                    <a:solidFill>
                      <a:srgbClr val="000000"/>
                    </a:solidFill>
                  </a:rPr>
                  <a:t>any</a:t>
                </a: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</a:rPr>
                  <a:t> is spectral </a:t>
                </a:r>
                <a:r>
                  <a:rPr lang="en-US" altLang="zh-CN" sz="2400" dirty="0" smtClean="0">
                    <a:solidFill>
                      <a:srgbClr val="000000"/>
                    </a:solidFill>
                  </a:rPr>
                  <a:t>gap</a:t>
                </a:r>
                <a:endParaRPr lang="zh-CN" alt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941" y="3789037"/>
                <a:ext cx="4350120" cy="1600200"/>
              </a:xfrm>
              <a:prstGeom prst="rect">
                <a:avLst/>
              </a:prstGeom>
              <a:blipFill>
                <a:blip r:embed="rId7"/>
                <a:stretch>
                  <a:fillRect l="-419" r="-419"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575569" y="1565931"/>
            <a:ext cx="8798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latin typeface="Cambria Math" panose="02040503050406030204" pitchFamily="18" charset="0"/>
              </a:rPr>
              <a:t>Raginsky</a:t>
            </a:r>
            <a:r>
              <a:rPr lang="en-US" altLang="zh-CN" sz="2400" dirty="0">
                <a:latin typeface="Cambria Math" panose="02040503050406030204" pitchFamily="18" charset="0"/>
              </a:rPr>
              <a:t> et al. (COLT17) decomposed the g</a:t>
            </a:r>
            <a:r>
              <a:rPr lang="en-US" altLang="zh-CN" sz="2400" dirty="0" smtClean="0">
                <a:latin typeface="Cambria Math" panose="02040503050406030204" pitchFamily="18" charset="0"/>
              </a:rPr>
              <a:t>eneralization </a:t>
            </a:r>
            <a:r>
              <a:rPr lang="en-US" altLang="zh-CN" sz="2400" dirty="0">
                <a:latin typeface="Cambria Math" panose="02040503050406030204" pitchFamily="18" charset="0"/>
              </a:rPr>
              <a:t>error </a:t>
            </a:r>
            <a:r>
              <a:rPr lang="en-US" altLang="zh-CN" sz="2400" dirty="0" smtClean="0">
                <a:latin typeface="Cambria Math" panose="02040503050406030204" pitchFamily="18" charset="0"/>
              </a:rPr>
              <a:t>as</a:t>
            </a:r>
            <a:r>
              <a:rPr lang="en-US" altLang="zh-CN" sz="2800" dirty="0">
                <a:latin typeface="Cambria Math" panose="02040503050406030204" pitchFamily="18" charset="0"/>
              </a:rPr>
              <a:t>:</a:t>
            </a:r>
          </a:p>
        </p:txBody>
      </p:sp>
      <p:sp>
        <p:nvSpPr>
          <p:cNvPr id="14" name="下箭头 13"/>
          <p:cNvSpPr/>
          <p:nvPr/>
        </p:nvSpPr>
        <p:spPr>
          <a:xfrm>
            <a:off x="4010392" y="3238032"/>
            <a:ext cx="333008" cy="502018"/>
          </a:xfrm>
          <a:prstGeom prst="downArrow">
            <a:avLst/>
          </a:prstGeom>
          <a:solidFill>
            <a:schemeClr val="accent3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>
            <a:off x="7613562" y="3244723"/>
            <a:ext cx="333008" cy="502018"/>
          </a:xfrm>
          <a:prstGeom prst="downArrow">
            <a:avLst/>
          </a:prstGeom>
          <a:solidFill>
            <a:schemeClr val="accent3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1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Two Classical Learning Theories for Generalization Error</a:t>
            </a:r>
            <a:endParaRPr lang="zh-CN" altLang="en-US" dirty="0"/>
          </a:p>
        </p:txBody>
      </p:sp>
      <p:sp>
        <p:nvSpPr>
          <p:cNvPr id="14" name="内容占位符 2"/>
          <p:cNvSpPr txBox="1">
            <a:spLocks/>
          </p:cNvSpPr>
          <p:nvPr/>
        </p:nvSpPr>
        <p:spPr bwMode="auto">
          <a:xfrm>
            <a:off x="609600" y="2028656"/>
            <a:ext cx="5292436" cy="66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 Algorithmic Stability theory</a:t>
            </a:r>
          </a:p>
        </p:txBody>
      </p:sp>
      <p:sp>
        <p:nvSpPr>
          <p:cNvPr id="3" name="矩形 2"/>
          <p:cNvSpPr/>
          <p:nvPr/>
        </p:nvSpPr>
        <p:spPr>
          <a:xfrm>
            <a:off x="609599" y="3694212"/>
            <a:ext cx="3979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800" dirty="0"/>
              <a:t>PAC-Bayesian </a:t>
            </a:r>
            <a:r>
              <a:rPr lang="en-US" altLang="zh-CN" sz="2800" dirty="0" smtClean="0"/>
              <a:t>theory </a:t>
            </a:r>
            <a:endParaRPr lang="en-US" altLang="zh-C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 4"/>
              <p:cNvSpPr/>
              <p:nvPr/>
            </p:nvSpPr>
            <p:spPr>
              <a:xfrm>
                <a:off x="967822" y="2568845"/>
                <a:ext cx="5128178" cy="928433"/>
              </a:xfrm>
              <a:prstGeom prst="roundRect">
                <a:avLst/>
              </a:prstGeom>
              <a:solidFill>
                <a:schemeClr val="accent3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200" dirty="0">
                    <a:solidFill>
                      <a:schemeClr val="tx1"/>
                    </a:solidFill>
                  </a:rPr>
                  <a:t>Stable Algorithm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  <m:r>
                                    <a:rPr lang="en-US" altLang="zh-CN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zh-CN" sz="2400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400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400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altLang="zh-CN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CN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zh-CN" alt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zh-CN" alt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" name="圆角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22" y="2568845"/>
                <a:ext cx="5128178" cy="9284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箭头 6"/>
          <p:cNvSpPr/>
          <p:nvPr/>
        </p:nvSpPr>
        <p:spPr>
          <a:xfrm>
            <a:off x="6303482" y="2790745"/>
            <a:ext cx="978408" cy="48463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圆角矩形 14"/>
              <p:cNvSpPr/>
              <p:nvPr/>
            </p:nvSpPr>
            <p:spPr>
              <a:xfrm>
                <a:off x="7489372" y="2568845"/>
                <a:ext cx="4582885" cy="928433"/>
              </a:xfrm>
              <a:prstGeom prst="roundRect">
                <a:avLst/>
              </a:prstGeom>
              <a:solidFill>
                <a:schemeClr val="accent3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200" dirty="0" smtClean="0">
                    <a:solidFill>
                      <a:schemeClr val="tx1"/>
                    </a:solidFill>
                  </a:rPr>
                  <a:t>Generalization Performance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altLang="zh-CN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altLang="zh-CN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zh-CN" alt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zh-CN" alt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5" name="圆角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372" y="2568845"/>
                <a:ext cx="4582885" cy="92843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圆角矩形 15"/>
              <p:cNvSpPr/>
              <p:nvPr/>
            </p:nvSpPr>
            <p:spPr>
              <a:xfrm>
                <a:off x="1925111" y="4270127"/>
                <a:ext cx="6240155" cy="1595633"/>
              </a:xfrm>
              <a:prstGeom prst="roundRect">
                <a:avLst/>
              </a:prstGeom>
              <a:solidFill>
                <a:schemeClr val="accent3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200" dirty="0" smtClean="0">
                    <a:solidFill>
                      <a:schemeClr val="tx1"/>
                    </a:solidFill>
                  </a:rPr>
                  <a:t>Generalization Performance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sz="2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CN" sz="2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sz="2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CN" sz="2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sz="2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altLang="zh-CN" sz="2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altLang="zh-CN" sz="22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CN" sz="2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CN" sz="2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sz="2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CN" sz="2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sz="2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altLang="zh-CN" sz="2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altLang="zh-CN" sz="22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sz="2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zh-CN" sz="2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zh-CN" sz="2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𝐾𝐿</m:t>
                                  </m:r>
                                  <m:r>
                                    <a:rPr lang="en-US" altLang="zh-CN" sz="2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altLang="zh-CN" sz="2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US" altLang="zh-CN" sz="2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altLang="zh-CN" sz="2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altLang="zh-CN" sz="2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圆角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111" y="4270127"/>
                <a:ext cx="6240155" cy="159563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8491838" y="4560111"/>
                <a:ext cx="322665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is the distribution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altLang="zh-CN" sz="2000" dirty="0" smtClean="0"/>
              </a:p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is the prior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altLang="zh-CN" sz="2000" b="0" dirty="0" smtClean="0"/>
              </a:p>
              <a:p>
                <a:r>
                  <a:rPr lang="en-US" altLang="zh-CN" sz="2000" dirty="0" smtClean="0"/>
                  <a:t>Inner expectation is over</a:t>
                </a:r>
                <a:r>
                  <a:rPr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altLang="zh-CN" sz="2000" i="1" dirty="0" smtClean="0"/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838" y="4560111"/>
                <a:ext cx="3226653" cy="1015663"/>
              </a:xfrm>
              <a:prstGeom prst="rect">
                <a:avLst/>
              </a:prstGeom>
              <a:blipFill>
                <a:blip r:embed="rId6"/>
                <a:stretch>
                  <a:fillRect l="-1890" t="-2395" b="-101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1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Results</a:t>
            </a:r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609599" y="1984974"/>
            <a:ext cx="5486401" cy="550522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dirty="0" smtClean="0"/>
              <a:t>From the view of stability theory: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圆角矩形 15"/>
              <p:cNvSpPr/>
              <p:nvPr/>
            </p:nvSpPr>
            <p:spPr>
              <a:xfrm>
                <a:off x="1261084" y="2496957"/>
                <a:ext cx="9940316" cy="3408103"/>
              </a:xfrm>
              <a:prstGeom prst="roundRect">
                <a:avLst/>
              </a:prstGeom>
              <a:solidFill>
                <a:schemeClr val="accent3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Under mild conditions of (surrogate) loss function, the generalization error of SGLD at </a:t>
                </a:r>
                <a:r>
                  <a:rPr lang="en-US" altLang="zh-CN" sz="28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N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-</a:t>
                </a:r>
                <a:r>
                  <a:rPr lang="en-US" altLang="zh-CN" sz="2800" i="1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th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round satisfies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altLang="zh-C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altLang="zh-C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zh-CN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CN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altLang="zh-CN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CN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zh-CN" sz="2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zh-CN" sz="2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CN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CN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rad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200" dirty="0" smtClean="0">
                  <a:solidFill>
                    <a:schemeClr val="tx1"/>
                  </a:solidFill>
                </a:endParaRPr>
              </a:p>
              <a:p>
                <a:r>
                  <a:rPr lang="en-US" altLang="zh-CN" sz="2800" dirty="0">
                    <a:solidFill>
                      <a:schemeClr val="tx1"/>
                    </a:solidFill>
                  </a:rPr>
                  <a:t>w</a:t>
                </a:r>
                <a:r>
                  <a:rPr lang="en-US" altLang="zh-CN" sz="2800" dirty="0" smtClean="0">
                    <a:solidFill>
                      <a:schemeClr val="tx1"/>
                    </a:solidFill>
                  </a:rPr>
                  <a:t>here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sz="2800" dirty="0" smtClean="0">
                    <a:solidFill>
                      <a:schemeClr val="tx1"/>
                    </a:solidFill>
                  </a:rPr>
                  <a:t> is the Lipschitz constant,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{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&lt;1}</m:t>
                        </m:r>
                      </m:e>
                    </m:func>
                  </m:oMath>
                </a14:m>
                <a:endParaRPr lang="en-US" altLang="zh-CN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圆角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084" y="2496957"/>
                <a:ext cx="9940316" cy="3408103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531041" y="5866521"/>
                <a:ext cx="11051359" cy="616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 smtClean="0"/>
                  <a:t>If consider high probability form, there is an additional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altLang="zh-CN" sz="2800" dirty="0" smtClean="0"/>
                  <a:t> term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41" y="5866521"/>
                <a:ext cx="11051359" cy="616579"/>
              </a:xfrm>
              <a:prstGeom prst="rect">
                <a:avLst/>
              </a:prstGeom>
              <a:blipFill rotWithShape="0">
                <a:blip r:embed="rId4"/>
                <a:stretch>
                  <a:fillRect l="-1103" r="-110" b="-205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0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/>
              <a:t>Content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2438400"/>
            <a:ext cx="10972800" cy="303167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altLang="zh-CN" sz="3200" dirty="0" smtClean="0"/>
              <a:t>Supervised Learning and Deep Learning</a:t>
            </a:r>
          </a:p>
          <a:p>
            <a:pPr marL="514350" indent="-514350">
              <a:buAutoNum type="arabicPeriod"/>
            </a:pPr>
            <a:r>
              <a:rPr lang="en-US" altLang="zh-CN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Open Problems</a:t>
            </a:r>
          </a:p>
          <a:p>
            <a:pPr marL="514350" indent="-514350">
              <a:buAutoNum type="arabicPeriod"/>
            </a:pPr>
            <a:r>
              <a:rPr lang="en-US" altLang="zh-CN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Recent Works</a:t>
            </a:r>
            <a:endParaRPr lang="en-US" altLang="zh-CN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altLang="zh-CN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Conclusions</a:t>
            </a:r>
          </a:p>
          <a:p>
            <a:pPr marL="514350" indent="-514350">
              <a:buAutoNum type="arabicPeriod"/>
            </a:pPr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230342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Results</a:t>
            </a:r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609599" y="1984974"/>
            <a:ext cx="6444344" cy="550522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dirty="0" smtClean="0"/>
              <a:t>From the view of PAC-Bayesian theory: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圆角矩形 15"/>
              <p:cNvSpPr/>
              <p:nvPr/>
            </p:nvSpPr>
            <p:spPr>
              <a:xfrm>
                <a:off x="760340" y="2535496"/>
                <a:ext cx="10822060" cy="3408103"/>
              </a:xfrm>
              <a:prstGeom prst="roundRect">
                <a:avLst/>
              </a:prstGeom>
              <a:solidFill>
                <a:schemeClr val="accent3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For regularized ERM with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altLang="zh-CN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. Under mild conditions, with high probability, the generalization error of SGLD at </a:t>
                </a:r>
                <a:r>
                  <a:rPr lang="en-US" altLang="zh-CN" sz="28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N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-</a:t>
                </a:r>
                <a:r>
                  <a:rPr lang="en-US" altLang="zh-CN" sz="2800" i="1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th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round satisfies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altLang="zh-CN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altLang="zh-C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altLang="zh-CN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altLang="zh-C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zh-CN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zh-CN" sz="2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en-US" altLang="zh-CN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altLang="zh-CN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altLang="zh-CN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altLang="zh-CN" sz="22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CN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altLang="zh-CN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  <m:r>
                                        <a:rPr lang="en-US" altLang="zh-CN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altLang="zh-CN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)/2</m:t>
                                      </m:r>
                                    </m:sup>
                                  </m:sSup>
                                  <m:r>
                                    <a:rPr lang="en-US" altLang="zh-CN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altLang="zh-CN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[</m:t>
                                  </m:r>
                                  <m:sSup>
                                    <m:sSupPr>
                                      <m:ctrlPr>
                                        <a:rPr lang="en-US" altLang="zh-CN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sz="2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sz="22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CN" sz="22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22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22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nary>
                            </m:e>
                          </m:rad>
                        </m:e>
                      </m:d>
                    </m:oMath>
                  </m:oMathPara>
                </a14:m>
                <a:endParaRPr lang="en-US" altLang="zh-CN" sz="2200" dirty="0" smtClean="0">
                  <a:solidFill>
                    <a:schemeClr val="tx1"/>
                  </a:solidFill>
                </a:endParaRPr>
              </a:p>
              <a:p>
                <a:r>
                  <a:rPr lang="en-US" altLang="zh-CN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where</a:t>
                </a:r>
                <a:r>
                  <a:rPr lang="en-US" altLang="zh-CN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is the stochastic gradient in each round.</a:t>
                </a:r>
              </a:p>
            </p:txBody>
          </p:sp>
        </mc:Choice>
        <mc:Fallback xmlns="">
          <p:sp>
            <p:nvSpPr>
              <p:cNvPr id="16" name="圆角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40" y="2535496"/>
                <a:ext cx="10822060" cy="3408103"/>
              </a:xfrm>
              <a:prstGeom prst="roundRect">
                <a:avLst/>
              </a:prstGeom>
              <a:blipFill rotWithShape="0">
                <a:blip r:embed="rId3"/>
                <a:stretch>
                  <a:fillRect r="-225" b="-24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8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Comparison Two Results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3282877"/>
                <a:ext cx="9612086" cy="82354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sz="2800" dirty="0" smtClean="0"/>
                  <a:t> In expectation, stability bound has a faster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dirty="0" smtClean="0"/>
                  <a:t> rate.</a:t>
                </a:r>
              </a:p>
            </p:txBody>
          </p:sp>
        </mc:Choice>
        <mc:Fallback xmlns="">
          <p:sp>
            <p:nvSpPr>
              <p:cNvPr id="4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3282877"/>
                <a:ext cx="9612086" cy="823540"/>
              </a:xfrm>
              <a:blipFill rotWithShape="0">
                <a:blip r:embed="rId3"/>
                <a:stretch>
                  <a:fillRect l="-10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内容占位符 2"/>
          <p:cNvSpPr txBox="1">
            <a:spLocks/>
          </p:cNvSpPr>
          <p:nvPr/>
        </p:nvSpPr>
        <p:spPr bwMode="auto">
          <a:xfrm>
            <a:off x="609600" y="5115669"/>
            <a:ext cx="10972800" cy="82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 Effect of step sizes in PAC-Bayes </a:t>
            </a:r>
            <a:r>
              <a:rPr lang="en-US" altLang="zh-CN" sz="2800" dirty="0" smtClean="0">
                <a:solidFill>
                  <a:srgbClr val="FF0000"/>
                </a:solidFill>
              </a:rPr>
              <a:t>exponentially decay with time</a:t>
            </a:r>
            <a:r>
              <a:rPr lang="en-US" altLang="zh-CN" sz="2800" dirty="0" smtClean="0"/>
              <a:t>.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609600" y="2096552"/>
            <a:ext cx="9612086" cy="100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 smtClean="0"/>
              <a:t>Both bounds suggest “train faster, generalize better”, which explain the random label experiments in ICLR17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609600" y="4106417"/>
            <a:ext cx="9775371" cy="82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 PAC-Bayes bound is </a:t>
            </a:r>
            <a:r>
              <a:rPr lang="en-US" altLang="zh-CN" sz="2800" dirty="0" smtClean="0">
                <a:solidFill>
                  <a:srgbClr val="FF0000"/>
                </a:solidFill>
              </a:rPr>
              <a:t>data dependent</a:t>
            </a:r>
            <a:r>
              <a:rPr lang="en-US" altLang="zh-CN" sz="2800" dirty="0" smtClean="0"/>
              <a:t>, and doesn’t rely on Lipschitz condition.</a:t>
            </a:r>
          </a:p>
        </p:txBody>
      </p:sp>
    </p:spTree>
    <p:extLst>
      <p:ext uri="{BB962C8B-B14F-4D97-AF65-F5344CB8AC3E}">
        <p14:creationId xmlns:p14="http://schemas.microsoft.com/office/powerpoint/2010/main" val="185901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 Ideas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80032" y="2040226"/>
                <a:ext cx="92007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dirty="0" smtClean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altLang="zh-CN" sz="2400" dirty="0" smtClean="0"/>
                  <a:t> is the loss function,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]=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~ 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32" y="2040226"/>
                <a:ext cx="920078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30" t="-9333" r="-199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/>
          <p:cNvGrpSpPr/>
          <p:nvPr/>
        </p:nvGrpSpPr>
        <p:grpSpPr>
          <a:xfrm>
            <a:off x="426027" y="2815936"/>
            <a:ext cx="6714358" cy="3370787"/>
            <a:chOff x="4432478" y="2818362"/>
            <a:chExt cx="6365512" cy="33357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圆角矩形 13"/>
                <p:cNvSpPr/>
                <p:nvPr/>
              </p:nvSpPr>
              <p:spPr>
                <a:xfrm>
                  <a:off x="4432479" y="2818362"/>
                  <a:ext cx="6365511" cy="877583"/>
                </a:xfrm>
                <a:prstGeom prst="roundRect">
                  <a:avLst/>
                </a:prstGeom>
                <a:noFill/>
                <a:ln w="28575">
                  <a:solidFill>
                    <a:srgbClr val="0070C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zh-CN" sz="2400" dirty="0" smtClean="0">
                      <a:solidFill>
                        <a:schemeClr val="tx1"/>
                      </a:solidFill>
                    </a:rPr>
                    <a:t>   SGLD: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endParaRPr lang="en-US" altLang="zh-CN" sz="24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圆角矩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2479" y="2818362"/>
                  <a:ext cx="6365511" cy="877583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28575">
                  <a:solidFill>
                    <a:srgbClr val="0070C0"/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圆角矩形 14"/>
                <p:cNvSpPr/>
                <p:nvPr/>
              </p:nvSpPr>
              <p:spPr>
                <a:xfrm>
                  <a:off x="4432479" y="4012416"/>
                  <a:ext cx="6365511" cy="872679"/>
                </a:xfrm>
                <a:prstGeom prst="roundRect">
                  <a:avLst/>
                </a:prstGeom>
                <a:noFill/>
                <a:ln w="28575">
                  <a:solidFill>
                    <a:srgbClr val="0070C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 err="1" smtClean="0">
                      <a:solidFill>
                        <a:schemeClr val="tx1"/>
                      </a:solidFill>
                    </a:rPr>
                    <a:t>Langevin</a:t>
                  </a:r>
                  <a:r>
                    <a:rPr lang="en-US" altLang="zh-CN" sz="2400" dirty="0" smtClean="0">
                      <a:solidFill>
                        <a:schemeClr val="tx1"/>
                      </a:solidFill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𝑑𝑊</m:t>
                      </m:r>
                      <m:d>
                        <m:d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e>
                      </m:rad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𝑑𝐵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altLang="zh-CN" sz="24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圆角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2479" y="4012416"/>
                  <a:ext cx="6365511" cy="872679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>
                  <a:solidFill>
                    <a:srgbClr val="0070C0"/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圆角矩形 15"/>
                <p:cNvSpPr/>
                <p:nvPr/>
              </p:nvSpPr>
              <p:spPr>
                <a:xfrm>
                  <a:off x="4432478" y="5281386"/>
                  <a:ext cx="6365511" cy="872679"/>
                </a:xfrm>
                <a:prstGeom prst="roundRect">
                  <a:avLst/>
                </a:prstGeom>
                <a:noFill/>
                <a:ln w="28575">
                  <a:solidFill>
                    <a:srgbClr val="0070C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zh-CN" sz="2400" dirty="0" smtClean="0">
                      <a:solidFill>
                        <a:schemeClr val="tx1"/>
                      </a:solidFill>
                    </a:rPr>
                    <a:t> Fokker-Planck: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𝜕𝜋</m:t>
                          </m:r>
                        </m:num>
                        <m:den>
                          <m:r>
                            <a:rPr lang="en-US" altLang="zh-CN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altLang="zh-CN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 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  <m:r>
                            <a:rPr lang="en-US" altLang="zh-CN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𝜋𝛻</m:t>
                          </m:r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altLang="zh-CN" sz="24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圆角矩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2478" y="5281386"/>
                  <a:ext cx="6365511" cy="872679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>
                  <a:solidFill>
                    <a:srgbClr val="0070C0"/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文本框 16"/>
          <p:cNvSpPr txBox="1"/>
          <p:nvPr/>
        </p:nvSpPr>
        <p:spPr>
          <a:xfrm>
            <a:off x="8175081" y="3648700"/>
            <a:ext cx="188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Interpolation</a:t>
            </a:r>
            <a:endParaRPr lang="zh-CN" altLang="en-US" sz="2400" dirty="0"/>
          </a:p>
        </p:txBody>
      </p:sp>
      <p:sp>
        <p:nvSpPr>
          <p:cNvPr id="18" name="右弧形箭头 17"/>
          <p:cNvSpPr/>
          <p:nvPr/>
        </p:nvSpPr>
        <p:spPr>
          <a:xfrm>
            <a:off x="7291973" y="470596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右弧形箭头 18"/>
          <p:cNvSpPr/>
          <p:nvPr/>
        </p:nvSpPr>
        <p:spPr>
          <a:xfrm>
            <a:off x="7291973" y="3271457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8175081" y="4721791"/>
                <a:ext cx="401691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Consider an equivalent process with such evolution w.r.t. density function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081" y="4721791"/>
                <a:ext cx="4016919" cy="1200329"/>
              </a:xfrm>
              <a:prstGeom prst="rect">
                <a:avLst/>
              </a:prstGeom>
              <a:blipFill>
                <a:blip r:embed="rId7"/>
                <a:stretch>
                  <a:fillRect l="-2276" t="-3571" r="-1973" b="-11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3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Methods in </a:t>
                </a:r>
                <a:r>
                  <a:rPr lang="en-US" altLang="zh-CN" dirty="0" smtClean="0"/>
                  <a:t>Physics: Hamiltonian </a:t>
                </a:r>
                <a:r>
                  <a:rPr lang="en-US" altLang="zh-CN" dirty="0"/>
                  <a:t>of 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spherical spin-glass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models</a:t>
                </a:r>
                <a:endParaRPr lang="en-US" altLang="zh-CN" dirty="0"/>
              </a:p>
              <a:p>
                <a:r>
                  <a:rPr lang="en-US" altLang="zh-CN" dirty="0" err="1" smtClean="0"/>
                  <a:t>Auffinger</a:t>
                </a:r>
                <a:r>
                  <a:rPr lang="en-US" altLang="zh-CN" dirty="0" smtClean="0"/>
                  <a:t> </a:t>
                </a:r>
                <a:r>
                  <a:rPr lang="en-US" altLang="zh-CN" dirty="0"/>
                  <a:t>et al. (2010</a:t>
                </a:r>
                <a:r>
                  <a:rPr lang="en-US" altLang="zh-CN" dirty="0" smtClean="0"/>
                  <a:t>) shows that the Hamiltonian of the model has some interesting properties when the size of the model goes to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altLang="zh-CN" dirty="0" smtClean="0"/>
                  <a:t>:</a:t>
                </a:r>
              </a:p>
              <a:p>
                <a:pPr lvl="1"/>
                <a:r>
                  <a:rPr lang="en-US" altLang="zh-CN" dirty="0" smtClean="0"/>
                  <a:t>There exist an energy </a:t>
                </a:r>
                <a:r>
                  <a:rPr lang="en-US" altLang="zh-CN" dirty="0"/>
                  <a:t>barrier below which with overwhelming probability one can find only low-index critical points, most of which are concentrated close to the barrier</a:t>
                </a:r>
              </a:p>
              <a:p>
                <a:pPr lvl="1"/>
                <a:r>
                  <a:rPr lang="en-US" altLang="zh-CN" dirty="0"/>
                  <a:t>Recovering the ground state, i.e. global minimum, takes exponentially long time</a:t>
                </a:r>
              </a:p>
              <a:p>
                <a:pPr lvl="1"/>
                <a:r>
                  <a:rPr lang="en-US" altLang="zh-CN" dirty="0"/>
                  <a:t>with overwhelming probability one can find only high-index saddle points above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altLang="zh-CN" dirty="0"/>
                  <a:t>, and there are exponentially many of those</a:t>
                </a:r>
              </a:p>
              <a:p>
                <a:pPr lvl="1"/>
                <a:r>
                  <a:rPr lang="en-US" altLang="zh-CN" dirty="0"/>
                  <a:t>low-index critical points are ’geometrically’ lying closer to the ground state than high-index critical points</a:t>
                </a:r>
                <a:endParaRPr lang="zh-CN" altLang="en-US" dirty="0"/>
              </a:p>
              <a:p>
                <a:r>
                  <a:rPr lang="en-US" altLang="zh-CN" dirty="0" smtClean="0"/>
                  <a:t>Similar phenomenon in deep learning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722" t="-966" r="-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0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Methods in Physics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Under some assumption, </a:t>
            </a:r>
            <a:r>
              <a:rPr lang="en-US" altLang="zh-CN" dirty="0" err="1"/>
              <a:t>Choromanska</a:t>
            </a:r>
            <a:r>
              <a:rPr lang="en-US" altLang="zh-CN" dirty="0"/>
              <a:t>, et </a:t>
            </a:r>
            <a:r>
              <a:rPr lang="en-US" altLang="zh-CN" dirty="0" smtClean="0"/>
              <a:t>al (2015) try to establish a connection between spin glass model and deep neural networks</a:t>
            </a:r>
          </a:p>
          <a:p>
            <a:r>
              <a:rPr lang="en-US" altLang="zh-CN" dirty="0"/>
              <a:t>Results:</a:t>
            </a:r>
          </a:p>
          <a:p>
            <a:pPr lvl="1"/>
            <a:r>
              <a:rPr lang="en-US" altLang="zh-CN" dirty="0" smtClean="0"/>
              <a:t>The critical points with low error form a well-defined band. The number of local minima outside the band diminishes exponentially with the size of the network</a:t>
            </a:r>
          </a:p>
          <a:p>
            <a:pPr lvl="1"/>
            <a:r>
              <a:rPr lang="en-US" altLang="zh-CN" dirty="0" smtClean="0"/>
              <a:t>SDG converges to the band of low critical points, and all critical points found there are local minima of high quality measured by the test error</a:t>
            </a:r>
          </a:p>
          <a:p>
            <a:pPr lvl="1"/>
            <a:r>
              <a:rPr lang="en-US" altLang="zh-CN" dirty="0" smtClean="0"/>
              <a:t>Recovering the global minimum becomes harder as the network size increase, which may take exponential time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85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Meets the fact in practice</a:t>
            </a:r>
          </a:p>
          <a:p>
            <a:r>
              <a:rPr lang="en-US" altLang="zh-CN" dirty="0" smtClean="0"/>
              <a:t>Some assumptions are too unrealistic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Independence</a:t>
            </a:r>
            <a:r>
              <a:rPr lang="en-US" altLang="zh-CN" dirty="0"/>
              <a:t> between input data and activation of paths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Independence</a:t>
            </a:r>
            <a:r>
              <a:rPr lang="en-US" altLang="zh-CN" dirty="0"/>
              <a:t> among input </a:t>
            </a:r>
            <a:r>
              <a:rPr lang="en-US" altLang="zh-CN" dirty="0" smtClean="0"/>
              <a:t>data</a:t>
            </a:r>
          </a:p>
          <a:p>
            <a:r>
              <a:rPr lang="en-US" altLang="zh-CN" dirty="0" smtClean="0"/>
              <a:t>Open problem in COLT 2015: to drop unrealistic assumptions and establish a stronger connection between both models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62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Some Advances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59446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Composite function without activation layer: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4310767" y="2728065"/>
                <a:ext cx="35815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67" y="2728065"/>
                <a:ext cx="3581558" cy="369332"/>
              </a:xfrm>
              <a:prstGeom prst="rect">
                <a:avLst/>
              </a:prstGeom>
              <a:blipFill>
                <a:blip r:embed="rId2"/>
                <a:stretch>
                  <a:fillRect l="-2211" r="-340" b="-3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609600" y="3150498"/>
            <a:ext cx="1078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Under some realistic assumptions</a:t>
            </a:r>
            <a:r>
              <a:rPr lang="en-US" altLang="zh-CN" sz="2400" dirty="0"/>
              <a:t>, Kawaguchi, K. (2016</a:t>
            </a:r>
            <a:r>
              <a:rPr lang="en-US" altLang="zh-CN" sz="2400" dirty="0" smtClean="0"/>
              <a:t>) got following result: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圆角矩形 6"/>
              <p:cNvSpPr/>
              <p:nvPr/>
            </p:nvSpPr>
            <p:spPr>
              <a:xfrm>
                <a:off x="727835" y="3665265"/>
                <a:ext cx="10229393" cy="2650868"/>
              </a:xfrm>
              <a:prstGeom prst="roundRect">
                <a:avLst/>
              </a:prstGeom>
              <a:solidFill>
                <a:schemeClr val="accent3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2400" dirty="0" smtClean="0">
                    <a:solidFill>
                      <a:schemeClr val="tx1"/>
                    </a:solidFill>
                  </a:rPr>
                  <a:t>The loss function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acc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has following properties:</a:t>
                </a:r>
              </a:p>
              <a:p>
                <a:endParaRPr lang="en-US" altLang="zh-CN" sz="240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altLang="zh-CN" sz="2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altLang="zh-CN" sz="2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altLang="zh-CN" sz="240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altLang="zh-CN" sz="2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圆角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35" y="3665265"/>
                <a:ext cx="10229393" cy="265086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142319" y="4255206"/>
                <a:ext cx="99073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 smtClean="0"/>
                  <a:t> It is non-convex and non-concave.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e>
                    </m:d>
                  </m:oMath>
                </a14:m>
                <a:r>
                  <a:rPr lang="en-US" altLang="zh-CN" sz="2400" dirty="0" smtClean="0"/>
                  <a:t> Every local minima is a global minimum.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𝑖𝑖𝑖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Every critical point that is not a global minimum is a saddle point.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𝑖𝑖𝑖𝑖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400" dirty="0" smtClean="0"/>
                  <a:t>, then the Hessian at any saddle point has at least one (strictly) negative eigenvalue.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319" y="4255206"/>
                <a:ext cx="9907361" cy="1938992"/>
              </a:xfrm>
              <a:prstGeom prst="rect">
                <a:avLst/>
              </a:prstGeom>
              <a:blipFill>
                <a:blip r:embed="rId4"/>
                <a:stretch>
                  <a:fillRect l="-923" t="-2201"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7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Non-linear Case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3651435"/>
            <a:ext cx="10972800" cy="2901765"/>
          </a:xfrm>
        </p:spPr>
        <p:txBody>
          <a:bodyPr/>
          <a:lstStyle/>
          <a:p>
            <a:r>
              <a:rPr lang="en-US" altLang="zh-CN" dirty="0" smtClean="0"/>
              <a:t>Assumptions:</a:t>
            </a:r>
          </a:p>
          <a:p>
            <a:pPr lvl="1"/>
            <a:r>
              <a:rPr lang="en-US" altLang="zh-CN" dirty="0"/>
              <a:t>The activation of the paths are independent of the input </a:t>
            </a:r>
          </a:p>
          <a:p>
            <a:pPr lvl="1"/>
            <a:r>
              <a:rPr lang="en-US" altLang="zh-CN" dirty="0"/>
              <a:t>All the paths have the same probability of activation</a:t>
            </a:r>
          </a:p>
          <a:p>
            <a:r>
              <a:rPr lang="en-US" altLang="zh-CN" dirty="0" smtClean="0"/>
              <a:t>Non-linear case can be reduced to linear case under these assumptions.</a:t>
            </a:r>
          </a:p>
          <a:p>
            <a:r>
              <a:rPr lang="en-US" altLang="zh-CN" dirty="0"/>
              <a:t>Remove the unrealistic assumption: Independence among input data</a:t>
            </a:r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/>
              <p:cNvSpPr txBox="1">
                <a:spLocks/>
              </p:cNvSpPr>
              <p:nvPr/>
            </p:nvSpPr>
            <p:spPr bwMode="auto">
              <a:xfrm>
                <a:off x="1126335" y="3056970"/>
                <a:ext cx="10972800" cy="594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altLang="zh-CN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6335" y="3056970"/>
                <a:ext cx="10972800" cy="594465"/>
              </a:xfrm>
              <a:prstGeom prst="rect">
                <a:avLst/>
              </a:prstGeom>
              <a:blipFill>
                <a:blip r:embed="rId2"/>
                <a:stretch>
                  <a:fillRect l="-889" t="-7143" b="-102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937268" y="2575665"/>
                <a:ext cx="43821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)))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268" y="2575665"/>
                <a:ext cx="4382162" cy="369332"/>
              </a:xfrm>
              <a:prstGeom prst="rect">
                <a:avLst/>
              </a:prstGeom>
              <a:blipFill>
                <a:blip r:embed="rId3"/>
                <a:stretch>
                  <a:fillRect l="-1947" r="-1808" b="-3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内容占位符 2"/>
          <p:cNvSpPr txBox="1">
            <a:spLocks/>
          </p:cNvSpPr>
          <p:nvPr/>
        </p:nvSpPr>
        <p:spPr bwMode="auto">
          <a:xfrm>
            <a:off x="762000" y="2133600"/>
            <a:ext cx="10972800" cy="59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zh-CN" dirty="0" smtClean="0"/>
              <a:t>Composite function with activation layer: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59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Two-layer Networks (</a:t>
            </a:r>
            <a:r>
              <a:rPr lang="en-US" altLang="zh-CN" dirty="0" err="1" smtClean="0"/>
              <a:t>Brutzkus</a:t>
            </a:r>
            <a:r>
              <a:rPr lang="en-US" altLang="zh-CN" dirty="0"/>
              <a:t>, A., &amp; </a:t>
            </a:r>
            <a:r>
              <a:rPr lang="en-US" altLang="zh-CN" dirty="0" err="1"/>
              <a:t>Globerson</a:t>
            </a:r>
            <a:r>
              <a:rPr lang="en-US" altLang="zh-CN" dirty="0"/>
              <a:t>, A. </a:t>
            </a:r>
            <a:r>
              <a:rPr lang="en-US" altLang="zh-CN" dirty="0" smtClean="0"/>
              <a:t>2017)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981200"/>
            <a:ext cx="7501467" cy="4521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 smtClean="0"/>
              <a:t>Neural network with non-overlapping layer: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534" y="3174155"/>
            <a:ext cx="3084933" cy="23384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2154766" y="2505281"/>
                <a:ext cx="4411134" cy="76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])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766" y="2505281"/>
                <a:ext cx="4411134" cy="764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-446424" y="4353459"/>
                <a:ext cx="8557491" cy="1213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𝒢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)]</m:t>
                          </m:r>
                        </m:e>
                      </m:nary>
                    </m:oMath>
                  </m:oMathPara>
                </a14:m>
                <a:endParaRPr lang="en-US" altLang="zh-CN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6424" y="4353459"/>
                <a:ext cx="8557491" cy="12130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825115" y="5566548"/>
                <a:ext cx="9144000" cy="427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w</a:t>
                </a:r>
                <a:r>
                  <a:rPr lang="en-US" altLang="zh-CN" sz="2000" dirty="0" smtClean="0"/>
                  <a:t>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is the global minima, 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𝒢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15" y="5566548"/>
                <a:ext cx="9144000" cy="427618"/>
              </a:xfrm>
              <a:prstGeom prst="rect">
                <a:avLst/>
              </a:prstGeom>
              <a:blipFill>
                <a:blip r:embed="rId5"/>
                <a:stretch>
                  <a:fillRect l="-667" t="-7143" b="-1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609600" y="3200432"/>
                <a:ext cx="763693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/>
                  <a:t>  Assume </a:t>
                </a:r>
                <a:r>
                  <a:rPr lang="en-US" altLang="zh-CN" sz="2400" dirty="0"/>
                  <a:t>x is drawn according a standard </a:t>
                </a:r>
                <a:r>
                  <a:rPr lang="en-US" altLang="zh-CN" sz="2400" dirty="0" smtClean="0"/>
                  <a:t>normal</a:t>
                </a:r>
              </a:p>
              <a:p>
                <a:r>
                  <a:rPr lang="en-US" altLang="zh-CN" sz="2400" dirty="0" smtClean="0"/>
                  <a:t>   distribution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altLang="zh-CN" sz="24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/>
                  <a:t> </a:t>
                </a:r>
                <a:endParaRPr lang="zh-CN" altLang="en-US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/>
                  <a:t>  Population </a:t>
                </a:r>
                <a:r>
                  <a:rPr lang="en-US" altLang="zh-CN" sz="2400" dirty="0"/>
                  <a:t>loss:</a:t>
                </a:r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200432"/>
                <a:ext cx="7636933" cy="1569660"/>
              </a:xfrm>
              <a:prstGeom prst="rect">
                <a:avLst/>
              </a:prstGeom>
              <a:blipFill>
                <a:blip r:embed="rId6"/>
                <a:stretch>
                  <a:fillRect l="-1038" t="-2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1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3556001"/>
                <a:ext cx="9635067" cy="2066080"/>
              </a:xfrm>
              <a:prstGeom prst="roundRect">
                <a:avLst/>
              </a:prstGeom>
              <a:solidFill>
                <a:schemeClr val="accent3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>
                  <a:buNone/>
                </a:pPr>
                <a:r>
                  <a:rPr lang="en-US" altLang="zh-CN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&gt;1,  ℓ(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 has three critical points:</a:t>
                </a:r>
              </a:p>
              <a:p>
                <a:pPr marL="0" indent="0">
                  <a:buNone/>
                </a:pPr>
                <a:endParaRPr lang="en-US" altLang="zh-CN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altLang="zh-CN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3556001"/>
                <a:ext cx="9635067" cy="206608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787399" y="4177069"/>
                <a:ext cx="9279467" cy="1445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(a) A local maximum at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2400" dirty="0" smtClean="0"/>
                  <a:t>.</a:t>
                </a:r>
              </a:p>
              <a:p>
                <a:r>
                  <a:rPr lang="en-US" altLang="zh-CN" sz="2400" dirty="0" smtClean="0"/>
                  <a:t>(b) A unique global minimum at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400" dirty="0" smtClean="0"/>
              </a:p>
              <a:p>
                <a:r>
                  <a:rPr lang="en-US" altLang="zh-CN" sz="2400" dirty="0" smtClean="0"/>
                  <a:t>(c) A degenerate saddle point at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4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99" y="4177069"/>
                <a:ext cx="9279467" cy="1445011"/>
              </a:xfrm>
              <a:prstGeom prst="rect">
                <a:avLst/>
              </a:prstGeom>
              <a:blipFill>
                <a:blip r:embed="rId4"/>
                <a:stretch>
                  <a:fillRect l="-986" t="-2954" b="-4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609600" y="2186769"/>
            <a:ext cx="1041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No bad local minima.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Polynomial time convergence.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5651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Supervised Learning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609600" y="2122714"/>
            <a:ext cx="4812955" cy="4098461"/>
            <a:chOff x="923814" y="2100943"/>
            <a:chExt cx="4812955" cy="4098461"/>
          </a:xfrm>
        </p:grpSpPr>
        <p:grpSp>
          <p:nvGrpSpPr>
            <p:cNvPr id="11" name="组合 10"/>
            <p:cNvGrpSpPr/>
            <p:nvPr/>
          </p:nvGrpSpPr>
          <p:grpSpPr>
            <a:xfrm>
              <a:off x="923814" y="2100943"/>
              <a:ext cx="4812955" cy="2378525"/>
              <a:chOff x="6900072" y="2133600"/>
              <a:chExt cx="4812955" cy="23785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矩形 3"/>
                  <p:cNvSpPr/>
                  <p:nvPr/>
                </p:nvSpPr>
                <p:spPr>
                  <a:xfrm>
                    <a:off x="6906984" y="2133600"/>
                    <a:ext cx="4806043" cy="71845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2000" dirty="0" smtClean="0">
                        <a:solidFill>
                          <a:schemeClr val="tx1"/>
                        </a:solidFill>
                      </a:rPr>
                      <a:t>Collect data: </a:t>
                    </a:r>
                    <a14:m>
                      <m:oMath xmlns:m="http://schemas.openxmlformats.org/officeDocument/2006/math">
                        <m:d>
                          <m:dPr>
                            <m:begChr m:val="{"/>
                            <m:endChr m:val="|"/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=1, 2, …, 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lang="en-US" altLang="zh-CN" sz="2000" dirty="0" smtClean="0">
                        <a:solidFill>
                          <a:schemeClr val="tx1"/>
                        </a:solidFill>
                      </a:rPr>
                      <a:t>}</a:t>
                    </a:r>
                    <a:endParaRPr lang="zh-CN" alt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矩形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6984" y="2133600"/>
                    <a:ext cx="4806043" cy="71845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" name="组合 9"/>
              <p:cNvGrpSpPr/>
              <p:nvPr/>
            </p:nvGrpSpPr>
            <p:grpSpPr>
              <a:xfrm>
                <a:off x="6900072" y="2939141"/>
                <a:ext cx="4806043" cy="1572984"/>
                <a:chOff x="6900072" y="2939141"/>
                <a:chExt cx="4806043" cy="1572984"/>
              </a:xfrm>
            </p:grpSpPr>
            <p:sp>
              <p:nvSpPr>
                <p:cNvPr id="6" name="下箭头 5"/>
                <p:cNvSpPr/>
                <p:nvPr/>
              </p:nvSpPr>
              <p:spPr>
                <a:xfrm>
                  <a:off x="9135616" y="2939141"/>
                  <a:ext cx="334956" cy="767443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矩形 6"/>
                    <p:cNvSpPr/>
                    <p:nvPr/>
                  </p:nvSpPr>
                  <p:spPr>
                    <a:xfrm>
                      <a:off x="6900072" y="3793668"/>
                      <a:ext cx="4806043" cy="718457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Learn a model: </a:t>
                      </a:r>
                      <a14:m>
                        <m:oMath xmlns:m="http://schemas.openxmlformats.org/officeDocument/2006/math"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zh-CN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 </m:t>
                          </m:r>
                          <m:r>
                            <a:rPr lang="zh-CN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𝒴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 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 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oMath>
                      </a14:m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" name="矩形 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00072" y="3793668"/>
                      <a:ext cx="4806043" cy="718457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930726" y="5480947"/>
                  <a:ext cx="4806043" cy="71845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dirty="0" smtClean="0">
                      <a:solidFill>
                        <a:schemeClr val="tx1"/>
                      </a:solidFill>
                    </a:rPr>
                    <a:t>Predict new data: 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zh-CN" alt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726" y="5480947"/>
                  <a:ext cx="4806043" cy="71845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下箭头 11"/>
            <p:cNvSpPr/>
            <p:nvPr/>
          </p:nvSpPr>
          <p:spPr>
            <a:xfrm>
              <a:off x="3159357" y="4623700"/>
              <a:ext cx="334956" cy="76744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96000" y="1855158"/>
            <a:ext cx="5823858" cy="2831127"/>
            <a:chOff x="6183086" y="2100943"/>
            <a:chExt cx="5823858" cy="2831127"/>
          </a:xfrm>
        </p:grpSpPr>
        <p:sp>
          <p:nvSpPr>
            <p:cNvPr id="13" name="标题 1"/>
            <p:cNvSpPr txBox="1">
              <a:spLocks/>
            </p:cNvSpPr>
            <p:nvPr/>
          </p:nvSpPr>
          <p:spPr bwMode="auto">
            <a:xfrm>
              <a:off x="6183086" y="2882003"/>
              <a:ext cx="5546271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3429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685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10287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r>
                <a:rPr lang="en-US" altLang="zh-CN" sz="2800" dirty="0" smtClean="0"/>
                <a:t>A common approach to learn:</a:t>
              </a:r>
              <a:endParaRPr lang="zh-CN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标题 1"/>
                <p:cNvSpPr txBox="1">
                  <a:spLocks/>
                </p:cNvSpPr>
                <p:nvPr/>
              </p:nvSpPr>
              <p:spPr bwMode="auto">
                <a:xfrm>
                  <a:off x="6183086" y="2100943"/>
                  <a:ext cx="5823858" cy="685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3000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342900"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685800"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1028700"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1371600" algn="l" rtl="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r>
                    <a:rPr lang="en-US" altLang="zh-CN" sz="2800" dirty="0" smtClean="0">
                      <a:solidFill>
                        <a:schemeClr val="tx1"/>
                      </a:solidFill>
                    </a:rPr>
                    <a:t>All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a:rPr lang="zh-CN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</m:oMath>
                  </a14:m>
                  <a:r>
                    <a:rPr lang="en-US" altLang="zh-CN" sz="2800" dirty="0" smtClean="0"/>
                    <a:t>, where </a:t>
                  </a:r>
                  <a14:m>
                    <m:oMath xmlns:m="http://schemas.openxmlformats.org/officeDocument/2006/math">
                      <m:r>
                        <a:rPr lang="zh-CN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</m:oMath>
                  </a14:m>
                  <a:r>
                    <a:rPr lang="zh-CN" altLang="en-US" sz="2800" dirty="0" smtClean="0"/>
                    <a:t> </a:t>
                  </a:r>
                  <a:r>
                    <a:rPr lang="en-US" altLang="zh-CN" sz="2800" dirty="0" smtClean="0"/>
                    <a:t>is unknown</a:t>
                  </a:r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4" name="标题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83086" y="2100943"/>
                  <a:ext cx="5823858" cy="68580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094" b="-125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标题 1"/>
            <p:cNvSpPr txBox="1">
              <a:spLocks/>
            </p:cNvSpPr>
            <p:nvPr/>
          </p:nvSpPr>
          <p:spPr bwMode="auto">
            <a:xfrm>
              <a:off x="6591301" y="3380007"/>
              <a:ext cx="4991099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3429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685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10287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r>
                <a:rPr lang="en-US" altLang="zh-CN" sz="2400" dirty="0" smtClean="0">
                  <a:solidFill>
                    <a:schemeClr val="tx1"/>
                  </a:solidFill>
                </a:rPr>
                <a:t>ERM (Empirical Risk Minimization)</a:t>
              </a:r>
              <a:endParaRPr lang="zh-CN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/>
                <p:cNvSpPr txBox="1"/>
                <p:nvPr/>
              </p:nvSpPr>
              <p:spPr>
                <a:xfrm>
                  <a:off x="7099991" y="4035863"/>
                  <a:ext cx="4353179" cy="8962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:= </m:t>
                            </m:r>
                            <m:f>
                              <m:f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5" name="文本框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9991" y="4035863"/>
                  <a:ext cx="4353179" cy="89620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标题 1"/>
              <p:cNvSpPr txBox="1">
                <a:spLocks/>
              </p:cNvSpPr>
              <p:nvPr/>
            </p:nvSpPr>
            <p:spPr bwMode="auto">
              <a:xfrm>
                <a:off x="6096000" y="4694445"/>
                <a:ext cx="4991099" cy="68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0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2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2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2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2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3429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2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685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2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10287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2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2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zh-CN" sz="2400" dirty="0" smtClean="0"/>
                  <a:t>: model parameters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 smtClean="0"/>
                  <a:t>: loss function w.r.t. data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21" name="标题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0" y="4694445"/>
                <a:ext cx="4991099" cy="685800"/>
              </a:xfrm>
              <a:prstGeom prst="rect">
                <a:avLst/>
              </a:prstGeom>
              <a:blipFill rotWithShape="0">
                <a:blip r:embed="rId8"/>
                <a:stretch>
                  <a:fillRect l="-366" t="-15929" b="-309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096000" y="5689380"/>
                <a:ext cx="5241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/>
                  <a:t>Population Risk: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)≔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689380"/>
                <a:ext cx="5241691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1744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7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Expressive Power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775354"/>
                <a:ext cx="10972800" cy="3894666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dirty="0" smtClean="0"/>
                  <a:t>Existence of a 3-layer network, which cannot be realized by any 2-layer network </a:t>
                </a:r>
                <a:r>
                  <a:rPr lang="en-US" altLang="zh-CN" dirty="0"/>
                  <a:t>to more than a constant accuracy if the size </a:t>
                </a:r>
                <a:r>
                  <a:rPr lang="en-US" altLang="zh-CN" dirty="0" smtClean="0"/>
                  <a:t>is </a:t>
                </a:r>
                <a:r>
                  <a:rPr lang="en-US" altLang="zh-CN" dirty="0" err="1" smtClean="0"/>
                  <a:t>subexponential</a:t>
                </a:r>
                <a:r>
                  <a:rPr lang="en-US" altLang="zh-CN" dirty="0" smtClean="0"/>
                  <a:t> </a:t>
                </a:r>
                <a:r>
                  <a:rPr lang="en-US" altLang="zh-CN" dirty="0"/>
                  <a:t>in the dimension (</a:t>
                </a:r>
                <a:r>
                  <a:rPr lang="en-US" altLang="zh-CN" dirty="0" err="1"/>
                  <a:t>Eldan</a:t>
                </a:r>
                <a:r>
                  <a:rPr lang="en-US" altLang="zh-CN" dirty="0"/>
                  <a:t> and Shamir 16</a:t>
                </a:r>
                <a:r>
                  <a:rPr lang="en-US" altLang="zh-CN" dirty="0" smtClean="0"/>
                  <a:t>’)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dirty="0" smtClean="0"/>
                  <a:t>Existence </a:t>
                </a:r>
                <a:r>
                  <a:rPr lang="en-US" altLang="zh-CN" dirty="0"/>
                  <a:t>of classes of deep convolutional </a:t>
                </a:r>
                <a:r>
                  <a:rPr lang="en-US" altLang="zh-CN" dirty="0" err="1"/>
                  <a:t>ReLU</a:t>
                </a:r>
                <a:r>
                  <a:rPr lang="en-US" altLang="zh-CN" dirty="0"/>
                  <a:t> networks </a:t>
                </a:r>
                <a:r>
                  <a:rPr lang="en-US" altLang="zh-CN" dirty="0" smtClean="0"/>
                  <a:t>that cannot </a:t>
                </a:r>
                <a:r>
                  <a:rPr lang="en-US" altLang="zh-CN" dirty="0"/>
                  <a:t>be realized by shallow ones if its size is no more than </a:t>
                </a:r>
                <a:r>
                  <a:rPr lang="en-US" altLang="zh-CN" dirty="0" smtClean="0"/>
                  <a:t>an exponential </a:t>
                </a:r>
                <a:r>
                  <a:rPr lang="en-US" altLang="zh-CN" dirty="0"/>
                  <a:t>bound (Cohen and </a:t>
                </a:r>
                <a:r>
                  <a:rPr lang="en-US" altLang="zh-CN" dirty="0" err="1"/>
                  <a:t>Sharir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et.al.16’)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dirty="0" smtClean="0"/>
                  <a:t>Explicitly </a:t>
                </a:r>
                <a:r>
                  <a:rPr lang="en-US" altLang="zh-CN" dirty="0"/>
                  <a:t>constructed networks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/>
                  <a:t>layers and </a:t>
                </a:r>
                <a:r>
                  <a:rPr lang="en-US" altLang="zh-CN" dirty="0" smtClean="0"/>
                  <a:t>constant width </a:t>
                </a:r>
                <a:r>
                  <a:rPr lang="en-US" altLang="zh-CN" dirty="0"/>
                  <a:t>which cannot be realized by any network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dirty="0" smtClean="0"/>
                  <a:t>layers  whose </a:t>
                </a:r>
                <a:r>
                  <a:rPr lang="en-US" altLang="zh-CN" dirty="0"/>
                  <a:t>size is smaller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/>
                  <a:t>(</a:t>
                </a:r>
                <a:r>
                  <a:rPr lang="en-US" altLang="zh-CN" dirty="0" err="1"/>
                  <a:t>Telgarsky</a:t>
                </a:r>
                <a:r>
                  <a:rPr lang="en-US" altLang="zh-CN" dirty="0"/>
                  <a:t> 16’);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775354"/>
                <a:ext cx="10972800" cy="3894666"/>
              </a:xfrm>
              <a:blipFill>
                <a:blip r:embed="rId2"/>
                <a:stretch>
                  <a:fillRect l="-722" t="-10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609600" y="2116667"/>
            <a:ext cx="10634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Many works focus on explaining depth efficiency.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659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work: A View from the Width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1303" y="5801920"/>
            <a:ext cx="10601097" cy="52493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 where n denotes the input dimension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981303" y="1981200"/>
            <a:ext cx="10229393" cy="1020505"/>
          </a:xfrm>
          <a:prstGeom prst="round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chemeClr val="tx1"/>
                </a:solidFill>
              </a:rPr>
              <a:t>Width-(n + 4) </a:t>
            </a:r>
            <a:r>
              <a:rPr lang="en-US" altLang="zh-CN" sz="2400" dirty="0" err="1">
                <a:solidFill>
                  <a:schemeClr val="tx1"/>
                </a:solidFill>
              </a:rPr>
              <a:t>ReLU</a:t>
            </a:r>
            <a:r>
              <a:rPr lang="en-US" altLang="zh-CN" sz="2400" dirty="0">
                <a:solidFill>
                  <a:schemeClr val="tx1"/>
                </a:solidFill>
              </a:rPr>
              <a:t> networks can approximate any Lebesgue</a:t>
            </a:r>
          </a:p>
          <a:p>
            <a:r>
              <a:rPr lang="en-US" altLang="zh-CN" sz="2400" dirty="0" err="1">
                <a:solidFill>
                  <a:schemeClr val="tx1"/>
                </a:solidFill>
              </a:rPr>
              <a:t>integrable</a:t>
            </a:r>
            <a:r>
              <a:rPr lang="en-US" altLang="zh-CN" sz="2400" dirty="0">
                <a:solidFill>
                  <a:schemeClr val="tx1"/>
                </a:solidFill>
              </a:rPr>
              <a:t> function</a:t>
            </a:r>
            <a:endParaRPr lang="en-US" altLang="zh-CN" sz="240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981302" y="3308758"/>
            <a:ext cx="10229393" cy="757494"/>
          </a:xfrm>
          <a:prstGeom prst="round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chemeClr val="tx1"/>
                </a:solidFill>
              </a:rPr>
              <a:t>Almost all Lebesgue </a:t>
            </a:r>
            <a:r>
              <a:rPr lang="en-US" altLang="zh-CN" sz="2400" dirty="0" err="1">
                <a:solidFill>
                  <a:schemeClr val="tx1"/>
                </a:solidFill>
              </a:rPr>
              <a:t>integrable</a:t>
            </a:r>
            <a:r>
              <a:rPr lang="en-US" altLang="zh-CN" sz="2400" dirty="0">
                <a:solidFill>
                  <a:schemeClr val="tx1"/>
                </a:solidFill>
              </a:rPr>
              <a:t> functions cannot be approximated</a:t>
            </a:r>
          </a:p>
          <a:p>
            <a:r>
              <a:rPr lang="en-US" altLang="zh-CN" sz="2400" dirty="0">
                <a:solidFill>
                  <a:schemeClr val="tx1"/>
                </a:solidFill>
              </a:rPr>
              <a:t>by width-n </a:t>
            </a:r>
            <a:r>
              <a:rPr lang="en-US" altLang="zh-CN" sz="2400" dirty="0" err="1">
                <a:solidFill>
                  <a:schemeClr val="tx1"/>
                </a:solidFill>
              </a:rPr>
              <a:t>ReLU</a:t>
            </a:r>
            <a:r>
              <a:rPr lang="en-US" altLang="zh-CN" sz="2400" dirty="0">
                <a:solidFill>
                  <a:schemeClr val="tx1"/>
                </a:solidFill>
              </a:rPr>
              <a:t> networks</a:t>
            </a:r>
            <a:endParaRPr lang="en-US" altLang="zh-CN" sz="240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981301" y="4373305"/>
            <a:ext cx="10229393" cy="1240095"/>
          </a:xfrm>
          <a:prstGeom prst="round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chemeClr val="tx1"/>
                </a:solidFill>
              </a:rPr>
              <a:t>There exists a family of </a:t>
            </a:r>
            <a:r>
              <a:rPr lang="en-US" altLang="zh-CN" sz="2400" dirty="0" err="1">
                <a:solidFill>
                  <a:schemeClr val="tx1"/>
                </a:solidFill>
              </a:rPr>
              <a:t>ReLU</a:t>
            </a:r>
            <a:r>
              <a:rPr lang="en-US" altLang="zh-CN" sz="2400" dirty="0">
                <a:solidFill>
                  <a:schemeClr val="tx1"/>
                </a:solidFill>
              </a:rPr>
              <a:t> networks that cannot be</a:t>
            </a:r>
          </a:p>
          <a:p>
            <a:r>
              <a:rPr lang="en-US" altLang="zh-CN" sz="2400" dirty="0">
                <a:solidFill>
                  <a:schemeClr val="tx1"/>
                </a:solidFill>
              </a:rPr>
              <a:t>approximated by narrower networks whose depth increase is no</a:t>
            </a:r>
          </a:p>
          <a:p>
            <a:r>
              <a:rPr lang="en-US" altLang="zh-CN" sz="2400" dirty="0">
                <a:solidFill>
                  <a:schemeClr val="tx1"/>
                </a:solidFill>
              </a:rPr>
              <a:t>more than polynomial</a:t>
            </a:r>
            <a:endParaRPr lang="en-US" altLang="zh-CN" sz="240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 Idea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 4"/>
              <p:cNvSpPr/>
              <p:nvPr/>
            </p:nvSpPr>
            <p:spPr>
              <a:xfrm>
                <a:off x="837838" y="2289726"/>
                <a:ext cx="8551333" cy="7103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>
                    <a:solidFill>
                      <a:schemeClr val="tx1"/>
                    </a:solidFill>
                  </a:rPr>
                  <a:t>Divide the restriction of the function f on [-N,N] into positive part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400" dirty="0" smtClean="0">
                    <a:solidFill>
                      <a:schemeClr val="tx1"/>
                    </a:solidFill>
                  </a:rPr>
                  <a:t> and negative part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圆角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838" y="2289726"/>
                <a:ext cx="8551333" cy="710324"/>
              </a:xfrm>
              <a:prstGeom prst="roundRect">
                <a:avLst/>
              </a:prstGeom>
              <a:blipFill>
                <a:blip r:embed="rId2"/>
                <a:stretch>
                  <a:fillRect t="-13559" b="-271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右弧形箭头 5"/>
          <p:cNvSpPr/>
          <p:nvPr/>
        </p:nvSpPr>
        <p:spPr>
          <a:xfrm>
            <a:off x="9465253" y="2644888"/>
            <a:ext cx="75136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右弧形箭头 6"/>
          <p:cNvSpPr/>
          <p:nvPr/>
        </p:nvSpPr>
        <p:spPr>
          <a:xfrm>
            <a:off x="9465253" y="4336715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/>
              <p:cNvSpPr/>
              <p:nvPr/>
            </p:nvSpPr>
            <p:spPr>
              <a:xfrm>
                <a:off x="837840" y="3626391"/>
                <a:ext cx="8551333" cy="7103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>
                    <a:solidFill>
                      <a:schemeClr val="tx1"/>
                    </a:solidFill>
                  </a:rPr>
                  <a:t>Approximate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4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dirty="0" smtClean="0">
                    <a:solidFill>
                      <a:schemeClr val="tx1"/>
                    </a:solidFill>
                  </a:rPr>
                  <a:t> by equal size cubes  </a:t>
                </a:r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圆角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840" y="3626391"/>
                <a:ext cx="8551333" cy="710324"/>
              </a:xfrm>
              <a:prstGeom prst="roundRect">
                <a:avLst/>
              </a:prstGeom>
              <a:blipFill>
                <a:blip r:embed="rId3"/>
                <a:stretch>
                  <a:fillRect b="-25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圆角矩形 8"/>
          <p:cNvSpPr/>
          <p:nvPr/>
        </p:nvSpPr>
        <p:spPr>
          <a:xfrm>
            <a:off x="837839" y="4963056"/>
            <a:ext cx="8551333" cy="710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Approximate each cube by a designed depth-(4n+1) width-(n+4)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ReLU</a:t>
            </a:r>
            <a:r>
              <a:rPr lang="en-US" altLang="zh-CN" sz="2400" dirty="0" smtClean="0">
                <a:solidFill>
                  <a:schemeClr val="tx1"/>
                </a:solidFill>
              </a:rPr>
              <a:t> network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Width Efficiency vs. Depth Efficiency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4030133"/>
                <a:ext cx="10972800" cy="2387600"/>
              </a:xfrm>
            </p:spPr>
            <p:txBody>
              <a:bodyPr/>
              <a:lstStyle/>
              <a:p>
                <a:r>
                  <a:rPr lang="en-US" altLang="zh-CN" dirty="0" smtClean="0"/>
                  <a:t>Give a network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altLang="zh-CN" dirty="0" smtClean="0"/>
                  <a:t>. We define the amount of parameters in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altLang="zh-CN" dirty="0" smtClean="0"/>
                  <a:t> to be the freedom of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altLang="zh-CN" dirty="0" smtClean="0"/>
                  <a:t>.</a:t>
                </a:r>
              </a:p>
              <a:p>
                <a:r>
                  <a:rPr lang="en-US" altLang="zh-CN" dirty="0" smtClean="0"/>
                  <a:t>The core idea of the theorem is that the network with larger freedom is hard to approximated by a network with smaller freedom.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4030133"/>
                <a:ext cx="10972800" cy="2387600"/>
              </a:xfrm>
              <a:blipFill>
                <a:blip r:embed="rId2"/>
                <a:stretch>
                  <a:fillRect l="-722" t="-1786" r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/>
              <p:cNvSpPr/>
              <p:nvPr/>
            </p:nvSpPr>
            <p:spPr>
              <a:xfrm>
                <a:off x="981303" y="2385619"/>
                <a:ext cx="10229393" cy="1240095"/>
              </a:xfrm>
              <a:prstGeom prst="roundRect">
                <a:avLst/>
              </a:prstGeom>
              <a:solidFill>
                <a:schemeClr val="accent3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2400" dirty="0" smtClean="0">
                    <a:solidFill>
                      <a:schemeClr val="tx1"/>
                    </a:solidFill>
                  </a:rPr>
                  <a:t>For integer k, there exist a class of width-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and depth-2 </a:t>
                </a:r>
                <a:r>
                  <a:rPr lang="en-US" altLang="zh-CN" sz="24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ReLU</a:t>
                </a:r>
                <a:r>
                  <a:rPr lang="en-US" altLang="zh-CN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networks that cannot be approximated by any width-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and depth-k networks.</a:t>
                </a:r>
                <a:endParaRPr lang="en-US" altLang="zh-CN" sz="2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圆角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03" y="2385619"/>
                <a:ext cx="10229393" cy="1240095"/>
              </a:xfrm>
              <a:prstGeom prst="roundRect">
                <a:avLst/>
              </a:prstGeom>
              <a:blipFill>
                <a:blip r:embed="rId3"/>
                <a:stretch>
                  <a:fillRect l="-298" t="-1456" b="-82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5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Open Problem: Width Efficiency?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8128" y="3515562"/>
            <a:ext cx="10735733" cy="41788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2000" dirty="0" smtClean="0"/>
              <a:t>OR</a:t>
            </a:r>
            <a:endParaRPr lang="zh-CN" altLang="en-US" sz="2000" dirty="0"/>
          </a:p>
        </p:txBody>
      </p:sp>
      <p:sp>
        <p:nvSpPr>
          <p:cNvPr id="4" name="圆角矩形 3"/>
          <p:cNvSpPr/>
          <p:nvPr/>
        </p:nvSpPr>
        <p:spPr>
          <a:xfrm>
            <a:off x="981303" y="2123152"/>
            <a:ext cx="10229391" cy="1201939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There </a:t>
            </a:r>
            <a:r>
              <a:rPr lang="en-US" altLang="zh-CN" sz="2400" dirty="0">
                <a:solidFill>
                  <a:schemeClr val="tx1"/>
                </a:solidFill>
              </a:rPr>
              <a:t>are wide networks that cannot be approximated by </a:t>
            </a:r>
            <a:r>
              <a:rPr lang="en-US" altLang="zh-CN" sz="2400" dirty="0" smtClean="0">
                <a:solidFill>
                  <a:schemeClr val="tx1"/>
                </a:solidFill>
              </a:rPr>
              <a:t>any narrow </a:t>
            </a:r>
            <a:r>
              <a:rPr lang="en-US" altLang="zh-CN" sz="2400" dirty="0">
                <a:solidFill>
                  <a:schemeClr val="tx1"/>
                </a:solidFill>
              </a:rPr>
              <a:t>networks whose size is no more than an </a:t>
            </a:r>
            <a:r>
              <a:rPr lang="en-US" altLang="zh-CN" sz="2400" dirty="0" smtClean="0">
                <a:solidFill>
                  <a:schemeClr val="tx1"/>
                </a:solidFill>
              </a:rPr>
              <a:t>exponential bound</a:t>
            </a:r>
            <a:r>
              <a:rPr lang="en-US" altLang="zh-CN" sz="2400" dirty="0">
                <a:solidFill>
                  <a:schemeClr val="tx1"/>
                </a:solidFill>
              </a:rPr>
              <a:t>.</a:t>
            </a:r>
            <a:endParaRPr lang="en-US" altLang="zh-CN" sz="240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981299" y="4123923"/>
            <a:ext cx="10229393" cy="1240095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chemeClr val="tx1"/>
                </a:solidFill>
              </a:rPr>
              <a:t>Every </a:t>
            </a:r>
            <a:r>
              <a:rPr lang="en-US" altLang="zh-CN" sz="2400" dirty="0" smtClean="0">
                <a:solidFill>
                  <a:schemeClr val="tx1"/>
                </a:solidFill>
              </a:rPr>
              <a:t>wide network </a:t>
            </a:r>
            <a:r>
              <a:rPr lang="en-US" altLang="zh-CN" sz="2400" dirty="0">
                <a:solidFill>
                  <a:schemeClr val="tx1"/>
                </a:solidFill>
              </a:rPr>
              <a:t>can be approximated by a narrow network whose </a:t>
            </a:r>
            <a:r>
              <a:rPr lang="en-US" altLang="zh-CN" sz="2400" dirty="0" smtClean="0">
                <a:solidFill>
                  <a:schemeClr val="tx1"/>
                </a:solidFill>
              </a:rPr>
              <a:t>size is </a:t>
            </a:r>
            <a:r>
              <a:rPr lang="en-US" altLang="zh-CN" sz="2400" dirty="0">
                <a:solidFill>
                  <a:schemeClr val="tx1"/>
                </a:solidFill>
              </a:rPr>
              <a:t>no more than a </a:t>
            </a:r>
            <a:r>
              <a:rPr lang="en-US" altLang="zh-CN" sz="2400" dirty="0" smtClean="0">
                <a:solidFill>
                  <a:schemeClr val="tx1"/>
                </a:solidFill>
              </a:rPr>
              <a:t>polynomial bound.</a:t>
            </a:r>
            <a:endParaRPr lang="en-US" altLang="zh-CN" sz="240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5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/>
              <a:t>Content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2438400"/>
            <a:ext cx="10972800" cy="303167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altLang="zh-CN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Supervised Learning and Deep Learning</a:t>
            </a:r>
          </a:p>
          <a:p>
            <a:pPr marL="514350" indent="-514350">
              <a:buAutoNum type="arabicPeriod"/>
            </a:pPr>
            <a:r>
              <a:rPr lang="en-US" altLang="zh-CN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Open Problems</a:t>
            </a:r>
            <a:endParaRPr lang="en-US" altLang="zh-CN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altLang="zh-CN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Recent Works</a:t>
            </a:r>
            <a:endParaRPr lang="en-US" altLang="zh-CN" sz="29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altLang="zh-CN" sz="3200" dirty="0" smtClean="0"/>
              <a:t>Conclusions</a:t>
            </a:r>
            <a:endParaRPr lang="en-US" altLang="zh-CN" sz="3200" dirty="0"/>
          </a:p>
          <a:p>
            <a:pPr marL="514350" indent="-514350">
              <a:buAutoNum type="arabicPeriod"/>
            </a:pPr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112839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1344386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altLang="zh-CN" sz="2800" dirty="0" smtClean="0"/>
              <a:t>Deep learning has received huge success </a:t>
            </a:r>
            <a:r>
              <a:rPr lang="en-US" altLang="zh-CN" sz="3200" b="1" i="1" dirty="0" smtClean="0"/>
              <a:t>empirically</a:t>
            </a:r>
            <a:r>
              <a:rPr lang="en-US" altLang="zh-CN" sz="2800" dirty="0" smtClean="0"/>
              <a:t>. 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 smtClean="0"/>
              <a:t>But many fundamental problems remain unsolved:</a:t>
            </a:r>
          </a:p>
          <a:p>
            <a:pPr marL="0" indent="0">
              <a:buNone/>
            </a:pP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1420587" y="3535439"/>
            <a:ext cx="59683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Generalization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Loss surface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Expressive power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Faster and automatic training algorithms</a:t>
            </a:r>
          </a:p>
        </p:txBody>
      </p:sp>
      <p:sp>
        <p:nvSpPr>
          <p:cNvPr id="5" name="矩形 4"/>
          <p:cNvSpPr/>
          <p:nvPr/>
        </p:nvSpPr>
        <p:spPr>
          <a:xfrm>
            <a:off x="609600" y="5566764"/>
            <a:ext cx="96937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dirty="0" smtClean="0"/>
              <a:t>Only when we have some understanding, then it is possible to design </a:t>
            </a:r>
            <a:r>
              <a:rPr lang="en-US" altLang="zh-CN" sz="2800" dirty="0"/>
              <a:t>b</a:t>
            </a:r>
            <a:r>
              <a:rPr lang="en-US" altLang="zh-CN" sz="2800" dirty="0" smtClean="0"/>
              <a:t>etter architectures.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8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Future of Machine Learning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Applications in Mathematics?</a:t>
            </a:r>
          </a:p>
          <a:p>
            <a:endParaRPr lang="en-US" altLang="zh-CN" dirty="0"/>
          </a:p>
          <a:p>
            <a:r>
              <a:rPr lang="en-US" altLang="zh-CN" dirty="0" smtClean="0"/>
              <a:t>Automated Theorem Proving?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29560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CN" sz="2000" dirty="0" err="1"/>
              <a:t>Cybenko</a:t>
            </a:r>
            <a:r>
              <a:rPr lang="en-US" altLang="zh-CN" sz="2000" dirty="0"/>
              <a:t> G. Approximation by </a:t>
            </a:r>
            <a:r>
              <a:rPr lang="en-US" altLang="zh-CN" sz="2000" dirty="0" err="1"/>
              <a:t>superpositions</a:t>
            </a:r>
            <a:r>
              <a:rPr lang="en-US" altLang="zh-CN" sz="2000" dirty="0"/>
              <a:t> of a sigmoidal function[J]. Mathematics of control, signals and systems, 1989, 2(4): 303-314</a:t>
            </a:r>
            <a:r>
              <a:rPr lang="en-US" altLang="zh-CN" sz="2000" dirty="0" smtClean="0"/>
              <a:t>.</a:t>
            </a:r>
            <a:endParaRPr lang="en-US" altLang="zh-CN" sz="2000" dirty="0"/>
          </a:p>
          <a:p>
            <a:pPr marL="457200" indent="-457200">
              <a:buAutoNum type="arabicPeriod"/>
            </a:pPr>
            <a:r>
              <a:rPr lang="en-US" altLang="zh-CN" sz="2000" dirty="0"/>
              <a:t>Zhang C, </a:t>
            </a:r>
            <a:r>
              <a:rPr lang="en-US" altLang="zh-CN" sz="2000" dirty="0" err="1"/>
              <a:t>Bengio</a:t>
            </a:r>
            <a:r>
              <a:rPr lang="en-US" altLang="zh-CN" sz="2000" dirty="0"/>
              <a:t> S, </a:t>
            </a:r>
            <a:r>
              <a:rPr lang="en-US" altLang="zh-CN" sz="2000" dirty="0" err="1"/>
              <a:t>Hardt</a:t>
            </a:r>
            <a:r>
              <a:rPr lang="en-US" altLang="zh-CN" sz="2000" dirty="0"/>
              <a:t> M, et al. Understanding deep learning requires rethinking generalization[J]. </a:t>
            </a:r>
            <a:r>
              <a:rPr lang="en-US" altLang="zh-CN" sz="2000" dirty="0" err="1"/>
              <a:t>arXiv</a:t>
            </a:r>
            <a:r>
              <a:rPr lang="en-US" altLang="zh-CN" sz="2000" dirty="0"/>
              <a:t> preprint arXiv:1611.03530, 2016</a:t>
            </a:r>
            <a:r>
              <a:rPr lang="en-US" altLang="zh-CN" sz="2000" dirty="0" smtClean="0"/>
              <a:t>.</a:t>
            </a:r>
            <a:endParaRPr lang="en-US" altLang="zh-CN" sz="2000" dirty="0"/>
          </a:p>
          <a:p>
            <a:pPr marL="457200" indent="-457200">
              <a:buFont typeface="+mj-lt"/>
              <a:buAutoNum type="arabicPeriod"/>
            </a:pPr>
            <a:r>
              <a:rPr lang="en-US" altLang="zh-CN" sz="2000" dirty="0"/>
              <a:t>Bartlett P L, Foster D J, </a:t>
            </a:r>
            <a:r>
              <a:rPr lang="en-US" altLang="zh-CN" sz="2000" dirty="0" err="1"/>
              <a:t>Telgarsky</a:t>
            </a:r>
            <a:r>
              <a:rPr lang="en-US" altLang="zh-CN" sz="2000" dirty="0"/>
              <a:t> M J. Spectrally-normalized margin bounds for neural networks[C]//Advances in Neural Information Processing Systems. 2017: 6241-6250.</a:t>
            </a:r>
          </a:p>
          <a:p>
            <a:pPr marL="457200" indent="-457200">
              <a:buAutoNum type="arabicPeriod"/>
            </a:pPr>
            <a:r>
              <a:rPr lang="en-US" altLang="zh-CN" sz="2000" dirty="0" smtClean="0"/>
              <a:t>W</a:t>
            </a:r>
            <a:r>
              <a:rPr lang="en-US" altLang="zh-CN" sz="2000" dirty="0"/>
              <a:t>. </a:t>
            </a:r>
            <a:r>
              <a:rPr lang="en-US" altLang="zh-CN" sz="2000" dirty="0" err="1"/>
              <a:t>Mou</a:t>
            </a:r>
            <a:r>
              <a:rPr lang="en-US" altLang="zh-CN" sz="2000" dirty="0"/>
              <a:t>, L. Wang, X. </a:t>
            </a:r>
            <a:r>
              <a:rPr lang="en-US" altLang="zh-CN" sz="2000" dirty="0" err="1"/>
              <a:t>Zhai</a:t>
            </a:r>
            <a:r>
              <a:rPr lang="en-US" altLang="zh-CN" sz="2000" dirty="0"/>
              <a:t>, K. Zheng, Generalization Bounds of SGLD for Non-convex Learning: Two Theoretical Viewpoints, arXiv:1707.05947 </a:t>
            </a:r>
            <a:endParaRPr lang="en-US" altLang="zh-CN" sz="2000" dirty="0" smtClean="0"/>
          </a:p>
          <a:p>
            <a:pPr marL="457200" indent="-457200">
              <a:buAutoNum type="arabicPeriod"/>
            </a:pPr>
            <a:r>
              <a:rPr lang="en-US" altLang="zh-CN" sz="2000" dirty="0" err="1"/>
              <a:t>Hardt</a:t>
            </a:r>
            <a:r>
              <a:rPr lang="en-US" altLang="zh-CN" sz="2000" dirty="0"/>
              <a:t> M, </a:t>
            </a:r>
            <a:r>
              <a:rPr lang="en-US" altLang="zh-CN" sz="2000" dirty="0" err="1"/>
              <a:t>Recht</a:t>
            </a:r>
            <a:r>
              <a:rPr lang="en-US" altLang="zh-CN" sz="2000" dirty="0"/>
              <a:t> B, Singer Y. Train faster, generalize better: Stability of stochastic gradient descent[J]. </a:t>
            </a:r>
            <a:r>
              <a:rPr lang="en-US" altLang="zh-CN" sz="2000" dirty="0" err="1"/>
              <a:t>arXiv</a:t>
            </a:r>
            <a:r>
              <a:rPr lang="en-US" altLang="zh-CN" sz="2000" dirty="0"/>
              <a:t> preprint arXiv:1509.01240, 2015</a:t>
            </a:r>
            <a:r>
              <a:rPr lang="en-US" altLang="zh-CN" sz="2000" dirty="0" smtClean="0"/>
              <a:t>.</a:t>
            </a:r>
            <a:endParaRPr lang="en-US" altLang="zh-CN" sz="2000" dirty="0"/>
          </a:p>
          <a:p>
            <a:pPr marL="457200" indent="-457200">
              <a:buAutoNum type="arabicPeriod"/>
            </a:pPr>
            <a:r>
              <a:rPr lang="en-US" altLang="zh-CN" sz="2000" dirty="0" err="1"/>
              <a:t>Choromanska</a:t>
            </a:r>
            <a:r>
              <a:rPr lang="en-US" altLang="zh-CN" sz="2000" dirty="0"/>
              <a:t> A, </a:t>
            </a:r>
            <a:r>
              <a:rPr lang="en-US" altLang="zh-CN" sz="2000" dirty="0" err="1"/>
              <a:t>Henaff</a:t>
            </a:r>
            <a:r>
              <a:rPr lang="en-US" altLang="zh-CN" sz="2000" dirty="0"/>
              <a:t> M, Mathieu M, et al. The loss surfaces of multilayer networks[C]//Artificial Intelligence and Statistics. 2015: 192-204</a:t>
            </a:r>
            <a:r>
              <a:rPr lang="en-US" altLang="zh-CN" sz="2000" dirty="0" smtClean="0"/>
              <a:t>.</a:t>
            </a:r>
            <a:endParaRPr lang="en-US" altLang="zh-CN" sz="2000" dirty="0"/>
          </a:p>
          <a:p>
            <a:pPr marL="0" indent="0">
              <a:buNone/>
            </a:pP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3292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US" altLang="zh-CN" sz="2000" dirty="0" err="1" smtClean="0"/>
              <a:t>Choromanska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A, </a:t>
            </a:r>
            <a:r>
              <a:rPr lang="en-US" altLang="zh-CN" sz="2000" dirty="0" err="1"/>
              <a:t>LeCun</a:t>
            </a:r>
            <a:r>
              <a:rPr lang="en-US" altLang="zh-CN" sz="2000" dirty="0"/>
              <a:t> Y, </a:t>
            </a:r>
            <a:r>
              <a:rPr lang="en-US" altLang="zh-CN" sz="2000" dirty="0" err="1"/>
              <a:t>Arous</a:t>
            </a:r>
            <a:r>
              <a:rPr lang="en-US" altLang="zh-CN" sz="2000" dirty="0"/>
              <a:t> G B. Open problem: The landscape of the loss surfaces of multilayer networks[C]//Conference on Learning Theory. 2015: 1756-1760</a:t>
            </a:r>
            <a:r>
              <a:rPr lang="en-US" altLang="zh-CN" sz="2000" dirty="0" smtClean="0"/>
              <a:t>.</a:t>
            </a:r>
          </a:p>
          <a:p>
            <a:pPr marL="457200" indent="-457200">
              <a:buAutoNum type="arabicPeriod" startAt="7"/>
            </a:pPr>
            <a:r>
              <a:rPr lang="en-US" altLang="zh-CN" sz="2000" dirty="0"/>
              <a:t>Kawaguchi K. Deep learning without poor local minima[C]//Advances in Neural Information Processing Systems. 2016: 586-594</a:t>
            </a:r>
            <a:r>
              <a:rPr lang="en-US" altLang="zh-CN" sz="2000" dirty="0" smtClean="0"/>
              <a:t>.</a:t>
            </a:r>
            <a:endParaRPr lang="en-US" altLang="zh-CN" sz="2000" dirty="0"/>
          </a:p>
          <a:p>
            <a:pPr marL="457200" indent="-457200">
              <a:buAutoNum type="arabicPeriod" startAt="7"/>
            </a:pPr>
            <a:r>
              <a:rPr lang="en-US" altLang="zh-CN" sz="2000" dirty="0" err="1"/>
              <a:t>Brutzkus</a:t>
            </a:r>
            <a:r>
              <a:rPr lang="en-US" altLang="zh-CN" sz="2000" dirty="0"/>
              <a:t> A, </a:t>
            </a:r>
            <a:r>
              <a:rPr lang="en-US" altLang="zh-CN" sz="2000" dirty="0" err="1"/>
              <a:t>Globerson</a:t>
            </a:r>
            <a:r>
              <a:rPr lang="en-US" altLang="zh-CN" sz="2000" dirty="0"/>
              <a:t> A. Globally optimal gradient descent for a </a:t>
            </a:r>
            <a:r>
              <a:rPr lang="en-US" altLang="zh-CN" sz="2000" dirty="0" err="1"/>
              <a:t>convnet</a:t>
            </a:r>
            <a:r>
              <a:rPr lang="en-US" altLang="zh-CN" sz="2000" dirty="0"/>
              <a:t> with </a:t>
            </a:r>
            <a:r>
              <a:rPr lang="en-US" altLang="zh-CN" sz="2000" dirty="0" err="1"/>
              <a:t>gaussian</a:t>
            </a:r>
            <a:r>
              <a:rPr lang="en-US" altLang="zh-CN" sz="2000" dirty="0"/>
              <a:t> inputs[J]. </a:t>
            </a:r>
            <a:r>
              <a:rPr lang="en-US" altLang="zh-CN" sz="2000" dirty="0" err="1"/>
              <a:t>arXiv</a:t>
            </a:r>
            <a:r>
              <a:rPr lang="en-US" altLang="zh-CN" sz="2000" dirty="0"/>
              <a:t> preprint arXiv:1702.07966, 2017</a:t>
            </a:r>
            <a:r>
              <a:rPr lang="en-US" altLang="zh-CN" sz="2000" dirty="0" smtClean="0"/>
              <a:t>.</a:t>
            </a:r>
            <a:endParaRPr lang="en-US" altLang="zh-CN" sz="2000" dirty="0"/>
          </a:p>
          <a:p>
            <a:pPr marL="514350" indent="-514350">
              <a:buFont typeface="+mj-lt"/>
              <a:buAutoNum type="arabicPeriod" startAt="7"/>
            </a:pPr>
            <a:r>
              <a:rPr lang="en-US" altLang="zh-CN" sz="2000" dirty="0"/>
              <a:t>Wu C, Luo J, Lee J D. No Spurious Local Minima in a Two Hidden Unit </a:t>
            </a:r>
            <a:r>
              <a:rPr lang="en-US" altLang="zh-CN" sz="2000" dirty="0" err="1"/>
              <a:t>ReLU</a:t>
            </a:r>
            <a:r>
              <a:rPr lang="en-US" altLang="zh-CN" sz="2000" dirty="0"/>
              <a:t> Network[J]. 2018</a:t>
            </a:r>
            <a:r>
              <a:rPr lang="en-US" altLang="zh-CN" sz="2000" dirty="0" smtClean="0"/>
              <a:t>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altLang="zh-CN" sz="2000" dirty="0" err="1"/>
              <a:t>Eldan</a:t>
            </a:r>
            <a:r>
              <a:rPr lang="en-US" altLang="zh-CN" sz="2000" dirty="0"/>
              <a:t> R, Shamir O. The power of depth for feedforward neural networks[C]//Conference on Learning Theory. 2016: 907-940</a:t>
            </a:r>
            <a:r>
              <a:rPr lang="en-US" altLang="zh-CN" sz="2000" dirty="0" smtClean="0"/>
              <a:t>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altLang="zh-CN" sz="2000" dirty="0"/>
              <a:t>Cohen N, </a:t>
            </a:r>
            <a:r>
              <a:rPr lang="en-US" altLang="zh-CN" sz="2000" dirty="0" err="1"/>
              <a:t>Sharir</a:t>
            </a:r>
            <a:r>
              <a:rPr lang="en-US" altLang="zh-CN" sz="2000" dirty="0"/>
              <a:t> O, </a:t>
            </a:r>
            <a:r>
              <a:rPr lang="en-US" altLang="zh-CN" sz="2000" dirty="0" err="1"/>
              <a:t>Shashua</a:t>
            </a:r>
            <a:r>
              <a:rPr lang="en-US" altLang="zh-CN" sz="2000" dirty="0"/>
              <a:t> A. On the expressive power of deep learning: A tensor analysis[C]//Conference on Learning Theory. 2016: 698-728.</a:t>
            </a:r>
          </a:p>
          <a:p>
            <a:pPr marL="0" indent="0">
              <a:buNone/>
            </a:pPr>
            <a:endParaRPr lang="zh-CN" altLang="en-US" sz="2000" dirty="0"/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385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Machine Learning is not </a:t>
            </a:r>
            <a:r>
              <a:rPr lang="en-US" altLang="zh-CN" dirty="0" smtClean="0"/>
              <a:t>new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Hook’s </a:t>
            </a:r>
            <a:r>
              <a:rPr lang="en-US" altLang="zh-CN" dirty="0"/>
              <a:t>Law</a:t>
            </a:r>
          </a:p>
          <a:p>
            <a:endParaRPr lang="en-US" altLang="zh-CN" dirty="0"/>
          </a:p>
          <a:p>
            <a:r>
              <a:rPr lang="en-US" altLang="zh-CN" dirty="0"/>
              <a:t>Kepler’s Law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348753"/>
            <a:ext cx="4480511" cy="29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3"/>
            </a:pPr>
            <a:r>
              <a:rPr lang="en-US" altLang="zh-CN" sz="2000" dirty="0"/>
              <a:t>Lu Z, Pu H, Wang F, et al. The Expressive Power of Neural Networks: A View from the Width[C]//Advances in Neural Information Processing Systems. 2017: 6232-6240.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n-US" altLang="zh-CN" sz="2000" dirty="0"/>
              <a:t>A. </a:t>
            </a:r>
            <a:r>
              <a:rPr lang="en-US" altLang="zh-CN" sz="2000" dirty="0" err="1"/>
              <a:t>Auffinger</a:t>
            </a:r>
            <a:r>
              <a:rPr lang="en-US" altLang="zh-CN" sz="2000" dirty="0"/>
              <a:t>, G. Ben </a:t>
            </a:r>
            <a:r>
              <a:rPr lang="en-US" altLang="zh-CN" sz="2000" dirty="0" err="1"/>
              <a:t>Arous</a:t>
            </a:r>
            <a:r>
              <a:rPr lang="en-US" altLang="zh-CN" sz="2000" dirty="0"/>
              <a:t>, and J. </a:t>
            </a:r>
            <a:r>
              <a:rPr lang="en-US" altLang="zh-CN" sz="2000" dirty="0" err="1"/>
              <a:t>Cerny</a:t>
            </a:r>
            <a:r>
              <a:rPr lang="en-US" altLang="zh-CN" sz="2000" dirty="0"/>
              <a:t>. Random matrices and complexity of spin glasses. arXiv:1003.1129, 2010</a:t>
            </a:r>
            <a:r>
              <a:rPr lang="en-US" altLang="zh-CN" sz="2000" dirty="0" smtClean="0"/>
              <a:t>.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n-US" altLang="zh-CN" sz="2000" dirty="0" err="1"/>
              <a:t>Telgarsky</a:t>
            </a:r>
            <a:r>
              <a:rPr lang="en-US" altLang="zh-CN" sz="2000" dirty="0"/>
              <a:t> M. Benefits of depth in neural networks[J]. </a:t>
            </a:r>
            <a:r>
              <a:rPr lang="en-US" altLang="zh-CN" sz="2000" dirty="0" err="1"/>
              <a:t>arXiv</a:t>
            </a:r>
            <a:r>
              <a:rPr lang="en-US" altLang="zh-CN" sz="2000" dirty="0"/>
              <a:t> preprint arXiv:1602.04485, 2016.</a:t>
            </a:r>
          </a:p>
          <a:p>
            <a:pPr marL="457200" indent="-457200">
              <a:buFont typeface="+mj-lt"/>
              <a:buAutoNum type="arabicPeriod" startAt="13"/>
            </a:pP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795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581" y="2954399"/>
            <a:ext cx="6172200" cy="857250"/>
          </a:xfrm>
        </p:spPr>
        <p:txBody>
          <a:bodyPr/>
          <a:lstStyle/>
          <a:p>
            <a:pPr algn="ctr"/>
            <a:r>
              <a:rPr lang="en-US" altLang="zh-CN" sz="4050" dirty="0" smtClean="0"/>
              <a:t>Thanks!</a:t>
            </a:r>
            <a:endParaRPr lang="zh-CN" altLang="en-US" sz="4050" dirty="0"/>
          </a:p>
        </p:txBody>
      </p:sp>
    </p:spTree>
    <p:extLst>
      <p:ext uri="{BB962C8B-B14F-4D97-AF65-F5344CB8AC3E}">
        <p14:creationId xmlns:p14="http://schemas.microsoft.com/office/powerpoint/2010/main" val="7496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Deep Learning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637068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09600" y="2279302"/>
            <a:ext cx="5822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Each neural do some calculation on previous 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942109" y="3110299"/>
                <a:ext cx="4800600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𝑜𝑢𝑡𝑝𝑢𝑡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zh-CN" alt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09" y="3110299"/>
                <a:ext cx="4800600" cy="490199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609600" y="3726876"/>
                <a:ext cx="59055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dirty="0" smtClean="0"/>
                  <a:t>: model parameter </a:t>
                </a:r>
                <a:endParaRPr lang="en-US" altLang="zh-CN" sz="2400" b="1" i="1" dirty="0" smtClean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…,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dirty="0" smtClean="0"/>
                  <a:t>: input data or signals from last layer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: activation function, usually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ReLU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zh-CN" sz="2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⁡(0,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</a:t>
                </a:r>
                <a:endParaRPr lang="zh-CN" alt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726876"/>
                <a:ext cx="5905500" cy="2308324"/>
              </a:xfrm>
              <a:prstGeom prst="rect">
                <a:avLst/>
              </a:prstGeom>
              <a:blipFill>
                <a:blip r:embed="rId5"/>
                <a:stretch>
                  <a:fillRect l="-1342" t="-1847" r="-18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内容占位符 20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44" b="58753"/>
          <a:stretch/>
        </p:blipFill>
        <p:spPr>
          <a:xfrm>
            <a:off x="6431974" y="2790090"/>
            <a:ext cx="4910130" cy="2327033"/>
          </a:xfrm>
        </p:spPr>
      </p:pic>
    </p:spTree>
    <p:extLst>
      <p:ext uri="{BB962C8B-B14F-4D97-AF65-F5344CB8AC3E}">
        <p14:creationId xmlns:p14="http://schemas.microsoft.com/office/powerpoint/2010/main" val="13122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Deep Learning 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65858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Main idea: using layer-wise structures to represent hypothesis set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96064"/>
            <a:ext cx="3296374" cy="16122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405" y="2792186"/>
            <a:ext cx="5031242" cy="1422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405" y="4620480"/>
            <a:ext cx="5031243" cy="14225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063930" y="3349409"/>
            <a:ext cx="2688650" cy="2139510"/>
            <a:chOff x="3867983" y="3349409"/>
            <a:chExt cx="2688650" cy="2139510"/>
          </a:xfrm>
        </p:grpSpPr>
        <p:grpSp>
          <p:nvGrpSpPr>
            <p:cNvPr id="12" name="Group 6"/>
            <p:cNvGrpSpPr>
              <a:grpSpLocks/>
            </p:cNvGrpSpPr>
            <p:nvPr/>
          </p:nvGrpSpPr>
          <p:grpSpPr bwMode="auto">
            <a:xfrm rot="5400000">
              <a:off x="4088863" y="3537489"/>
              <a:ext cx="1268885" cy="1710645"/>
              <a:chOff x="1304" y="0"/>
              <a:chExt cx="3152" cy="341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2471" y="2"/>
                <a:ext cx="1985" cy="3415"/>
              </a:xfrm>
              <a:custGeom>
                <a:avLst/>
                <a:gdLst>
                  <a:gd name="T0" fmla="*/ 3218 w 7944"/>
                  <a:gd name="T1" fmla="*/ 13584 h 13655"/>
                  <a:gd name="T2" fmla="*/ 3236 w 7944"/>
                  <a:gd name="T3" fmla="*/ 13227 h 13655"/>
                  <a:gd name="T4" fmla="*/ 3264 w 7944"/>
                  <a:gd name="T5" fmla="*/ 12842 h 13655"/>
                  <a:gd name="T6" fmla="*/ 3308 w 7944"/>
                  <a:gd name="T7" fmla="*/ 12357 h 13655"/>
                  <a:gd name="T8" fmla="*/ 3375 w 7944"/>
                  <a:gd name="T9" fmla="*/ 11785 h 13655"/>
                  <a:gd name="T10" fmla="*/ 3467 w 7944"/>
                  <a:gd name="T11" fmla="*/ 11139 h 13655"/>
                  <a:gd name="T12" fmla="*/ 3587 w 7944"/>
                  <a:gd name="T13" fmla="*/ 10433 h 13655"/>
                  <a:gd name="T14" fmla="*/ 3742 w 7944"/>
                  <a:gd name="T15" fmla="*/ 9680 h 13655"/>
                  <a:gd name="T16" fmla="*/ 3933 w 7944"/>
                  <a:gd name="T17" fmla="*/ 8894 h 13655"/>
                  <a:gd name="T18" fmla="*/ 4166 w 7944"/>
                  <a:gd name="T19" fmla="*/ 8089 h 13655"/>
                  <a:gd name="T20" fmla="*/ 4445 w 7944"/>
                  <a:gd name="T21" fmla="*/ 7278 h 13655"/>
                  <a:gd name="T22" fmla="*/ 4772 w 7944"/>
                  <a:gd name="T23" fmla="*/ 6476 h 13655"/>
                  <a:gd name="T24" fmla="*/ 5154 w 7944"/>
                  <a:gd name="T25" fmla="*/ 5694 h 13655"/>
                  <a:gd name="T26" fmla="*/ 5592 w 7944"/>
                  <a:gd name="T27" fmla="*/ 4947 h 13655"/>
                  <a:gd name="T28" fmla="*/ 6092 w 7944"/>
                  <a:gd name="T29" fmla="*/ 4250 h 13655"/>
                  <a:gd name="T30" fmla="*/ 7648 w 7944"/>
                  <a:gd name="T31" fmla="*/ 5054 h 13655"/>
                  <a:gd name="T32" fmla="*/ 3007 w 7944"/>
                  <a:gd name="T33" fmla="*/ 1367 h 13655"/>
                  <a:gd name="T34" fmla="*/ 4416 w 7944"/>
                  <a:gd name="T35" fmla="*/ 2543 h 13655"/>
                  <a:gd name="T36" fmla="*/ 4213 w 7944"/>
                  <a:gd name="T37" fmla="*/ 2795 h 13655"/>
                  <a:gd name="T38" fmla="*/ 3998 w 7944"/>
                  <a:gd name="T39" fmla="*/ 3079 h 13655"/>
                  <a:gd name="T40" fmla="*/ 3729 w 7944"/>
                  <a:gd name="T41" fmla="*/ 3453 h 13655"/>
                  <a:gd name="T42" fmla="*/ 3419 w 7944"/>
                  <a:gd name="T43" fmla="*/ 3915 h 13655"/>
                  <a:gd name="T44" fmla="*/ 3074 w 7944"/>
                  <a:gd name="T45" fmla="*/ 4465 h 13655"/>
                  <a:gd name="T46" fmla="*/ 2707 w 7944"/>
                  <a:gd name="T47" fmla="*/ 5098 h 13655"/>
                  <a:gd name="T48" fmla="*/ 2324 w 7944"/>
                  <a:gd name="T49" fmla="*/ 5814 h 13655"/>
                  <a:gd name="T50" fmla="*/ 1939 w 7944"/>
                  <a:gd name="T51" fmla="*/ 6610 h 13655"/>
                  <a:gd name="T52" fmla="*/ 1558 w 7944"/>
                  <a:gd name="T53" fmla="*/ 7484 h 13655"/>
                  <a:gd name="T54" fmla="*/ 1193 w 7944"/>
                  <a:gd name="T55" fmla="*/ 8435 h 13655"/>
                  <a:gd name="T56" fmla="*/ 854 w 7944"/>
                  <a:gd name="T57" fmla="*/ 9459 h 13655"/>
                  <a:gd name="T58" fmla="*/ 548 w 7944"/>
                  <a:gd name="T59" fmla="*/ 10556 h 13655"/>
                  <a:gd name="T60" fmla="*/ 287 w 7944"/>
                  <a:gd name="T61" fmla="*/ 11722 h 13655"/>
                  <a:gd name="T62" fmla="*/ 80 w 7944"/>
                  <a:gd name="T63" fmla="*/ 12958 h 13655"/>
                  <a:gd name="T64" fmla="*/ 301 w 7944"/>
                  <a:gd name="T65" fmla="*/ 13605 h 13655"/>
                  <a:gd name="T66" fmla="*/ 893 w 7944"/>
                  <a:gd name="T67" fmla="*/ 13616 h 13655"/>
                  <a:gd name="T68" fmla="*/ 1458 w 7944"/>
                  <a:gd name="T69" fmla="*/ 13625 h 13655"/>
                  <a:gd name="T70" fmla="*/ 1975 w 7944"/>
                  <a:gd name="T71" fmla="*/ 13634 h 13655"/>
                  <a:gd name="T72" fmla="*/ 2427 w 7944"/>
                  <a:gd name="T73" fmla="*/ 13643 h 13655"/>
                  <a:gd name="T74" fmla="*/ 2793 w 7944"/>
                  <a:gd name="T75" fmla="*/ 13648 h 13655"/>
                  <a:gd name="T76" fmla="*/ 3057 w 7944"/>
                  <a:gd name="T77" fmla="*/ 13653 h 13655"/>
                  <a:gd name="T78" fmla="*/ 3197 w 7944"/>
                  <a:gd name="T79" fmla="*/ 13655 h 13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944" h="13655">
                    <a:moveTo>
                      <a:pt x="3216" y="13655"/>
                    </a:moveTo>
                    <a:lnTo>
                      <a:pt x="3218" y="13584"/>
                    </a:lnTo>
                    <a:lnTo>
                      <a:pt x="3227" y="13377"/>
                    </a:lnTo>
                    <a:lnTo>
                      <a:pt x="3236" y="13227"/>
                    </a:lnTo>
                    <a:lnTo>
                      <a:pt x="3248" y="13049"/>
                    </a:lnTo>
                    <a:lnTo>
                      <a:pt x="3264" y="12842"/>
                    </a:lnTo>
                    <a:lnTo>
                      <a:pt x="3284" y="12612"/>
                    </a:lnTo>
                    <a:lnTo>
                      <a:pt x="3308" y="12357"/>
                    </a:lnTo>
                    <a:lnTo>
                      <a:pt x="3339" y="12082"/>
                    </a:lnTo>
                    <a:lnTo>
                      <a:pt x="3375" y="11785"/>
                    </a:lnTo>
                    <a:lnTo>
                      <a:pt x="3418" y="11471"/>
                    </a:lnTo>
                    <a:lnTo>
                      <a:pt x="3467" y="11139"/>
                    </a:lnTo>
                    <a:lnTo>
                      <a:pt x="3523" y="10792"/>
                    </a:lnTo>
                    <a:lnTo>
                      <a:pt x="3587" y="10433"/>
                    </a:lnTo>
                    <a:lnTo>
                      <a:pt x="3661" y="10061"/>
                    </a:lnTo>
                    <a:lnTo>
                      <a:pt x="3742" y="9680"/>
                    </a:lnTo>
                    <a:lnTo>
                      <a:pt x="3832" y="9290"/>
                    </a:lnTo>
                    <a:lnTo>
                      <a:pt x="3933" y="8894"/>
                    </a:lnTo>
                    <a:lnTo>
                      <a:pt x="4044" y="8493"/>
                    </a:lnTo>
                    <a:lnTo>
                      <a:pt x="4166" y="8089"/>
                    </a:lnTo>
                    <a:lnTo>
                      <a:pt x="4299" y="7683"/>
                    </a:lnTo>
                    <a:lnTo>
                      <a:pt x="4445" y="7278"/>
                    </a:lnTo>
                    <a:lnTo>
                      <a:pt x="4602" y="6875"/>
                    </a:lnTo>
                    <a:lnTo>
                      <a:pt x="4772" y="6476"/>
                    </a:lnTo>
                    <a:lnTo>
                      <a:pt x="4956" y="6081"/>
                    </a:lnTo>
                    <a:lnTo>
                      <a:pt x="5154" y="5694"/>
                    </a:lnTo>
                    <a:lnTo>
                      <a:pt x="5365" y="5316"/>
                    </a:lnTo>
                    <a:lnTo>
                      <a:pt x="5592" y="4947"/>
                    </a:lnTo>
                    <a:lnTo>
                      <a:pt x="5834" y="4592"/>
                    </a:lnTo>
                    <a:lnTo>
                      <a:pt x="6092" y="4250"/>
                    </a:lnTo>
                    <a:lnTo>
                      <a:pt x="6367" y="3924"/>
                    </a:lnTo>
                    <a:lnTo>
                      <a:pt x="7648" y="5054"/>
                    </a:lnTo>
                    <a:lnTo>
                      <a:pt x="7944" y="0"/>
                    </a:lnTo>
                    <a:lnTo>
                      <a:pt x="3007" y="1367"/>
                    </a:lnTo>
                    <a:lnTo>
                      <a:pt x="4458" y="2495"/>
                    </a:lnTo>
                    <a:lnTo>
                      <a:pt x="4416" y="2543"/>
                    </a:lnTo>
                    <a:lnTo>
                      <a:pt x="4298" y="2688"/>
                    </a:lnTo>
                    <a:lnTo>
                      <a:pt x="4213" y="2795"/>
                    </a:lnTo>
                    <a:lnTo>
                      <a:pt x="4112" y="2926"/>
                    </a:lnTo>
                    <a:lnTo>
                      <a:pt x="3998" y="3079"/>
                    </a:lnTo>
                    <a:lnTo>
                      <a:pt x="3869" y="3254"/>
                    </a:lnTo>
                    <a:lnTo>
                      <a:pt x="3729" y="3453"/>
                    </a:lnTo>
                    <a:lnTo>
                      <a:pt x="3579" y="3673"/>
                    </a:lnTo>
                    <a:lnTo>
                      <a:pt x="3419" y="3915"/>
                    </a:lnTo>
                    <a:lnTo>
                      <a:pt x="3250" y="4180"/>
                    </a:lnTo>
                    <a:lnTo>
                      <a:pt x="3074" y="4465"/>
                    </a:lnTo>
                    <a:lnTo>
                      <a:pt x="2893" y="4770"/>
                    </a:lnTo>
                    <a:lnTo>
                      <a:pt x="2707" y="5098"/>
                    </a:lnTo>
                    <a:lnTo>
                      <a:pt x="2517" y="5445"/>
                    </a:lnTo>
                    <a:lnTo>
                      <a:pt x="2324" y="5814"/>
                    </a:lnTo>
                    <a:lnTo>
                      <a:pt x="2132" y="6201"/>
                    </a:lnTo>
                    <a:lnTo>
                      <a:pt x="1939" y="6610"/>
                    </a:lnTo>
                    <a:lnTo>
                      <a:pt x="1747" y="7037"/>
                    </a:lnTo>
                    <a:lnTo>
                      <a:pt x="1558" y="7484"/>
                    </a:lnTo>
                    <a:lnTo>
                      <a:pt x="1374" y="7950"/>
                    </a:lnTo>
                    <a:lnTo>
                      <a:pt x="1193" y="8435"/>
                    </a:lnTo>
                    <a:lnTo>
                      <a:pt x="1020" y="8938"/>
                    </a:lnTo>
                    <a:lnTo>
                      <a:pt x="854" y="9459"/>
                    </a:lnTo>
                    <a:lnTo>
                      <a:pt x="696" y="9999"/>
                    </a:lnTo>
                    <a:lnTo>
                      <a:pt x="548" y="10556"/>
                    </a:lnTo>
                    <a:lnTo>
                      <a:pt x="411" y="11130"/>
                    </a:lnTo>
                    <a:lnTo>
                      <a:pt x="287" y="11722"/>
                    </a:lnTo>
                    <a:lnTo>
                      <a:pt x="176" y="12331"/>
                    </a:lnTo>
                    <a:lnTo>
                      <a:pt x="80" y="12958"/>
                    </a:lnTo>
                    <a:lnTo>
                      <a:pt x="0" y="13600"/>
                    </a:lnTo>
                    <a:lnTo>
                      <a:pt x="301" y="13605"/>
                    </a:lnTo>
                    <a:lnTo>
                      <a:pt x="599" y="13610"/>
                    </a:lnTo>
                    <a:lnTo>
                      <a:pt x="893" y="13616"/>
                    </a:lnTo>
                    <a:lnTo>
                      <a:pt x="1180" y="13621"/>
                    </a:lnTo>
                    <a:lnTo>
                      <a:pt x="1458" y="13625"/>
                    </a:lnTo>
                    <a:lnTo>
                      <a:pt x="1724" y="13630"/>
                    </a:lnTo>
                    <a:lnTo>
                      <a:pt x="1975" y="13634"/>
                    </a:lnTo>
                    <a:lnTo>
                      <a:pt x="2211" y="13638"/>
                    </a:lnTo>
                    <a:lnTo>
                      <a:pt x="2427" y="13643"/>
                    </a:lnTo>
                    <a:lnTo>
                      <a:pt x="2623" y="13646"/>
                    </a:lnTo>
                    <a:lnTo>
                      <a:pt x="2793" y="13648"/>
                    </a:lnTo>
                    <a:lnTo>
                      <a:pt x="2939" y="13651"/>
                    </a:lnTo>
                    <a:lnTo>
                      <a:pt x="3057" y="13653"/>
                    </a:lnTo>
                    <a:lnTo>
                      <a:pt x="3143" y="13654"/>
                    </a:lnTo>
                    <a:lnTo>
                      <a:pt x="3197" y="13655"/>
                    </a:lnTo>
                    <a:lnTo>
                      <a:pt x="3216" y="136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Freeform 8"/>
              <p:cNvSpPr>
                <a:spLocks/>
              </p:cNvSpPr>
              <p:nvPr/>
            </p:nvSpPr>
            <p:spPr bwMode="auto">
              <a:xfrm>
                <a:off x="1304" y="0"/>
                <a:ext cx="1969" cy="3417"/>
              </a:xfrm>
              <a:custGeom>
                <a:avLst/>
                <a:gdLst>
                  <a:gd name="T0" fmla="*/ 7880 w 7880"/>
                  <a:gd name="T1" fmla="*/ 13668 h 13668"/>
                  <a:gd name="T2" fmla="*/ 7804 w 7880"/>
                  <a:gd name="T3" fmla="*/ 13285 h 13668"/>
                  <a:gd name="T4" fmla="*/ 7710 w 7880"/>
                  <a:gd name="T5" fmla="*/ 12839 h 13668"/>
                  <a:gd name="T6" fmla="*/ 7579 w 7880"/>
                  <a:gd name="T7" fmla="*/ 12254 h 13668"/>
                  <a:gd name="T8" fmla="*/ 7413 w 7880"/>
                  <a:gd name="T9" fmla="*/ 11553 h 13668"/>
                  <a:gd name="T10" fmla="*/ 7211 w 7880"/>
                  <a:gd name="T11" fmla="*/ 10757 h 13668"/>
                  <a:gd name="T12" fmla="*/ 6974 w 7880"/>
                  <a:gd name="T13" fmla="*/ 9888 h 13668"/>
                  <a:gd name="T14" fmla="*/ 6704 w 7880"/>
                  <a:gd name="T15" fmla="*/ 8973 h 13668"/>
                  <a:gd name="T16" fmla="*/ 6400 w 7880"/>
                  <a:gd name="T17" fmla="*/ 8029 h 13668"/>
                  <a:gd name="T18" fmla="*/ 6063 w 7880"/>
                  <a:gd name="T19" fmla="*/ 7083 h 13668"/>
                  <a:gd name="T20" fmla="*/ 5692 w 7880"/>
                  <a:gd name="T21" fmla="*/ 6154 h 13668"/>
                  <a:gd name="T22" fmla="*/ 5291 w 7880"/>
                  <a:gd name="T23" fmla="*/ 5267 h 13668"/>
                  <a:gd name="T24" fmla="*/ 4858 w 7880"/>
                  <a:gd name="T25" fmla="*/ 4443 h 13668"/>
                  <a:gd name="T26" fmla="*/ 4396 w 7880"/>
                  <a:gd name="T27" fmla="*/ 3705 h 13668"/>
                  <a:gd name="T28" fmla="*/ 3902 w 7880"/>
                  <a:gd name="T29" fmla="*/ 3077 h 13668"/>
                  <a:gd name="T30" fmla="*/ 3379 w 7880"/>
                  <a:gd name="T31" fmla="*/ 2580 h 13668"/>
                  <a:gd name="T32" fmla="*/ 0 w 7880"/>
                  <a:gd name="T33" fmla="*/ 0 h 13668"/>
                  <a:gd name="T34" fmla="*/ 1612 w 7880"/>
                  <a:gd name="T35" fmla="*/ 3932 h 13668"/>
                  <a:gd name="T36" fmla="*/ 1742 w 7880"/>
                  <a:gd name="T37" fmla="*/ 4115 h 13668"/>
                  <a:gd name="T38" fmla="*/ 1893 w 7880"/>
                  <a:gd name="T39" fmla="*/ 4337 h 13668"/>
                  <a:gd name="T40" fmla="*/ 2088 w 7880"/>
                  <a:gd name="T41" fmla="*/ 4644 h 13668"/>
                  <a:gd name="T42" fmla="*/ 2319 w 7880"/>
                  <a:gd name="T43" fmla="*/ 5031 h 13668"/>
                  <a:gd name="T44" fmla="*/ 2576 w 7880"/>
                  <a:gd name="T45" fmla="*/ 5493 h 13668"/>
                  <a:gd name="T46" fmla="*/ 2853 w 7880"/>
                  <a:gd name="T47" fmla="*/ 6030 h 13668"/>
                  <a:gd name="T48" fmla="*/ 3137 w 7880"/>
                  <a:gd name="T49" fmla="*/ 6636 h 13668"/>
                  <a:gd name="T50" fmla="*/ 3422 w 7880"/>
                  <a:gd name="T51" fmla="*/ 7309 h 13668"/>
                  <a:gd name="T52" fmla="*/ 3698 w 7880"/>
                  <a:gd name="T53" fmla="*/ 8046 h 13668"/>
                  <a:gd name="T54" fmla="*/ 3956 w 7880"/>
                  <a:gd name="T55" fmla="*/ 8843 h 13668"/>
                  <a:gd name="T56" fmla="*/ 4186 w 7880"/>
                  <a:gd name="T57" fmla="*/ 9696 h 13668"/>
                  <a:gd name="T58" fmla="*/ 4382 w 7880"/>
                  <a:gd name="T59" fmla="*/ 10603 h 13668"/>
                  <a:gd name="T60" fmla="*/ 4533 w 7880"/>
                  <a:gd name="T61" fmla="*/ 11561 h 13668"/>
                  <a:gd name="T62" fmla="*/ 4629 w 7880"/>
                  <a:gd name="T63" fmla="*/ 12565 h 13668"/>
                  <a:gd name="T64" fmla="*/ 4664 w 7880"/>
                  <a:gd name="T65" fmla="*/ 13613 h 13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880" h="13668">
                    <a:moveTo>
                      <a:pt x="4664" y="13613"/>
                    </a:moveTo>
                    <a:lnTo>
                      <a:pt x="7880" y="13668"/>
                    </a:lnTo>
                    <a:lnTo>
                      <a:pt x="7861" y="13569"/>
                    </a:lnTo>
                    <a:lnTo>
                      <a:pt x="7804" y="13285"/>
                    </a:lnTo>
                    <a:lnTo>
                      <a:pt x="7762" y="13081"/>
                    </a:lnTo>
                    <a:lnTo>
                      <a:pt x="7710" y="12839"/>
                    </a:lnTo>
                    <a:lnTo>
                      <a:pt x="7649" y="12563"/>
                    </a:lnTo>
                    <a:lnTo>
                      <a:pt x="7579" y="12254"/>
                    </a:lnTo>
                    <a:lnTo>
                      <a:pt x="7500" y="11917"/>
                    </a:lnTo>
                    <a:lnTo>
                      <a:pt x="7413" y="11553"/>
                    </a:lnTo>
                    <a:lnTo>
                      <a:pt x="7317" y="11165"/>
                    </a:lnTo>
                    <a:lnTo>
                      <a:pt x="7211" y="10757"/>
                    </a:lnTo>
                    <a:lnTo>
                      <a:pt x="7097" y="10330"/>
                    </a:lnTo>
                    <a:lnTo>
                      <a:pt x="6974" y="9888"/>
                    </a:lnTo>
                    <a:lnTo>
                      <a:pt x="6844" y="9435"/>
                    </a:lnTo>
                    <a:lnTo>
                      <a:pt x="6704" y="8973"/>
                    </a:lnTo>
                    <a:lnTo>
                      <a:pt x="6556" y="8503"/>
                    </a:lnTo>
                    <a:lnTo>
                      <a:pt x="6400" y="8029"/>
                    </a:lnTo>
                    <a:lnTo>
                      <a:pt x="6235" y="7555"/>
                    </a:lnTo>
                    <a:lnTo>
                      <a:pt x="6063" y="7083"/>
                    </a:lnTo>
                    <a:lnTo>
                      <a:pt x="5881" y="6614"/>
                    </a:lnTo>
                    <a:lnTo>
                      <a:pt x="5692" y="6154"/>
                    </a:lnTo>
                    <a:lnTo>
                      <a:pt x="5495" y="5703"/>
                    </a:lnTo>
                    <a:lnTo>
                      <a:pt x="5291" y="5267"/>
                    </a:lnTo>
                    <a:lnTo>
                      <a:pt x="5078" y="4846"/>
                    </a:lnTo>
                    <a:lnTo>
                      <a:pt x="4858" y="4443"/>
                    </a:lnTo>
                    <a:lnTo>
                      <a:pt x="4631" y="4062"/>
                    </a:lnTo>
                    <a:lnTo>
                      <a:pt x="4396" y="3705"/>
                    </a:lnTo>
                    <a:lnTo>
                      <a:pt x="4153" y="3377"/>
                    </a:lnTo>
                    <a:lnTo>
                      <a:pt x="3902" y="3077"/>
                    </a:lnTo>
                    <a:lnTo>
                      <a:pt x="3645" y="2811"/>
                    </a:lnTo>
                    <a:lnTo>
                      <a:pt x="3379" y="2580"/>
                    </a:lnTo>
                    <a:lnTo>
                      <a:pt x="4844" y="1369"/>
                    </a:lnTo>
                    <a:lnTo>
                      <a:pt x="0" y="0"/>
                    </a:lnTo>
                    <a:lnTo>
                      <a:pt x="241" y="5094"/>
                    </a:lnTo>
                    <a:lnTo>
                      <a:pt x="1612" y="3932"/>
                    </a:lnTo>
                    <a:lnTo>
                      <a:pt x="1645" y="3979"/>
                    </a:lnTo>
                    <a:lnTo>
                      <a:pt x="1742" y="4115"/>
                    </a:lnTo>
                    <a:lnTo>
                      <a:pt x="1812" y="4215"/>
                    </a:lnTo>
                    <a:lnTo>
                      <a:pt x="1893" y="4337"/>
                    </a:lnTo>
                    <a:lnTo>
                      <a:pt x="1986" y="4481"/>
                    </a:lnTo>
                    <a:lnTo>
                      <a:pt x="2088" y="4644"/>
                    </a:lnTo>
                    <a:lnTo>
                      <a:pt x="2199" y="4828"/>
                    </a:lnTo>
                    <a:lnTo>
                      <a:pt x="2319" y="5031"/>
                    </a:lnTo>
                    <a:lnTo>
                      <a:pt x="2446" y="5252"/>
                    </a:lnTo>
                    <a:lnTo>
                      <a:pt x="2576" y="5493"/>
                    </a:lnTo>
                    <a:lnTo>
                      <a:pt x="2714" y="5752"/>
                    </a:lnTo>
                    <a:lnTo>
                      <a:pt x="2853" y="6030"/>
                    </a:lnTo>
                    <a:lnTo>
                      <a:pt x="2995" y="6324"/>
                    </a:lnTo>
                    <a:lnTo>
                      <a:pt x="3137" y="6636"/>
                    </a:lnTo>
                    <a:lnTo>
                      <a:pt x="3280" y="6965"/>
                    </a:lnTo>
                    <a:lnTo>
                      <a:pt x="3422" y="7309"/>
                    </a:lnTo>
                    <a:lnTo>
                      <a:pt x="3562" y="7670"/>
                    </a:lnTo>
                    <a:lnTo>
                      <a:pt x="3698" y="8046"/>
                    </a:lnTo>
                    <a:lnTo>
                      <a:pt x="3830" y="8437"/>
                    </a:lnTo>
                    <a:lnTo>
                      <a:pt x="3956" y="8843"/>
                    </a:lnTo>
                    <a:lnTo>
                      <a:pt x="4075" y="9263"/>
                    </a:lnTo>
                    <a:lnTo>
                      <a:pt x="4186" y="9696"/>
                    </a:lnTo>
                    <a:lnTo>
                      <a:pt x="4289" y="10143"/>
                    </a:lnTo>
                    <a:lnTo>
                      <a:pt x="4382" y="10603"/>
                    </a:lnTo>
                    <a:lnTo>
                      <a:pt x="4464" y="11076"/>
                    </a:lnTo>
                    <a:lnTo>
                      <a:pt x="4533" y="11561"/>
                    </a:lnTo>
                    <a:lnTo>
                      <a:pt x="4588" y="12057"/>
                    </a:lnTo>
                    <a:lnTo>
                      <a:pt x="4629" y="12565"/>
                    </a:lnTo>
                    <a:lnTo>
                      <a:pt x="4655" y="13084"/>
                    </a:lnTo>
                    <a:lnTo>
                      <a:pt x="4664" y="136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5703514" y="3349409"/>
              <a:ext cx="85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CNN</a:t>
              </a:r>
              <a:endParaRPr lang="zh-CN" altLang="en-US" sz="2400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703514" y="5027254"/>
              <a:ext cx="85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R</a:t>
              </a:r>
              <a:r>
                <a:rPr lang="en-US" altLang="zh-CN" sz="2400" dirty="0" smtClean="0"/>
                <a:t>NN</a:t>
              </a:r>
              <a:endParaRPr lang="zh-CN" altLang="en-US" sz="2400" dirty="0"/>
            </a:p>
          </p:txBody>
        </p:sp>
        <p:sp>
          <p:nvSpPr>
            <p:cNvPr id="5" name="文本框 4"/>
            <p:cNvSpPr txBox="1"/>
            <p:nvPr/>
          </p:nvSpPr>
          <p:spPr>
            <a:xfrm rot="20603185">
              <a:off x="3937873" y="3444895"/>
              <a:ext cx="1127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Spatial</a:t>
              </a:r>
              <a:endParaRPr lang="zh-CN" altLang="en-US" sz="2400" dirty="0"/>
            </a:p>
          </p:txBody>
        </p:sp>
        <p:sp>
          <p:nvSpPr>
            <p:cNvPr id="17" name="文本框 16"/>
            <p:cNvSpPr txBox="1"/>
            <p:nvPr/>
          </p:nvSpPr>
          <p:spPr>
            <a:xfrm rot="1138434">
              <a:off x="3947154" y="4793421"/>
              <a:ext cx="8577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Time</a:t>
              </a:r>
              <a:endParaRPr lang="zh-CN" alt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95108" y="5792998"/>
                <a:ext cx="43174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)))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08" y="5792998"/>
                <a:ext cx="431746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836" r="-1977" b="-377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内容占位符 2"/>
          <p:cNvSpPr txBox="1">
            <a:spLocks/>
          </p:cNvSpPr>
          <p:nvPr/>
        </p:nvSpPr>
        <p:spPr bwMode="auto">
          <a:xfrm>
            <a:off x="495108" y="5284300"/>
            <a:ext cx="3386755" cy="48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zh-CN" dirty="0"/>
              <a:t>c</a:t>
            </a:r>
            <a:r>
              <a:rPr lang="en-US" altLang="zh-CN" dirty="0" smtClean="0"/>
              <a:t>omposite function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51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Convolutional neural network</a:t>
            </a:r>
            <a:endParaRPr lang="zh-CN" altLang="en-US" dirty="0"/>
          </a:p>
        </p:txBody>
      </p:sp>
      <p:pic>
        <p:nvPicPr>
          <p:cNvPr id="3074" name="Picture 2" descr="“convolutional layer gif”的图片搜索结果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89" y="3528431"/>
            <a:ext cx="2785060" cy="192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730827" y="2051202"/>
            <a:ext cx="1073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Convolutional layer and pooling layer are specifically designed for image data.</a:t>
            </a:r>
            <a:endParaRPr lang="zh-CN" altLang="en-US" sz="2400" dirty="0"/>
          </a:p>
        </p:txBody>
      </p:sp>
      <p:pic>
        <p:nvPicPr>
          <p:cNvPr id="7" name="Εικόνα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2" y="2909776"/>
            <a:ext cx="1111133" cy="1052652"/>
          </a:xfrm>
          <a:prstGeom prst="rect">
            <a:avLst/>
          </a:prstGeom>
        </p:spPr>
      </p:pic>
      <p:pic>
        <p:nvPicPr>
          <p:cNvPr id="8" name="Εικόνα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401" y="4492504"/>
            <a:ext cx="1111133" cy="1000020"/>
          </a:xfrm>
          <a:prstGeom prst="rect">
            <a:avLst/>
          </a:prstGeom>
        </p:spPr>
      </p:pic>
      <p:sp>
        <p:nvSpPr>
          <p:cNvPr id="9" name="TextBox 15"/>
          <p:cNvSpPr txBox="1"/>
          <p:nvPr/>
        </p:nvSpPr>
        <p:spPr>
          <a:xfrm>
            <a:off x="700507" y="5560535"/>
            <a:ext cx="181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Convolutional </a:t>
            </a:r>
          </a:p>
          <a:p>
            <a:pPr algn="ctr"/>
            <a:r>
              <a:rPr lang="en-US" dirty="0" smtClean="0"/>
              <a:t>3x3 filter</a:t>
            </a:r>
            <a:endParaRPr lang="el-GR" dirty="0"/>
          </a:p>
        </p:txBody>
      </p:sp>
      <p:sp>
        <p:nvSpPr>
          <p:cNvPr id="10" name="TextBox 14"/>
          <p:cNvSpPr txBox="1"/>
          <p:nvPr/>
        </p:nvSpPr>
        <p:spPr>
          <a:xfrm>
            <a:off x="893306" y="4073352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Input matrix</a:t>
            </a:r>
            <a:endParaRPr lang="el-GR" dirty="0"/>
          </a:p>
        </p:txBody>
      </p:sp>
      <p:sp>
        <p:nvSpPr>
          <p:cNvPr id="11" name="Δεξιό βέλος 16"/>
          <p:cNvSpPr/>
          <p:nvPr/>
        </p:nvSpPr>
        <p:spPr>
          <a:xfrm>
            <a:off x="2291179" y="4316308"/>
            <a:ext cx="756765" cy="28719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pic>
        <p:nvPicPr>
          <p:cNvPr id="12" name="Picture 4" descr="“max pooling gif”的图片搜索结果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83" y="3240851"/>
            <a:ext cx="4371784" cy="24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3"/>
          <p:cNvSpPr txBox="1"/>
          <p:nvPr/>
        </p:nvSpPr>
        <p:spPr>
          <a:xfrm>
            <a:off x="8651489" y="3721243"/>
            <a:ext cx="11993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max pooling</a:t>
            </a:r>
          </a:p>
          <a:p>
            <a:r>
              <a:rPr lang="en-US" sz="1400" dirty="0" smtClean="0"/>
              <a:t>2x2 filters </a:t>
            </a:r>
          </a:p>
          <a:p>
            <a:r>
              <a:rPr lang="en-US" sz="1400" dirty="0" smtClean="0"/>
              <a:t>and stride 2</a:t>
            </a:r>
            <a:endParaRPr lang="el-GR" sz="1400" dirty="0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8845928" y="4596746"/>
            <a:ext cx="810491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Convolutional Neural </a:t>
            </a:r>
            <a:r>
              <a:rPr lang="en-US" altLang="zh-CN" dirty="0" smtClean="0"/>
              <a:t>Network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81200"/>
                <a:ext cx="10972800" cy="1918852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dirty="0" smtClean="0"/>
                  <a:t>Convolutional layer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dirty="0" smtClean="0"/>
                  <a:t>Activation function: usually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ReLU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⁡(0,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dirty="0" smtClean="0"/>
                  <a:t>Pooling: average pooling or max pooling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dirty="0" smtClean="0"/>
                  <a:t>Fully connected layer: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81200"/>
                <a:ext cx="10972800" cy="1918852"/>
              </a:xfrm>
              <a:blipFill>
                <a:blip r:embed="rId5"/>
                <a:stretch>
                  <a:fillRect l="-722" t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50" y="4015031"/>
            <a:ext cx="9510500" cy="226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1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首页">
  <a:themeElements>
    <a:clrScheme name="首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首页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首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首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首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首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首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首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首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首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首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首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首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首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答辩.pptx" id="{9B64C487-41F7-4FD9-8A9C-A5207EAB49B9}" vid="{3BF28915-94C4-454C-A5C7-F16933C5A45E}"/>
    </a:ext>
  </a:extLst>
</a:theme>
</file>

<file path=ppt/theme/theme10.xml><?xml version="1.0" encoding="utf-8"?>
<a:theme xmlns:a="http://schemas.openxmlformats.org/drawingml/2006/main" name="8_正文">
  <a:themeElements>
    <a:clrScheme name="8_正文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正文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8_正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正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正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正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正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正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正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正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正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正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正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正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答辩.pptx" id="{9B64C487-41F7-4FD9-8A9C-A5207EAB49B9}" vid="{BE901947-78FF-4933-AA57-9716A2B53F6C}"/>
    </a:ext>
  </a:extLst>
</a:theme>
</file>

<file path=ppt/theme/theme11.xml><?xml version="1.0" encoding="utf-8"?>
<a:theme xmlns:a="http://schemas.openxmlformats.org/drawingml/2006/main" name="9_正文">
  <a:themeElements>
    <a:clrScheme name="9_正文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正文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9_正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正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正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正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正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正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正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正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正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正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正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正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答辩.pptx" id="{9B64C487-41F7-4FD9-8A9C-A5207EAB49B9}" vid="{7CE471E7-2A87-44B6-9CF2-CE848AC98986}"/>
    </a:ext>
  </a:extLst>
</a:theme>
</file>

<file path=ppt/theme/theme1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正文">
  <a:themeElements>
    <a:clrScheme name="正文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正文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正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正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正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正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正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正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正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正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正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正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正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正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答辩.pptx" id="{9B64C487-41F7-4FD9-8A9C-A5207EAB49B9}" vid="{EFB22A52-C397-4FBB-B3C7-6124DAE6E354}"/>
    </a:ext>
  </a:extLst>
</a:theme>
</file>

<file path=ppt/theme/theme3.xml><?xml version="1.0" encoding="utf-8"?>
<a:theme xmlns:a="http://schemas.openxmlformats.org/drawingml/2006/main" name="1_正文">
  <a:themeElements>
    <a:clrScheme name="1_正文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正文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正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正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正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正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正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正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正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正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正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正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正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正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答辩.pptx" id="{9B64C487-41F7-4FD9-8A9C-A5207EAB49B9}" vid="{7A05D8E2-0DAE-4F45-81FC-7B92ABF376E6}"/>
    </a:ext>
  </a:extLst>
</a:theme>
</file>

<file path=ppt/theme/theme4.xml><?xml version="1.0" encoding="utf-8"?>
<a:theme xmlns:a="http://schemas.openxmlformats.org/drawingml/2006/main" name="2_正文">
  <a:themeElements>
    <a:clrScheme name="2_正文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正文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正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正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正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正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正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正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正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正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正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正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正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正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答辩.pptx" id="{9B64C487-41F7-4FD9-8A9C-A5207EAB49B9}" vid="{A6B7664D-8F97-4F2D-B34D-73683F8D0F70}"/>
    </a:ext>
  </a:extLst>
</a:theme>
</file>

<file path=ppt/theme/theme5.xml><?xml version="1.0" encoding="utf-8"?>
<a:theme xmlns:a="http://schemas.openxmlformats.org/drawingml/2006/main" name="3_正文">
  <a:themeElements>
    <a:clrScheme name="3_正文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正文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正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正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正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正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正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正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正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正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正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正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正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正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答辩.pptx" id="{9B64C487-41F7-4FD9-8A9C-A5207EAB49B9}" vid="{85BE1585-4BC4-4489-9643-45E1D9E3C31D}"/>
    </a:ext>
  </a:extLst>
</a:theme>
</file>

<file path=ppt/theme/theme6.xml><?xml version="1.0" encoding="utf-8"?>
<a:theme xmlns:a="http://schemas.openxmlformats.org/drawingml/2006/main" name="4_正文">
  <a:themeElements>
    <a:clrScheme name="4_正文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正文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正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正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正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正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正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正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正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正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正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正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正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正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答辩.pptx" id="{9B64C487-41F7-4FD9-8A9C-A5207EAB49B9}" vid="{ACB85FE1-BFEC-4EF7-81AB-1B930CE059E1}"/>
    </a:ext>
  </a:extLst>
</a:theme>
</file>

<file path=ppt/theme/theme7.xml><?xml version="1.0" encoding="utf-8"?>
<a:theme xmlns:a="http://schemas.openxmlformats.org/drawingml/2006/main" name="5_正文">
  <a:themeElements>
    <a:clrScheme name="5_正文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正文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正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正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正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正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正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正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正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正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正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正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正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正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答辩.pptx" id="{9B64C487-41F7-4FD9-8A9C-A5207EAB49B9}" vid="{A05DAF93-4179-4600-A68B-E56D89DA57FA}"/>
    </a:ext>
  </a:extLst>
</a:theme>
</file>

<file path=ppt/theme/theme8.xml><?xml version="1.0" encoding="utf-8"?>
<a:theme xmlns:a="http://schemas.openxmlformats.org/drawingml/2006/main" name="6_正文">
  <a:themeElements>
    <a:clrScheme name="6_正文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正文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正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正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正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正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正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正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正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正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正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正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正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正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答辩.pptx" id="{9B64C487-41F7-4FD9-8A9C-A5207EAB49B9}" vid="{66E0CCCA-886B-4C01-B93C-AA244F6F0C9D}"/>
    </a:ext>
  </a:extLst>
</a:theme>
</file>

<file path=ppt/theme/theme9.xml><?xml version="1.0" encoding="utf-8"?>
<a:theme xmlns:a="http://schemas.openxmlformats.org/drawingml/2006/main" name="7_正文">
  <a:themeElements>
    <a:clrScheme name="7_正文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正文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7_正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正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正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正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正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正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正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正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正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正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正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正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答辩.pptx" id="{9B64C487-41F7-4FD9-8A9C-A5207EAB49B9}" vid="{0675D1E2-207E-42D6-84E8-28DC3A0960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答辩ppt模板</Template>
  <TotalTime>15301</TotalTime>
  <Words>2262</Words>
  <Application>Microsoft Office PowerPoint</Application>
  <PresentationFormat>宽屏</PresentationFormat>
  <Paragraphs>378</Paragraphs>
  <Slides>51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11</vt:i4>
      </vt:variant>
      <vt:variant>
        <vt:lpstr>幻灯片标题</vt:lpstr>
      </vt:variant>
      <vt:variant>
        <vt:i4>51</vt:i4>
      </vt:variant>
    </vt:vector>
  </HeadingPairs>
  <TitlesOfParts>
    <vt:vector size="71" baseType="lpstr">
      <vt:lpstr>黑体</vt:lpstr>
      <vt:lpstr>楷体</vt:lpstr>
      <vt:lpstr>宋体</vt:lpstr>
      <vt:lpstr>微软雅黑</vt:lpstr>
      <vt:lpstr>Arial</vt:lpstr>
      <vt:lpstr>Calibri</vt:lpstr>
      <vt:lpstr>Cambria Math</vt:lpstr>
      <vt:lpstr>Times New Roman</vt:lpstr>
      <vt:lpstr>Wingdings</vt:lpstr>
      <vt:lpstr>首页</vt:lpstr>
      <vt:lpstr>正文</vt:lpstr>
      <vt:lpstr>1_正文</vt:lpstr>
      <vt:lpstr>2_正文</vt:lpstr>
      <vt:lpstr>3_正文</vt:lpstr>
      <vt:lpstr>4_正文</vt:lpstr>
      <vt:lpstr>5_正文</vt:lpstr>
      <vt:lpstr>6_正文</vt:lpstr>
      <vt:lpstr>7_正文</vt:lpstr>
      <vt:lpstr>8_正文</vt:lpstr>
      <vt:lpstr>9_正文</vt:lpstr>
      <vt:lpstr>Mathematics in Deep Learning</vt:lpstr>
      <vt:lpstr>Machine Learning Breakthrough:       Deep Learning       Deep Reinforcement Learning</vt:lpstr>
      <vt:lpstr>Content</vt:lpstr>
      <vt:lpstr>Supervised Learning</vt:lpstr>
      <vt:lpstr>Machine Learning is not new</vt:lpstr>
      <vt:lpstr>Deep Learning</vt:lpstr>
      <vt:lpstr>Deep Learning Method</vt:lpstr>
      <vt:lpstr>Convolutional neural network</vt:lpstr>
      <vt:lpstr>Convolutional Neural Network</vt:lpstr>
      <vt:lpstr>Optimization</vt:lpstr>
      <vt:lpstr>Optimization</vt:lpstr>
      <vt:lpstr>Three Components of Deep Learning </vt:lpstr>
      <vt:lpstr>Content</vt:lpstr>
      <vt:lpstr>1. Generalization: the Core of Learning Theory </vt:lpstr>
      <vt:lpstr>Overfitting</vt:lpstr>
      <vt:lpstr>Some Observations of Deep Nets</vt:lpstr>
      <vt:lpstr>2. Optimization</vt:lpstr>
      <vt:lpstr>Optimization</vt:lpstr>
      <vt:lpstr>3. Expressive Power</vt:lpstr>
      <vt:lpstr>Content</vt:lpstr>
      <vt:lpstr>Traditional Learning Theory Fails</vt:lpstr>
      <vt:lpstr>The Generalization Ability Induced by SGD</vt:lpstr>
      <vt:lpstr>The Generalization Ability Induced by SGD</vt:lpstr>
      <vt:lpstr>Stochastic Gradient Langevin Dynamics (SGLD)</vt:lpstr>
      <vt:lpstr>Distinctions of SGLD</vt:lpstr>
      <vt:lpstr>Asymptotic VS. Non-asymptotic for SGLD</vt:lpstr>
      <vt:lpstr>PowerPoint 演示文稿</vt:lpstr>
      <vt:lpstr>Two Classical Learning Theories for Generalization Error</vt:lpstr>
      <vt:lpstr>Our Results</vt:lpstr>
      <vt:lpstr>Our Results</vt:lpstr>
      <vt:lpstr>Comparison Two Results</vt:lpstr>
      <vt:lpstr>Main Ideas</vt:lpstr>
      <vt:lpstr>Optimization</vt:lpstr>
      <vt:lpstr>Methods in Physics</vt:lpstr>
      <vt:lpstr>Comments</vt:lpstr>
      <vt:lpstr>Some Advances</vt:lpstr>
      <vt:lpstr>Non-linear Case</vt:lpstr>
      <vt:lpstr>Two-layer Networks (Brutzkus, A., &amp; Globerson, A. 2017)</vt:lpstr>
      <vt:lpstr>Result</vt:lpstr>
      <vt:lpstr>Expressive Power</vt:lpstr>
      <vt:lpstr>Our work: A View from the Width</vt:lpstr>
      <vt:lpstr>Main Idea</vt:lpstr>
      <vt:lpstr>Width Efficiency vs. Depth Efficiency</vt:lpstr>
      <vt:lpstr>Open Problem: Width Efficiency?</vt:lpstr>
      <vt:lpstr>Content</vt:lpstr>
      <vt:lpstr>Conclusions</vt:lpstr>
      <vt:lpstr>The Future of Machine Learning</vt:lpstr>
      <vt:lpstr>Reference</vt:lpstr>
      <vt:lpstr>Reference</vt:lpstr>
      <vt:lpstr>Reference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基于深度卷积神经网络的细节点局部特征匹配</dc:title>
  <dc:creator>linjy</dc:creator>
  <cp:lastModifiedBy>user</cp:lastModifiedBy>
  <cp:revision>598</cp:revision>
  <dcterms:created xsi:type="dcterms:W3CDTF">2016-05-17T02:51:02Z</dcterms:created>
  <dcterms:modified xsi:type="dcterms:W3CDTF">2018-03-07T06:49:34Z</dcterms:modified>
</cp:coreProperties>
</file>