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4" r:id="rId2"/>
    <p:sldId id="293" r:id="rId3"/>
    <p:sldId id="282" r:id="rId4"/>
    <p:sldId id="288" r:id="rId5"/>
    <p:sldId id="289" r:id="rId6"/>
    <p:sldId id="294" r:id="rId7"/>
    <p:sldId id="261" r:id="rId8"/>
    <p:sldId id="286" r:id="rId9"/>
    <p:sldId id="285" r:id="rId10"/>
    <p:sldId id="284" r:id="rId11"/>
    <p:sldId id="263" r:id="rId12"/>
    <p:sldId id="262" r:id="rId13"/>
    <p:sldId id="291" r:id="rId14"/>
    <p:sldId id="292" r:id="rId15"/>
    <p:sldId id="264" r:id="rId16"/>
    <p:sldId id="265" r:id="rId17"/>
    <p:sldId id="266" r:id="rId18"/>
    <p:sldId id="319" r:id="rId19"/>
    <p:sldId id="267" r:id="rId20"/>
    <p:sldId id="268" r:id="rId21"/>
    <p:sldId id="269" r:id="rId22"/>
    <p:sldId id="270" r:id="rId23"/>
    <p:sldId id="279" r:id="rId24"/>
    <p:sldId id="272" r:id="rId25"/>
    <p:sldId id="280" r:id="rId26"/>
    <p:sldId id="273" r:id="rId27"/>
    <p:sldId id="317" r:id="rId28"/>
    <p:sldId id="281" r:id="rId29"/>
    <p:sldId id="316" r:id="rId30"/>
    <p:sldId id="290" r:id="rId3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31" autoAdjust="0"/>
  </p:normalViewPr>
  <p:slideViewPr>
    <p:cSldViewPr snapToGrid="0" snapToObjects="1"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272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350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582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297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568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804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50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759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88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87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094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FB61-8179-3C4D-B4B6-C39A4D584960}" type="datetimeFigureOut">
              <a:rPr kumimoji="1" lang="zh-CN" altLang="en-US" smtClean="0"/>
              <a:t>2018-6-21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E71D2-B474-404E-A42A-FACC92158B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530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0748" y="1472117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zh-CN" b="1" dirty="0" smtClean="0">
                <a:solidFill>
                  <a:schemeClr val="tx2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Hofstadter</a:t>
            </a:r>
            <a:r>
              <a:rPr kumimoji="1" lang="zh-CN" altLang="en-US" b="1" dirty="0" smtClean="0">
                <a:solidFill>
                  <a:schemeClr val="tx2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蝴蝶背后的数学</a:t>
            </a:r>
            <a:endParaRPr kumimoji="1" lang="zh-CN" altLang="en-US" b="1" dirty="0">
              <a:solidFill>
                <a:schemeClr val="tx2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96321" y="3557992"/>
            <a:ext cx="190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chemeClr val="tx2"/>
                </a:solidFill>
                <a:latin typeface="STFangsong" charset="-122"/>
                <a:ea typeface="STFangsong" charset="-122"/>
                <a:cs typeface="STFangsong" charset="-122"/>
              </a:rPr>
              <a:t>尤 建 功</a:t>
            </a:r>
            <a:endParaRPr kumimoji="1" lang="zh-CN" altLang="en-US" sz="3600" b="1" dirty="0">
              <a:solidFill>
                <a:schemeClr val="tx2"/>
              </a:solidFill>
              <a:latin typeface="STFangsong" charset="-122"/>
              <a:ea typeface="STFangsong" charset="-122"/>
              <a:cs typeface="STFangsong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4891" y="4403970"/>
            <a:ext cx="31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2"/>
                </a:solidFill>
              </a:rPr>
              <a:t>陈省身数学研究所</a:t>
            </a:r>
            <a:endParaRPr kumimoji="1"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6421" y="703335"/>
            <a:ext cx="269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tx2"/>
                </a:solidFill>
                <a:latin typeface="STFangsong" charset="-122"/>
                <a:ea typeface="STFangsong" charset="-122"/>
                <a:cs typeface="STFangsong" charset="-122"/>
              </a:rPr>
              <a:t>数学</a:t>
            </a:r>
            <a:r>
              <a:rPr kumimoji="1" lang="zh-CN" altLang="en-US" sz="3600" b="1" dirty="0" smtClean="0">
                <a:solidFill>
                  <a:schemeClr val="tx2"/>
                </a:solidFill>
                <a:latin typeface="STFangsong" charset="-122"/>
                <a:ea typeface="STFangsong" charset="-122"/>
                <a:cs typeface="STFangsong" charset="-122"/>
              </a:rPr>
              <a:t>所讲座</a:t>
            </a:r>
            <a:endParaRPr kumimoji="1" lang="zh-CN" altLang="en-US" sz="3600" b="1" dirty="0">
              <a:solidFill>
                <a:schemeClr val="tx2"/>
              </a:solidFill>
              <a:latin typeface="STFangsong" charset="-122"/>
              <a:ea typeface="STFangsong" charset="-122"/>
              <a:cs typeface="ST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1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谱束和谱隙</a:t>
            </a:r>
            <a:endParaRPr kumimoji="1" lang="zh-CN" altLang="en-US" dirty="0"/>
          </a:p>
        </p:txBody>
      </p:sp>
      <p:pic>
        <p:nvPicPr>
          <p:cNvPr id="4" name="内容占位符 3" descr="F2-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/>
      </p:pic>
      <p:cxnSp>
        <p:nvCxnSpPr>
          <p:cNvPr id="5" name="直线连接符 4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8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1319164"/>
            <a:ext cx="6271343" cy="5416162"/>
          </a:xfrm>
        </p:spPr>
      </p:pic>
      <p:sp>
        <p:nvSpPr>
          <p:cNvPr id="7" name="文本框 6"/>
          <p:cNvSpPr txBox="1"/>
          <p:nvPr/>
        </p:nvSpPr>
        <p:spPr>
          <a:xfrm>
            <a:off x="641929" y="406375"/>
            <a:ext cx="7443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/>
              <a:t>Hofstadter Butterfly Spectrum</a:t>
            </a:r>
            <a:endParaRPr kumimoji="1" lang="zh-CN" altLang="en-US" sz="4400" dirty="0"/>
          </a:p>
        </p:txBody>
      </p:sp>
      <p:cxnSp>
        <p:nvCxnSpPr>
          <p:cNvPr id="8" name="直线连接符 7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Douglas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Hofstadter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166360" y="1663171"/>
            <a:ext cx="3780692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 smtClean="0"/>
              <a:t>Stanford</a:t>
            </a:r>
            <a:r>
              <a:rPr kumimoji="1" lang="zh-CN" altLang="en-US" sz="2400" dirty="0" smtClean="0"/>
              <a:t>数学本科</a:t>
            </a:r>
            <a:endParaRPr kumimoji="1" lang="en-US" altLang="zh-CN" sz="2400" dirty="0" smtClean="0"/>
          </a:p>
          <a:p>
            <a:pPr>
              <a:lnSpc>
                <a:spcPct val="130000"/>
              </a:lnSpc>
            </a:pPr>
            <a:r>
              <a:rPr kumimoji="1" lang="en-US" altLang="zh-CN" sz="2400" dirty="0" err="1" smtClean="0"/>
              <a:t>Oregen</a:t>
            </a:r>
            <a:r>
              <a:rPr kumimoji="1" lang="zh-CN" altLang="en-US" sz="2400" dirty="0" smtClean="0"/>
              <a:t>物理学博士</a:t>
            </a:r>
            <a:endParaRPr kumimoji="1" lang="en-US" altLang="zh-CN" sz="2400" dirty="0" smtClean="0"/>
          </a:p>
          <a:p>
            <a:pPr>
              <a:lnSpc>
                <a:spcPct val="130000"/>
              </a:lnSpc>
            </a:pPr>
            <a:r>
              <a:rPr kumimoji="1" lang="zh-CN" altLang="en-US" sz="2400" dirty="0" smtClean="0"/>
              <a:t>人工智能专家</a:t>
            </a:r>
            <a:endParaRPr kumimoji="1" lang="en-US" altLang="zh-CN" sz="2400" dirty="0" smtClean="0"/>
          </a:p>
          <a:p>
            <a:pPr>
              <a:lnSpc>
                <a:spcPct val="130000"/>
              </a:lnSpc>
            </a:pPr>
            <a:r>
              <a:rPr kumimoji="1" lang="zh-CN" altLang="en-US" sz="2400" dirty="0" smtClean="0"/>
              <a:t>普利策奖获得者</a:t>
            </a:r>
            <a:endParaRPr kumimoji="1" lang="en-US" altLang="zh-CN" sz="2400" dirty="0" smtClean="0"/>
          </a:p>
          <a:p>
            <a:pPr>
              <a:lnSpc>
                <a:spcPct val="130000"/>
              </a:lnSpc>
            </a:pPr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GEB</a:t>
            </a:r>
            <a:r>
              <a:rPr kumimoji="1" lang="zh-CN" altLang="en-US" sz="2400" dirty="0" smtClean="0"/>
              <a:t>的作者）</a:t>
            </a:r>
            <a:endParaRPr kumimoji="1" lang="en-US" altLang="zh-CN" sz="2400" dirty="0"/>
          </a:p>
          <a:p>
            <a:pPr>
              <a:lnSpc>
                <a:spcPct val="130000"/>
              </a:lnSpc>
            </a:pPr>
            <a:r>
              <a:rPr kumimoji="1" lang="zh-CN" altLang="en-US" sz="2400" dirty="0" smtClean="0"/>
              <a:t>画家</a:t>
            </a:r>
            <a:endParaRPr kumimoji="1" lang="en-US" altLang="zh-CN" sz="2400" dirty="0" smtClean="0"/>
          </a:p>
          <a:p>
            <a:pPr>
              <a:lnSpc>
                <a:spcPct val="130000"/>
              </a:lnSpc>
            </a:pPr>
            <a:r>
              <a:rPr kumimoji="1" lang="zh-CN" altLang="en-US" sz="2400" dirty="0" smtClean="0"/>
              <a:t>美国艺术与科学学院院士</a:t>
            </a:r>
            <a:endParaRPr kumimoji="1" lang="en-US" altLang="zh-CN" sz="2400" dirty="0" smtClean="0"/>
          </a:p>
          <a:p>
            <a:pPr>
              <a:lnSpc>
                <a:spcPct val="130000"/>
              </a:lnSpc>
            </a:pPr>
            <a:r>
              <a:rPr kumimoji="1" lang="zh-CN" altLang="zh-CN" sz="2400" dirty="0"/>
              <a:t> </a:t>
            </a:r>
            <a:r>
              <a:rPr kumimoji="1" lang="en-US" altLang="zh-CN" sz="2400" dirty="0" smtClean="0"/>
              <a:t>Robert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/>
              <a:t>Hofstadter</a:t>
            </a:r>
            <a:r>
              <a:rPr kumimoji="1" lang="zh-CN" altLang="en-US" sz="2400" dirty="0"/>
              <a:t>之子</a:t>
            </a:r>
            <a:endParaRPr kumimoji="1" lang="en-US" altLang="zh-CN" sz="2400" dirty="0"/>
          </a:p>
          <a:p>
            <a:pPr>
              <a:lnSpc>
                <a:spcPct val="130000"/>
              </a:lnSpc>
            </a:pPr>
            <a:r>
              <a:rPr kumimoji="1" lang="zh-CN" altLang="en-US" sz="2400" dirty="0" smtClean="0"/>
              <a:t>。。。</a:t>
            </a:r>
            <a:endParaRPr kumimoji="1" lang="zh-CN" altLang="en-US" sz="2400" dirty="0"/>
          </a:p>
        </p:txBody>
      </p:sp>
      <p:pic>
        <p:nvPicPr>
          <p:cNvPr id="8" name="图片 7" descr="u=935169254,3957015308&amp;fm=15&amp;gp=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" y="1663171"/>
            <a:ext cx="4310209" cy="4310209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0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Godel</a:t>
            </a:r>
            <a:r>
              <a:rPr kumimoji="1" lang="en-US" altLang="zh-CN" b="1" dirty="0" smtClean="0"/>
              <a:t>-Escher-Bach</a:t>
            </a:r>
            <a:endParaRPr kumimoji="1" lang="zh-CN" altLang="en-US" b="1" dirty="0"/>
          </a:p>
        </p:txBody>
      </p:sp>
      <p:pic>
        <p:nvPicPr>
          <p:cNvPr id="19" name="内容占位符 18" descr="屏幕快照 2016-08-10 上午11.09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 b="3505"/>
          <a:stretch>
            <a:fillRect/>
          </a:stretch>
        </p:blipFill>
        <p:spPr>
          <a:xfrm>
            <a:off x="3276106" y="1990990"/>
            <a:ext cx="2613025" cy="3243263"/>
          </a:xfrm>
        </p:spPr>
      </p:pic>
    </p:spTree>
    <p:extLst>
      <p:ext uri="{BB962C8B-B14F-4D97-AF65-F5344CB8AC3E}">
        <p14:creationId xmlns:p14="http://schemas.microsoft.com/office/powerpoint/2010/main" val="28556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Escher</a:t>
            </a:r>
            <a:endParaRPr kumimoji="1" lang="zh-CN" altLang="en-US" b="1" dirty="0"/>
          </a:p>
        </p:txBody>
      </p:sp>
      <p:pic>
        <p:nvPicPr>
          <p:cNvPr id="20" name="图片 19" descr="屏幕快照 2016-08-10 上午11.26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3" y="1718530"/>
            <a:ext cx="3086100" cy="4127500"/>
          </a:xfrm>
          <a:prstGeom prst="rect">
            <a:avLst/>
          </a:prstGeom>
        </p:spPr>
      </p:pic>
      <p:pic>
        <p:nvPicPr>
          <p:cNvPr id="21" name="图片 20" descr="屏幕快照 2016-08-10 上午11.26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09" y="2037684"/>
            <a:ext cx="4138504" cy="33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452" y="238814"/>
            <a:ext cx="7265096" cy="1091961"/>
          </a:xfrm>
        </p:spPr>
        <p:txBody>
          <a:bodyPr/>
          <a:lstStyle/>
          <a:p>
            <a:r>
              <a:rPr kumimoji="1" lang="zh-CN" altLang="en-US" b="1" dirty="0" smtClean="0"/>
              <a:t>物理背景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1229" y="1876159"/>
            <a:ext cx="4377847" cy="29349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 smtClean="0"/>
              <a:t>准晶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zh-CN" altLang="en-US" dirty="0" smtClean="0"/>
              <a:t>量子霍尔效应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zh-CN" altLang="en-US" dirty="0" smtClean="0"/>
              <a:t>冷原子调控</a:t>
            </a:r>
            <a:endParaRPr kumimoji="1"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dirty="0"/>
          </a:p>
        </p:txBody>
      </p:sp>
      <p:cxnSp>
        <p:nvCxnSpPr>
          <p:cNvPr id="4" name="直线连接符 3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霍尔效应</a:t>
            </a:r>
            <a:endParaRPr kumimoji="1" lang="zh-CN" altLang="en-US" b="1" dirty="0"/>
          </a:p>
        </p:txBody>
      </p:sp>
      <p:pic>
        <p:nvPicPr>
          <p:cNvPr id="4" name="内容占位符 3" descr="hall-effec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 b="731"/>
          <a:stretch>
            <a:fillRect/>
          </a:stretch>
        </p:blipFill>
        <p:spPr/>
      </p:pic>
      <p:cxnSp>
        <p:nvCxnSpPr>
          <p:cNvPr id="5" name="直线连接符 4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量子霍尔效应</a:t>
            </a:r>
            <a:endParaRPr kumimoji="1" lang="zh-CN" altLang="en-US" b="1" dirty="0"/>
          </a:p>
        </p:txBody>
      </p:sp>
      <p:pic>
        <p:nvPicPr>
          <p:cNvPr id="4" name="内容占位符 3" descr="integer-Hall-effec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9" b="13969"/>
          <a:stretch>
            <a:fillRect/>
          </a:stretch>
        </p:blipFill>
        <p:spPr/>
      </p:pic>
      <p:cxnSp>
        <p:nvCxnSpPr>
          <p:cNvPr id="5" name="直线连接符 4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 smtClean="0"/>
              <a:t>发现者：</a:t>
            </a:r>
            <a:r>
              <a:rPr kumimoji="1" lang="en-US" altLang="zh-CN" sz="3600" b="1" dirty="0" smtClean="0"/>
              <a:t>Von Klitzing</a:t>
            </a:r>
            <a:endParaRPr kumimoji="1" lang="zh-CN" altLang="en-US" sz="3600" b="1" dirty="0"/>
          </a:p>
        </p:txBody>
      </p:sp>
      <p:cxnSp>
        <p:nvCxnSpPr>
          <p:cNvPr id="5" name="直线连接符 4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07" y="1686668"/>
            <a:ext cx="6434488" cy="4384909"/>
          </a:xfrm>
        </p:spPr>
      </p:pic>
    </p:spTree>
    <p:extLst>
      <p:ext uri="{BB962C8B-B14F-4D97-AF65-F5344CB8AC3E}">
        <p14:creationId xmlns:p14="http://schemas.microsoft.com/office/powerpoint/2010/main" val="10197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2542"/>
            <a:ext cx="8229600" cy="1143000"/>
          </a:xfrm>
        </p:spPr>
        <p:txBody>
          <a:bodyPr/>
          <a:lstStyle/>
          <a:p>
            <a:r>
              <a:rPr kumimoji="1" lang="zh-CN" altLang="en-US" b="1" dirty="0" smtClean="0"/>
              <a:t>数学模型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6092" y="4016381"/>
            <a:ext cx="7751815" cy="18648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dirty="0" smtClean="0"/>
              <a:t>Hofstadter</a:t>
            </a:r>
            <a:r>
              <a:rPr kumimoji="1" lang="zh-CN" altLang="en-US" dirty="0" smtClean="0"/>
              <a:t>蝴蝶谱就是简单的</a:t>
            </a:r>
            <a:endParaRPr kumimoji="1"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dirty="0" smtClean="0"/>
              <a:t>数值计算结果。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3" y="2444798"/>
            <a:ext cx="7751816" cy="713983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内容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71" y="3697517"/>
            <a:ext cx="2506052" cy="21643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6093" y="1465542"/>
            <a:ext cx="544409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solidFill>
                  <a:srgbClr val="0000FF"/>
                </a:solidFill>
              </a:rPr>
              <a:t>Almost Mathieu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Operator</a:t>
            </a:r>
            <a:endParaRPr kumimoji="1" lang="en-US" altLang="zh-C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数学的科学性和艺术性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8345" y="2011239"/>
            <a:ext cx="7246307" cy="3485367"/>
          </a:xfrm>
        </p:spPr>
        <p:txBody>
          <a:bodyPr/>
          <a:lstStyle/>
          <a:p>
            <a:pPr>
              <a:lnSpc>
                <a:spcPts val="4240"/>
              </a:lnSpc>
              <a:buFont typeface="Wingdings" charset="2"/>
              <a:buChar char="Ø"/>
            </a:pPr>
            <a:r>
              <a:rPr lang="zh-CN" altLang="en-US" dirty="0" smtClean="0"/>
              <a:t>数学的一只脚在艺术里，另一只脚在科学里。</a:t>
            </a:r>
            <a:endParaRPr lang="en-US" altLang="zh-CN" dirty="0"/>
          </a:p>
          <a:p>
            <a:pPr>
              <a:lnSpc>
                <a:spcPts val="4240"/>
              </a:lnSpc>
              <a:buFont typeface="Wingdings" charset="2"/>
              <a:buChar char="Ø"/>
            </a:pPr>
            <a:r>
              <a:rPr lang="en-US" altLang="zh-CN" dirty="0" smtClean="0"/>
              <a:t>Hofstadter</a:t>
            </a:r>
            <a:r>
              <a:rPr lang="zh-CN" altLang="en-US" dirty="0" smtClean="0"/>
              <a:t>：“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am </a:t>
            </a:r>
            <a:r>
              <a:rPr lang="en-US" altLang="zh-CN" dirty="0"/>
              <a:t>someone who has one foot in the world of humanities and arts, and the other foot in the world of </a:t>
            </a:r>
            <a:r>
              <a:rPr lang="en-US" altLang="zh-CN" dirty="0" smtClean="0"/>
              <a:t>science</a:t>
            </a:r>
            <a:r>
              <a:rPr lang="zh-CN" altLang="en-US" dirty="0" smtClean="0"/>
              <a:t>。”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cxnSp>
        <p:nvCxnSpPr>
          <p:cNvPr id="4" name="直线连接符 3"/>
          <p:cNvCxnSpPr/>
          <p:nvPr/>
        </p:nvCxnSpPr>
        <p:spPr>
          <a:xfrm flipV="1">
            <a:off x="0" y="1318249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物理学家和数学家的反应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9497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zh-CN" altLang="en-US" dirty="0" smtClean="0"/>
              <a:t>物理学家：很漂亮，给我做出实验验证</a:t>
            </a:r>
            <a:endParaRPr kumimoji="1" lang="en-US" altLang="zh-CN" dirty="0" smtClean="0"/>
          </a:p>
        </p:txBody>
      </p:sp>
      <p:cxnSp>
        <p:nvCxnSpPr>
          <p:cNvPr id="4" name="直线连接符 3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26975" y="2522066"/>
            <a:ext cx="675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dirty="0"/>
              <a:t>数学家：很漂亮，给我一个严格证明</a:t>
            </a:r>
            <a:endParaRPr kumimoji="1" lang="en-US" altLang="zh-CN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558199" y="3433362"/>
            <a:ext cx="7739819" cy="2628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dirty="0"/>
              <a:t>都不容易！</a:t>
            </a:r>
            <a:endParaRPr kumimoji="1" lang="en-US" altLang="zh-CN" sz="3200" dirty="0"/>
          </a:p>
          <a:p>
            <a:pPr>
              <a:lnSpc>
                <a:spcPct val="130000"/>
              </a:lnSpc>
            </a:pPr>
            <a:r>
              <a:rPr lang="en-US" altLang="zh-CN" sz="3200" dirty="0"/>
              <a:t>Hofstadter</a:t>
            </a:r>
            <a:r>
              <a:rPr lang="zh-CN" altLang="en-US" sz="3200" dirty="0"/>
              <a:t>定律</a:t>
            </a:r>
            <a:r>
              <a:rPr lang="en-US" altLang="zh-CN" sz="3200" dirty="0"/>
              <a:t>: It always takes longer than </a:t>
            </a:r>
            <a:endParaRPr lang="en-US" altLang="zh-CN" sz="3200" dirty="0" smtClean="0"/>
          </a:p>
          <a:p>
            <a:pPr>
              <a:lnSpc>
                <a:spcPct val="130000"/>
              </a:lnSpc>
            </a:pPr>
            <a:r>
              <a:rPr lang="en-US" altLang="zh-CN" sz="3200" dirty="0" smtClean="0"/>
              <a:t>you </a:t>
            </a:r>
            <a:r>
              <a:rPr lang="en-US" altLang="zh-CN" sz="3200" dirty="0"/>
              <a:t>expect, even when you take into account </a:t>
            </a:r>
            <a:endParaRPr lang="en-US" altLang="zh-CN" sz="3200" dirty="0" smtClean="0"/>
          </a:p>
          <a:p>
            <a:pPr>
              <a:lnSpc>
                <a:spcPct val="130000"/>
              </a:lnSpc>
            </a:pPr>
            <a:r>
              <a:rPr lang="en-US" altLang="zh-CN" sz="3200" dirty="0" smtClean="0"/>
              <a:t>Hofstadter's </a:t>
            </a:r>
            <a:r>
              <a:rPr lang="en-US" altLang="zh-CN" sz="3200" dirty="0"/>
              <a:t>Law</a:t>
            </a:r>
            <a:r>
              <a:rPr lang="en-US" altLang="zh-CN" sz="3200" dirty="0" smtClean="0"/>
              <a:t>.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9936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物理实验</a:t>
            </a:r>
            <a:endParaRPr kumimoji="1"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12591" b="12591"/>
          <a:stretch>
            <a:fillRect/>
          </a:stretch>
        </p:blipFill>
        <p:spPr>
          <a:xfrm>
            <a:off x="2371152" y="2565395"/>
            <a:ext cx="4486970" cy="2467660"/>
          </a:xfrm>
        </p:spPr>
      </p:pic>
      <p:sp>
        <p:nvSpPr>
          <p:cNvPr id="5" name="文本框 4"/>
          <p:cNvSpPr txBox="1"/>
          <p:nvPr/>
        </p:nvSpPr>
        <p:spPr>
          <a:xfrm>
            <a:off x="1099176" y="5033055"/>
            <a:ext cx="7693132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dirty="0" smtClean="0"/>
              <a:t>石墨烯（</a:t>
            </a:r>
            <a:r>
              <a:rPr kumimoji="1" lang="en-US" altLang="zh-CN" dirty="0" err="1" smtClean="0"/>
              <a:t>Graphene</a:t>
            </a:r>
            <a:r>
              <a:rPr kumimoji="1" lang="zh-CN" altLang="en-US" dirty="0" smtClean="0"/>
              <a:t>）是由碳原子构成的只有一层原子厚度的二维晶体。</a:t>
            </a:r>
            <a:endParaRPr kumimoji="1" lang="en-US" altLang="zh-CN" dirty="0" smtClean="0"/>
          </a:p>
          <a:p>
            <a:pPr>
              <a:lnSpc>
                <a:spcPct val="120000"/>
              </a:lnSpc>
            </a:pPr>
            <a:r>
              <a:rPr kumimoji="1" lang="en-US" altLang="zh-CN" dirty="0" smtClean="0"/>
              <a:t>2004</a:t>
            </a:r>
            <a:r>
              <a:rPr kumimoji="1" lang="zh-CN" altLang="en-US" dirty="0" smtClean="0"/>
              <a:t>年，英国曼彻斯特大学物理学家安德烈</a:t>
            </a:r>
            <a:r>
              <a:rPr kumimoji="1" lang="en-US" altLang="zh-CN" dirty="0" smtClean="0"/>
              <a:t>·</a:t>
            </a:r>
            <a:r>
              <a:rPr kumimoji="1" lang="zh-CN" altLang="en-US" dirty="0" smtClean="0"/>
              <a:t>盖姆和康斯坦丁</a:t>
            </a:r>
            <a:r>
              <a:rPr kumimoji="1" lang="en-US" altLang="zh-CN" dirty="0" smtClean="0"/>
              <a:t>·</a:t>
            </a:r>
            <a:r>
              <a:rPr kumimoji="1" lang="zh-CN" altLang="en-US" dirty="0" smtClean="0"/>
              <a:t>诺沃肖洛夫，</a:t>
            </a:r>
            <a:endParaRPr kumimoji="1" lang="en-US" altLang="zh-CN" dirty="0" smtClean="0"/>
          </a:p>
          <a:p>
            <a:pPr>
              <a:lnSpc>
                <a:spcPct val="120000"/>
              </a:lnSpc>
            </a:pPr>
            <a:r>
              <a:rPr kumimoji="1" lang="zh-CN" altLang="en-US" dirty="0" smtClean="0"/>
              <a:t>成功从石墨中分离出石墨烯，证实它可以单独存在，两人也因此共同获得</a:t>
            </a:r>
            <a:endParaRPr kumimoji="1" lang="en-US" altLang="zh-CN" dirty="0" smtClean="0"/>
          </a:p>
          <a:p>
            <a:pPr>
              <a:lnSpc>
                <a:spcPct val="120000"/>
              </a:lnSpc>
            </a:pPr>
            <a:r>
              <a:rPr kumimoji="1" lang="en-US" altLang="zh-CN" dirty="0" smtClean="0"/>
              <a:t>2010</a:t>
            </a:r>
            <a:r>
              <a:rPr kumimoji="1" lang="zh-CN" altLang="en-US" dirty="0" smtClean="0"/>
              <a:t>年诺贝尔物理学奖。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26445" y="1665273"/>
            <a:ext cx="816586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 smtClean="0"/>
              <a:t>2013</a:t>
            </a:r>
            <a:r>
              <a:rPr kumimoji="1" lang="zh-CN" altLang="en-US" sz="2800" dirty="0" smtClean="0"/>
              <a:t>年被实验验证，这是当年物理学十大进展之一</a:t>
            </a:r>
            <a:endParaRPr kumimoji="1" lang="zh-CN" altLang="en-US" sz="2800" dirty="0"/>
          </a:p>
        </p:txBody>
      </p:sp>
      <p:cxnSp>
        <p:nvCxnSpPr>
          <p:cNvPr id="8" name="直线连接符 7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Mark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err="1" smtClean="0"/>
              <a:t>Kac</a:t>
            </a:r>
            <a:endParaRPr kumimoji="1" lang="zh-CN" altLang="en-US" b="1" dirty="0"/>
          </a:p>
        </p:txBody>
      </p:sp>
      <p:pic>
        <p:nvPicPr>
          <p:cNvPr id="3" name="图片 2" descr="Mark_K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5925"/>
            <a:ext cx="2964164" cy="4011471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13551" y="1698088"/>
            <a:ext cx="5010411" cy="498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CN" altLang="en-US" sz="2400" dirty="0" smtClean="0"/>
              <a:t>  </a:t>
            </a:r>
            <a:r>
              <a:rPr kumimoji="1" lang="en-US" altLang="zh-CN" sz="2400" dirty="0"/>
              <a:t>Can we hear the shape of the drum?</a:t>
            </a:r>
          </a:p>
          <a:p>
            <a:pPr marL="0" indent="0">
              <a:buNone/>
            </a:pP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684410" y="2196922"/>
            <a:ext cx="5102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 dirty="0"/>
          </a:p>
          <a:p>
            <a:r>
              <a:rPr kumimoji="1" lang="en-US" altLang="zh-CN" sz="2400" dirty="0" smtClean="0"/>
              <a:t>Can we see the hue of the  Riemann hypothesis?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 err="1" smtClean="0"/>
              <a:t>Feyman-Kac</a:t>
            </a:r>
            <a:r>
              <a:rPr kumimoji="1" lang="en-US" altLang="zh-CN" sz="2400" dirty="0" smtClean="0"/>
              <a:t> path integral</a:t>
            </a:r>
          </a:p>
          <a:p>
            <a:endParaRPr kumimoji="1" lang="en-US" altLang="zh-CN" sz="2400" dirty="0"/>
          </a:p>
          <a:p>
            <a:r>
              <a:rPr kumimoji="1" lang="zh-CN" altLang="en-US" sz="2400" dirty="0" smtClean="0"/>
              <a:t>自称只对问题，不对理论感兴趣</a:t>
            </a:r>
            <a:endParaRPr kumimoji="1" lang="en-US" altLang="zh-CN" sz="2400" dirty="0" smtClean="0"/>
          </a:p>
          <a:p>
            <a:endParaRPr kumimoji="1" lang="en-US" altLang="zh-CN" sz="2400" dirty="0"/>
          </a:p>
          <a:p>
            <a:r>
              <a:rPr kumimoji="1" lang="zh-CN" altLang="en-US" sz="2400" dirty="0" smtClean="0"/>
              <a:t>一只大青蛙（</a:t>
            </a:r>
            <a:r>
              <a:rPr kumimoji="1" lang="en-US" altLang="zh-CN" sz="2400" dirty="0" smtClean="0"/>
              <a:t>Dyson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endParaRPr kumimoji="1" lang="en-US" altLang="zh-CN" sz="2400" dirty="0"/>
          </a:p>
        </p:txBody>
      </p:sp>
      <p:cxnSp>
        <p:nvCxnSpPr>
          <p:cNvPr id="6" name="直线连接符 5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5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数学描述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14270"/>
            <a:ext cx="8229600" cy="7604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是不是所有可能的谱隙都打开了</a:t>
            </a:r>
            <a:r>
              <a:rPr kumimoji="1" lang="zh-CN" altLang="en-US" dirty="0" smtClean="0"/>
              <a:t>？</a:t>
            </a:r>
            <a:r>
              <a:rPr kumimoji="1" lang="en-US" altLang="zh-CN" dirty="0" smtClean="0"/>
              <a:t>1980</a:t>
            </a:r>
            <a:endParaRPr kumimoji="1" lang="en-US" altLang="zh-CN" dirty="0"/>
          </a:p>
        </p:txBody>
      </p:sp>
      <p:pic>
        <p:nvPicPr>
          <p:cNvPr id="4" name="图片 3" descr="mart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27" y="3528793"/>
            <a:ext cx="2171700" cy="2794000"/>
          </a:xfrm>
          <a:prstGeom prst="rect">
            <a:avLst/>
          </a:prstGeom>
        </p:spPr>
      </p:pic>
      <p:pic>
        <p:nvPicPr>
          <p:cNvPr id="5" name="图片 4" descr="bei副本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11" y="2515749"/>
            <a:ext cx="2595034" cy="3910326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57200" y="2387021"/>
            <a:ext cx="5043672" cy="103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kumimoji="1" lang="zh-CN" altLang="en-US" sz="3200" dirty="0"/>
              <a:t>奖赏：</a:t>
            </a:r>
            <a:r>
              <a:rPr kumimoji="1" lang="en-US" altLang="zh-CN" sz="3200" dirty="0"/>
              <a:t>10</a:t>
            </a:r>
            <a:r>
              <a:rPr kumimoji="1" lang="zh-CN" altLang="en-US" sz="3200" dirty="0"/>
              <a:t>瓶马提尼酒</a:t>
            </a:r>
            <a:endParaRPr kumimoji="1"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7453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Barry Simon</a:t>
            </a:r>
            <a:endParaRPr kumimoji="1" lang="zh-CN" altLang="en-US" b="1" dirty="0"/>
          </a:p>
        </p:txBody>
      </p:sp>
      <p:pic>
        <p:nvPicPr>
          <p:cNvPr id="6" name="图片 5" descr="BarrySimon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" y="2032000"/>
            <a:ext cx="2423160" cy="3657600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516654" y="2087827"/>
            <a:ext cx="411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对通有的参数</a:t>
            </a:r>
            <a:r>
              <a:rPr kumimoji="1" lang="en-US" altLang="zh-CN" sz="2400" dirty="0" smtClean="0"/>
              <a:t>, </a:t>
            </a:r>
            <a:r>
              <a:rPr kumimoji="1" lang="zh-CN" altLang="en-US" sz="2400" dirty="0" smtClean="0"/>
              <a:t>打开的谱隙很多，以致谱集为</a:t>
            </a:r>
            <a:r>
              <a:rPr kumimoji="1" lang="en-US" altLang="zh-CN" sz="2400" dirty="0" smtClean="0"/>
              <a:t>Cantor</a:t>
            </a:r>
            <a:r>
              <a:rPr kumimoji="1" lang="zh-CN" altLang="en-US" sz="2400" dirty="0" smtClean="0"/>
              <a:t>集。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3405014" y="3461275"/>
            <a:ext cx="422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Ten Martini Problem</a:t>
            </a:r>
          </a:p>
          <a:p>
            <a:r>
              <a:rPr kumimoji="1" lang="zh-CN" altLang="zh-CN" sz="2400" dirty="0"/>
              <a:t> </a:t>
            </a:r>
            <a:r>
              <a:rPr kumimoji="1" lang="zh-CN" altLang="en-US" sz="2400" dirty="0" smtClean="0"/>
              <a:t>    </a:t>
            </a:r>
            <a:r>
              <a:rPr kumimoji="1" lang="en-US" altLang="zh-CN" sz="2400" dirty="0" smtClean="0"/>
              <a:t>Cantor</a:t>
            </a:r>
            <a:r>
              <a:rPr kumimoji="1" lang="zh-CN" altLang="en-US" sz="2400" dirty="0" smtClean="0"/>
              <a:t>谱问题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516654" y="4605729"/>
            <a:ext cx="385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Dry Ten Martini Problem: </a:t>
            </a:r>
          </a:p>
          <a:p>
            <a:r>
              <a:rPr kumimoji="1" lang="zh-CN" altLang="zh-CN" sz="2400" dirty="0"/>
              <a:t> </a:t>
            </a:r>
            <a:r>
              <a:rPr kumimoji="1" lang="zh-CN" altLang="en-US" sz="2400" dirty="0" smtClean="0"/>
              <a:t>   </a:t>
            </a:r>
            <a:r>
              <a:rPr kumimoji="1" lang="en-US" altLang="zh-CN" sz="2400" dirty="0" err="1" smtClean="0"/>
              <a:t>Kac</a:t>
            </a:r>
            <a:r>
              <a:rPr kumimoji="1" lang="zh-CN" altLang="en-US" sz="2400" dirty="0" smtClean="0"/>
              <a:t>原始的问题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53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很多人辛勤工作</a:t>
            </a:r>
            <a:endParaRPr kumimoji="1" lang="zh-CN" altLang="en-US" b="1" dirty="0"/>
          </a:p>
        </p:txBody>
      </p:sp>
      <p:pic>
        <p:nvPicPr>
          <p:cNvPr id="4" name="内容占位符 3" descr="勤奋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b="9715"/>
          <a:stretch>
            <a:fillRect/>
          </a:stretch>
        </p:blipFill>
        <p:spPr>
          <a:xfrm>
            <a:off x="457200" y="1600201"/>
            <a:ext cx="4064285" cy="2235200"/>
          </a:xfrm>
        </p:spPr>
      </p:pic>
      <p:pic>
        <p:nvPicPr>
          <p:cNvPr id="5" name="图片 4" descr="勤奋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02" y="1543929"/>
            <a:ext cx="3541298" cy="2353733"/>
          </a:xfrm>
          <a:prstGeom prst="rect">
            <a:avLst/>
          </a:prstGeom>
        </p:spPr>
      </p:pic>
      <p:pic>
        <p:nvPicPr>
          <p:cNvPr id="6" name="图片 5" descr="忙碌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91" y="4080225"/>
            <a:ext cx="3823188" cy="2541091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Artur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Avila</a:t>
            </a:r>
            <a:endParaRPr kumimoji="1" lang="zh-CN" altLang="en-US" b="1" dirty="0"/>
          </a:p>
        </p:txBody>
      </p:sp>
      <p:pic>
        <p:nvPicPr>
          <p:cNvPr id="3" name="图片 2" descr="Artur_Ávi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1" y="1417638"/>
            <a:ext cx="5080000" cy="3810000"/>
          </a:xfrm>
          <a:prstGeom prst="rect">
            <a:avLst/>
          </a:prstGeom>
        </p:spPr>
      </p:pic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pic>
        <p:nvPicPr>
          <p:cNvPr id="13" name="图片 12" descr="field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466181"/>
            <a:ext cx="2857500" cy="2794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0950" y="5659716"/>
            <a:ext cx="616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2009</a:t>
            </a:r>
            <a:r>
              <a:rPr kumimoji="1" lang="zh-CN" altLang="en-US" sz="2800" dirty="0" smtClean="0"/>
              <a:t>年，彻底解决了</a:t>
            </a:r>
            <a:r>
              <a:rPr kumimoji="1" lang="en-US" altLang="zh-CN" sz="2800" dirty="0" smtClean="0"/>
              <a:t>Ten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Martini</a:t>
            </a:r>
            <a:r>
              <a:rPr kumimoji="1" lang="zh-CN" altLang="en-US" sz="2800" dirty="0" smtClean="0"/>
              <a:t>问题 </a:t>
            </a:r>
            <a:endParaRPr kumimoji="1" lang="zh-CN" altLang="en-US" sz="2800" dirty="0"/>
          </a:p>
        </p:txBody>
      </p:sp>
      <p:cxnSp>
        <p:nvCxnSpPr>
          <p:cNvPr id="7" name="直线连接符 6"/>
          <p:cNvCxnSpPr/>
          <p:nvPr/>
        </p:nvCxnSpPr>
        <p:spPr>
          <a:xfrm flipV="1">
            <a:off x="0" y="1316707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 smtClean="0"/>
              <a:t>Dry Ten Martini Problem</a:t>
            </a:r>
            <a:r>
              <a:rPr kumimoji="1" lang="zh-CN" altLang="en-US" sz="3600" b="1" dirty="0" smtClean="0"/>
              <a:t>的意义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1503" y="2023609"/>
            <a:ext cx="7256588" cy="3336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4000" b="1" dirty="0" smtClean="0"/>
              <a:t>          </a:t>
            </a:r>
            <a:r>
              <a:rPr kumimoji="1" lang="en-US" altLang="zh-CN" sz="4000" b="1" dirty="0" err="1" smtClean="0"/>
              <a:t>Kac</a:t>
            </a:r>
            <a:r>
              <a:rPr kumimoji="1" lang="zh-CN" altLang="en-US" sz="4000" b="1" dirty="0"/>
              <a:t>的原始</a:t>
            </a:r>
            <a:r>
              <a:rPr kumimoji="1" lang="zh-CN" altLang="en-US" sz="4000" b="1" dirty="0" smtClean="0"/>
              <a:t>问题：</a:t>
            </a:r>
            <a:endParaRPr kumimoji="1" lang="en-US" altLang="zh-CN" sz="4000" b="1" dirty="0" smtClean="0"/>
          </a:p>
          <a:p>
            <a:pPr marL="0" indent="0">
              <a:buNone/>
            </a:pPr>
            <a:r>
              <a:rPr kumimoji="1" lang="en-US" altLang="zh-CN" sz="4000" b="1" dirty="0"/>
              <a:t> </a:t>
            </a:r>
            <a:r>
              <a:rPr kumimoji="1" lang="en-US" altLang="zh-CN" sz="4000" b="1" dirty="0" smtClean="0"/>
              <a:t> </a:t>
            </a:r>
            <a:r>
              <a:rPr kumimoji="1" lang="zh-CN" altLang="en-US" sz="4000" b="1" dirty="0" smtClean="0"/>
              <a:t>是否所有谱缝隙都是打开的？</a:t>
            </a:r>
            <a:endParaRPr kumimoji="1" lang="en-US" altLang="zh-CN" sz="4000" b="1" dirty="0" smtClean="0"/>
          </a:p>
          <a:p>
            <a:pPr marL="0" indent="0">
              <a:buNone/>
            </a:pPr>
            <a:r>
              <a:rPr kumimoji="1" lang="zh-CN" altLang="en-US" sz="4000" b="1" dirty="0" smtClean="0">
                <a:solidFill>
                  <a:srgbClr val="C00000"/>
                </a:solidFill>
                <a:latin typeface="+mn-ea"/>
                <a:cs typeface="STXinwei" charset="-122"/>
              </a:rPr>
              <a:t>尚未解决。</a:t>
            </a:r>
            <a:endParaRPr kumimoji="1" lang="en-US" altLang="zh-CN" sz="4000" b="1" dirty="0" smtClean="0">
              <a:solidFill>
                <a:srgbClr val="C00000"/>
              </a:solidFill>
              <a:latin typeface="+mn-ea"/>
              <a:cs typeface="STXinwei" charset="-122"/>
            </a:endParaRPr>
          </a:p>
          <a:p>
            <a:pPr marL="0" indent="0">
              <a:buNone/>
            </a:pPr>
            <a:r>
              <a:rPr kumimoji="1" lang="en-US" altLang="zh-CN" sz="4000" dirty="0" smtClean="0">
                <a:solidFill>
                  <a:srgbClr val="C00000"/>
                </a:solidFill>
                <a:latin typeface="+mn-ea"/>
                <a:cs typeface="STXinwei" charset="-122"/>
              </a:rPr>
              <a:t>   </a:t>
            </a:r>
            <a:r>
              <a:rPr kumimoji="1" lang="zh-CN" altLang="en-US" sz="4000" dirty="0" smtClean="0">
                <a:solidFill>
                  <a:srgbClr val="C00000"/>
                </a:solidFill>
                <a:latin typeface="+mn-ea"/>
                <a:cs typeface="STXinwei" charset="-122"/>
              </a:rPr>
              <a:t>有意义吗？除了好玩外</a:t>
            </a:r>
            <a:endParaRPr kumimoji="1" lang="zh-CN" altLang="en-US" sz="4000" dirty="0">
              <a:solidFill>
                <a:srgbClr val="C00000"/>
              </a:solidFill>
              <a:latin typeface="+mn-ea"/>
              <a:cs typeface="STXinwei" charset="-122"/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b="1" dirty="0" smtClean="0"/>
              <a:t>Dry Ten Martini Problem</a:t>
            </a:r>
            <a:r>
              <a:rPr kumimoji="1" lang="zh-CN" altLang="en-US" sz="3600" b="1" dirty="0" smtClean="0"/>
              <a:t>的意义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1503" y="2023609"/>
            <a:ext cx="7256588" cy="3336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4000" dirty="0" err="1" smtClean="0">
                <a:latin typeface="+mn-ea"/>
                <a:cs typeface="STXinwei" charset="-122"/>
              </a:rPr>
              <a:t>Thouless</a:t>
            </a:r>
            <a:r>
              <a:rPr kumimoji="1" lang="zh-CN" altLang="en-US" sz="4000" dirty="0" smtClean="0">
                <a:latin typeface="+mn-ea"/>
                <a:cs typeface="STXinwei" charset="-122"/>
              </a:rPr>
              <a:t>的理论解释</a:t>
            </a:r>
            <a:endParaRPr kumimoji="1" lang="en-US" altLang="zh-CN" sz="4000" dirty="0" smtClean="0">
              <a:latin typeface="+mn-ea"/>
              <a:cs typeface="STXinwei" charset="-122"/>
            </a:endParaRPr>
          </a:p>
          <a:p>
            <a:pPr marL="0" indent="0">
              <a:buNone/>
            </a:pPr>
            <a:endParaRPr kumimoji="1" lang="en-US" altLang="zh-CN" sz="4000" dirty="0">
              <a:latin typeface="+mn-ea"/>
              <a:cs typeface="STXinwei" charset="-122"/>
            </a:endParaRPr>
          </a:p>
          <a:p>
            <a:pPr marL="0" indent="0">
              <a:buNone/>
            </a:pPr>
            <a:r>
              <a:rPr kumimoji="1" lang="en-US" altLang="zh-CN" sz="4000" dirty="0" smtClean="0">
                <a:latin typeface="+mn-ea"/>
                <a:cs typeface="STXinwei" charset="-122"/>
              </a:rPr>
              <a:t>   </a:t>
            </a:r>
            <a:r>
              <a:rPr kumimoji="1" lang="zh-CN" altLang="en-US" sz="4000" dirty="0" smtClean="0">
                <a:latin typeface="+mn-ea"/>
                <a:cs typeface="STXinwei" charset="-122"/>
              </a:rPr>
              <a:t>假设了</a:t>
            </a:r>
            <a:r>
              <a:rPr kumimoji="1" lang="en-US" altLang="zh-CN" sz="4000" dirty="0" smtClean="0">
                <a:latin typeface="+mn-ea"/>
                <a:cs typeface="STXinwei" charset="-122"/>
              </a:rPr>
              <a:t>Dry Ten Martini Problem</a:t>
            </a:r>
            <a:r>
              <a:rPr kumimoji="1" lang="zh-CN" altLang="en-US" sz="4000" dirty="0" smtClean="0">
                <a:latin typeface="+mn-ea"/>
                <a:cs typeface="STXinwei" charset="-122"/>
              </a:rPr>
              <a:t>是对的。</a:t>
            </a:r>
            <a:endParaRPr kumimoji="1" lang="zh-CN" altLang="en-US" sz="4000" dirty="0">
              <a:solidFill>
                <a:srgbClr val="C00000"/>
              </a:solidFill>
              <a:latin typeface="+mn-ea"/>
              <a:cs typeface="STXinwei" charset="-122"/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7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/>
              <a:t>理论解释：</a:t>
            </a:r>
            <a:r>
              <a:rPr kumimoji="1" lang="en-US" altLang="zh-CN" b="1" dirty="0" err="1" smtClean="0"/>
              <a:t>Thouless</a:t>
            </a:r>
            <a:endParaRPr kumimoji="1" lang="zh-CN" altLang="en-US" b="1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50950" y="5659716"/>
            <a:ext cx="616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 </a:t>
            </a:r>
            <a:endParaRPr kumimoji="1" lang="zh-CN" altLang="en-US" sz="2800" dirty="0"/>
          </a:p>
        </p:txBody>
      </p:sp>
      <p:cxnSp>
        <p:nvCxnSpPr>
          <p:cNvPr id="7" name="直线连接符 6"/>
          <p:cNvCxnSpPr/>
          <p:nvPr/>
        </p:nvCxnSpPr>
        <p:spPr>
          <a:xfrm flipV="1">
            <a:off x="0" y="1316707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" y="1738082"/>
            <a:ext cx="3551722" cy="44929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24" y="2077179"/>
            <a:ext cx="3814733" cy="38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679" y="72025"/>
            <a:ext cx="8229600" cy="1143000"/>
          </a:xfrm>
        </p:spPr>
        <p:txBody>
          <a:bodyPr/>
          <a:lstStyle/>
          <a:p>
            <a:r>
              <a:rPr kumimoji="1" lang="zh-CN" altLang="en-US" b="1" dirty="0" smtClean="0"/>
              <a:t>两只蝴蝶</a:t>
            </a:r>
            <a:endParaRPr kumimoji="1"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466" y="4186456"/>
            <a:ext cx="2528531" cy="2252133"/>
          </a:xfrm>
          <a:prstGeom prst="rect">
            <a:avLst/>
          </a:prstGeom>
        </p:spPr>
      </p:pic>
      <p:pic>
        <p:nvPicPr>
          <p:cNvPr id="7" name="内容占位符 6" descr="gqhd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4160665" y="1417638"/>
            <a:ext cx="4526135" cy="2489200"/>
          </a:xfrm>
        </p:spPr>
      </p:pic>
      <p:pic>
        <p:nvPicPr>
          <p:cNvPr id="8" name="图片 7" descr="gqh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5" y="2255838"/>
            <a:ext cx="3441700" cy="2794000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0" y="1155410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41674" y="2964767"/>
            <a:ext cx="4107765" cy="889782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6000" smtClean="0">
                <a:solidFill>
                  <a:schemeClr val="accent2"/>
                </a:solidFill>
                <a:latin typeface="STXingkai" charset="-122"/>
                <a:ea typeface="STXingkai" charset="-122"/>
                <a:cs typeface="STXingkai" charset="-122"/>
              </a:rPr>
              <a:t>谢   谢</a:t>
            </a:r>
            <a:r>
              <a:rPr kumimoji="1" lang="zh-CN" altLang="en-US" sz="6000" dirty="0" smtClean="0">
                <a:solidFill>
                  <a:schemeClr val="accent2"/>
                </a:solidFill>
                <a:latin typeface="STXingkai" charset="-122"/>
                <a:ea typeface="STXingkai" charset="-122"/>
                <a:cs typeface="STXingkai" charset="-122"/>
              </a:rPr>
              <a:t>！</a:t>
            </a:r>
            <a:endParaRPr kumimoji="1" lang="zh-CN" altLang="en-US" sz="6000" dirty="0">
              <a:solidFill>
                <a:schemeClr val="accent2"/>
              </a:solidFill>
              <a:latin typeface="STXingkai" charset="-122"/>
              <a:ea typeface="STXingkai" charset="-122"/>
              <a:cs typeface="STXingka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Lorenz</a:t>
            </a:r>
            <a:r>
              <a:rPr kumimoji="1" lang="zh-CN" altLang="en-US" dirty="0" smtClean="0"/>
              <a:t>蝴蝶吸引子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92" y="1240394"/>
            <a:ext cx="3926801" cy="2535237"/>
          </a:xfrm>
        </p:spPr>
      </p:pic>
      <p:pic>
        <p:nvPicPr>
          <p:cNvPr id="4" name="图片 3" descr="Loren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5763"/>
            <a:ext cx="3166867" cy="4470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52961" y="37756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蝴蝶吸引子</a:t>
            </a:r>
            <a:endParaRPr kumimoji="1" lang="zh-CN" altLang="en-US" dirty="0"/>
          </a:p>
        </p:txBody>
      </p:sp>
      <p:cxnSp>
        <p:nvCxnSpPr>
          <p:cNvPr id="8" name="直线连接符 7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Lorenz</a:t>
            </a:r>
            <a:r>
              <a:rPr kumimoji="1" lang="zh-CN" altLang="en-US" dirty="0" smtClean="0"/>
              <a:t>蝴蝶吸引子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92" y="1240394"/>
            <a:ext cx="3926801" cy="2535237"/>
          </a:xfrm>
        </p:spPr>
      </p:pic>
      <p:pic>
        <p:nvPicPr>
          <p:cNvPr id="4" name="图片 3" descr="Loren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5763"/>
            <a:ext cx="3166867" cy="4470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79194" y="57642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蝴蝶吸引子</a:t>
            </a:r>
            <a:endParaRPr kumimoji="1" lang="zh-CN" altLang="en-US" dirty="0"/>
          </a:p>
        </p:txBody>
      </p:sp>
      <p:cxnSp>
        <p:nvCxnSpPr>
          <p:cNvPr id="8" name="直线连接符 7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600px-TwoLorenzOrbi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2" y="3775631"/>
            <a:ext cx="2472822" cy="18257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356" y="3332163"/>
            <a:ext cx="2095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  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1319164"/>
            <a:ext cx="6271343" cy="5416162"/>
          </a:xfrm>
        </p:spPr>
      </p:pic>
      <p:sp>
        <p:nvSpPr>
          <p:cNvPr id="7" name="文本框 6"/>
          <p:cNvSpPr txBox="1"/>
          <p:nvPr/>
        </p:nvSpPr>
        <p:spPr>
          <a:xfrm>
            <a:off x="641929" y="406375"/>
            <a:ext cx="7443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 smtClean="0"/>
              <a:t>         Hofstadter Butterfly</a:t>
            </a:r>
            <a:endParaRPr kumimoji="1" lang="zh-CN" altLang="en-US" sz="4400" dirty="0"/>
          </a:p>
        </p:txBody>
      </p:sp>
      <p:cxnSp>
        <p:nvCxnSpPr>
          <p:cNvPr id="8" name="直线连接符 7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Hofstadter</a:t>
            </a:r>
            <a:r>
              <a:rPr kumimoji="1" lang="zh-CN" altLang="en-US" dirty="0" smtClean="0"/>
              <a:t>蝴蝶</a:t>
            </a:r>
            <a:endParaRPr kumimoji="1" lang="zh-CN" altLang="en-US" dirty="0"/>
          </a:p>
        </p:txBody>
      </p:sp>
      <p:pic>
        <p:nvPicPr>
          <p:cNvPr id="4" name="内容占位符 3" descr="colored-Hofstadt-butterfl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893298" y="1899139"/>
            <a:ext cx="7434775" cy="4501661"/>
          </a:xfrm>
        </p:spPr>
      </p:pic>
      <p:cxnSp>
        <p:nvCxnSpPr>
          <p:cNvPr id="5" name="直线连接符 4"/>
          <p:cNvCxnSpPr/>
          <p:nvPr/>
        </p:nvCxnSpPr>
        <p:spPr>
          <a:xfrm flipV="1">
            <a:off x="0" y="1330775"/>
            <a:ext cx="9144000" cy="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565400"/>
            <a:ext cx="5207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3" y="1853852"/>
            <a:ext cx="8541934" cy="3031008"/>
          </a:xfrm>
        </p:spPr>
      </p:pic>
    </p:spTree>
    <p:extLst>
      <p:ext uri="{BB962C8B-B14F-4D97-AF65-F5344CB8AC3E}">
        <p14:creationId xmlns:p14="http://schemas.microsoft.com/office/powerpoint/2010/main" val="26621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2256</TotalTime>
  <Words>463</Words>
  <Application>Microsoft Office PowerPoint</Application>
  <PresentationFormat>全屏显示(4:3)</PresentationFormat>
  <Paragraphs>90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STFangsong</vt:lpstr>
      <vt:lpstr>STXingkai</vt:lpstr>
      <vt:lpstr>STXinwei</vt:lpstr>
      <vt:lpstr>宋体</vt:lpstr>
      <vt:lpstr>Arial</vt:lpstr>
      <vt:lpstr>Arial Rounded MT Bold</vt:lpstr>
      <vt:lpstr>Calibri</vt:lpstr>
      <vt:lpstr>Wingdings</vt:lpstr>
      <vt:lpstr>Office 主题</vt:lpstr>
      <vt:lpstr>Hofstadter蝴蝶背后的数学</vt:lpstr>
      <vt:lpstr>数学的科学性和艺术性</vt:lpstr>
      <vt:lpstr>两只蝴蝶</vt:lpstr>
      <vt:lpstr>Lorenz蝴蝶吸引子</vt:lpstr>
      <vt:lpstr>Lorenz蝴蝶吸引子</vt:lpstr>
      <vt:lpstr>  </vt:lpstr>
      <vt:lpstr>Hofstadter蝴蝶</vt:lpstr>
      <vt:lpstr>PowerPoint 演示文稿</vt:lpstr>
      <vt:lpstr>PowerPoint 演示文稿</vt:lpstr>
      <vt:lpstr>谱束和谱隙</vt:lpstr>
      <vt:lpstr>  </vt:lpstr>
      <vt:lpstr>Douglas Hofstadter</vt:lpstr>
      <vt:lpstr>Godel-Escher-Bach</vt:lpstr>
      <vt:lpstr>Escher</vt:lpstr>
      <vt:lpstr>物理背景</vt:lpstr>
      <vt:lpstr>霍尔效应</vt:lpstr>
      <vt:lpstr>量子霍尔效应</vt:lpstr>
      <vt:lpstr>发现者：Von Klitzing</vt:lpstr>
      <vt:lpstr>数学模型</vt:lpstr>
      <vt:lpstr>物理学家和数学家的反应</vt:lpstr>
      <vt:lpstr>物理实验</vt:lpstr>
      <vt:lpstr>Mark Kac</vt:lpstr>
      <vt:lpstr>数学描述</vt:lpstr>
      <vt:lpstr>Barry Simon</vt:lpstr>
      <vt:lpstr>很多人辛勤工作</vt:lpstr>
      <vt:lpstr>Artur Avila</vt:lpstr>
      <vt:lpstr>Dry Ten Martini Problem的意义</vt:lpstr>
      <vt:lpstr>Dry Ten Martini Problem的意义</vt:lpstr>
      <vt:lpstr>理论解释：Thouless</vt:lpstr>
      <vt:lpstr>PowerPoint 演示文稿</vt:lpstr>
    </vt:vector>
  </TitlesOfParts>
  <Company>Nanjing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建功 尤</dc:creator>
  <cp:lastModifiedBy>unknown</cp:lastModifiedBy>
  <cp:revision>82</cp:revision>
  <dcterms:created xsi:type="dcterms:W3CDTF">2016-07-28T03:08:13Z</dcterms:created>
  <dcterms:modified xsi:type="dcterms:W3CDTF">2018-06-21T09:03:47Z</dcterms:modified>
</cp:coreProperties>
</file>