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6.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8.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5" r:id="rId2"/>
    <p:sldMasterId id="2147483729" r:id="rId3"/>
    <p:sldMasterId id="2147483760" r:id="rId4"/>
    <p:sldMasterId id="2147483772" r:id="rId5"/>
    <p:sldMasterId id="2147483784" r:id="rId6"/>
    <p:sldMasterId id="2147483796" r:id="rId7"/>
    <p:sldMasterId id="2147483810" r:id="rId8"/>
    <p:sldMasterId id="2147483822" r:id="rId9"/>
    <p:sldMasterId id="2147483846" r:id="rId10"/>
    <p:sldMasterId id="2147483858" r:id="rId11"/>
    <p:sldMasterId id="2147483870" r:id="rId12"/>
    <p:sldMasterId id="2147483889" r:id="rId13"/>
    <p:sldMasterId id="2147483901" r:id="rId14"/>
    <p:sldMasterId id="2147483920" r:id="rId15"/>
    <p:sldMasterId id="2147483939" r:id="rId16"/>
    <p:sldMasterId id="2147483951" r:id="rId17"/>
    <p:sldMasterId id="2147483963" r:id="rId18"/>
    <p:sldMasterId id="2147483975" r:id="rId19"/>
  </p:sldMasterIdLst>
  <p:notesMasterIdLst>
    <p:notesMasterId r:id="rId186"/>
  </p:notesMasterIdLst>
  <p:sldIdLst>
    <p:sldId id="2671" r:id="rId20"/>
    <p:sldId id="2707" r:id="rId21"/>
    <p:sldId id="2708" r:id="rId22"/>
    <p:sldId id="2709" r:id="rId23"/>
    <p:sldId id="2710" r:id="rId24"/>
    <p:sldId id="2706" r:id="rId25"/>
    <p:sldId id="2694" r:id="rId26"/>
    <p:sldId id="2874" r:id="rId27"/>
    <p:sldId id="2907" r:id="rId28"/>
    <p:sldId id="2927" r:id="rId29"/>
    <p:sldId id="2877" r:id="rId30"/>
    <p:sldId id="2903" r:id="rId31"/>
    <p:sldId id="2697" r:id="rId32"/>
    <p:sldId id="2883" r:id="rId33"/>
    <p:sldId id="2699" r:id="rId34"/>
    <p:sldId id="2750" r:id="rId35"/>
    <p:sldId id="2751" r:id="rId36"/>
    <p:sldId id="2752" r:id="rId37"/>
    <p:sldId id="2754" r:id="rId38"/>
    <p:sldId id="2755" r:id="rId39"/>
    <p:sldId id="3047" r:id="rId40"/>
    <p:sldId id="2757" r:id="rId41"/>
    <p:sldId id="2761" r:id="rId42"/>
    <p:sldId id="2758" r:id="rId43"/>
    <p:sldId id="2759" r:id="rId44"/>
    <p:sldId id="2885" r:id="rId45"/>
    <p:sldId id="2886" r:id="rId46"/>
    <p:sldId id="2887" r:id="rId47"/>
    <p:sldId id="2888" r:id="rId48"/>
    <p:sldId id="2892" r:id="rId49"/>
    <p:sldId id="2893" r:id="rId50"/>
    <p:sldId id="2894" r:id="rId51"/>
    <p:sldId id="2760" r:id="rId52"/>
    <p:sldId id="2762" r:id="rId53"/>
    <p:sldId id="2763" r:id="rId54"/>
    <p:sldId id="2765" r:id="rId55"/>
    <p:sldId id="2769" r:id="rId56"/>
    <p:sldId id="2812" r:id="rId57"/>
    <p:sldId id="2771" r:id="rId58"/>
    <p:sldId id="2772" r:id="rId59"/>
    <p:sldId id="2773" r:id="rId60"/>
    <p:sldId id="2774" r:id="rId61"/>
    <p:sldId id="2658" r:id="rId62"/>
    <p:sldId id="2603" r:id="rId63"/>
    <p:sldId id="2583" r:id="rId64"/>
    <p:sldId id="3041" r:id="rId65"/>
    <p:sldId id="2586" r:id="rId66"/>
    <p:sldId id="2587" r:id="rId67"/>
    <p:sldId id="2588" r:id="rId68"/>
    <p:sldId id="2819" r:id="rId69"/>
    <p:sldId id="2815" r:id="rId70"/>
    <p:sldId id="2594" r:id="rId71"/>
    <p:sldId id="2818" r:id="rId72"/>
    <p:sldId id="2667" r:id="rId73"/>
    <p:sldId id="2669" r:id="rId74"/>
    <p:sldId id="2790" r:id="rId75"/>
    <p:sldId id="2670" r:id="rId76"/>
    <p:sldId id="2820" r:id="rId77"/>
    <p:sldId id="2998" r:id="rId78"/>
    <p:sldId id="3000" r:id="rId79"/>
    <p:sldId id="3001" r:id="rId80"/>
    <p:sldId id="3002" r:id="rId81"/>
    <p:sldId id="2999" r:id="rId82"/>
    <p:sldId id="3032" r:id="rId83"/>
    <p:sldId id="3039" r:id="rId84"/>
    <p:sldId id="3034" r:id="rId85"/>
    <p:sldId id="3022" r:id="rId86"/>
    <p:sldId id="3023" r:id="rId87"/>
    <p:sldId id="3024" r:id="rId88"/>
    <p:sldId id="3025" r:id="rId89"/>
    <p:sldId id="3026" r:id="rId90"/>
    <p:sldId id="3027" r:id="rId91"/>
    <p:sldId id="3048" r:id="rId92"/>
    <p:sldId id="3049" r:id="rId93"/>
    <p:sldId id="3030" r:id="rId94"/>
    <p:sldId id="3031" r:id="rId95"/>
    <p:sldId id="3037" r:id="rId96"/>
    <p:sldId id="3035" r:id="rId97"/>
    <p:sldId id="3050" r:id="rId98"/>
    <p:sldId id="3051" r:id="rId99"/>
    <p:sldId id="3052" r:id="rId100"/>
    <p:sldId id="3066" r:id="rId101"/>
    <p:sldId id="3068" r:id="rId102"/>
    <p:sldId id="3069" r:id="rId103"/>
    <p:sldId id="3070" r:id="rId104"/>
    <p:sldId id="3071" r:id="rId105"/>
    <p:sldId id="3072" r:id="rId106"/>
    <p:sldId id="3055" r:id="rId107"/>
    <p:sldId id="3056" r:id="rId108"/>
    <p:sldId id="3057" r:id="rId109"/>
    <p:sldId id="3058" r:id="rId110"/>
    <p:sldId id="3059" r:id="rId111"/>
    <p:sldId id="3073" r:id="rId112"/>
    <p:sldId id="3006" r:id="rId113"/>
    <p:sldId id="3007" r:id="rId114"/>
    <p:sldId id="3008" r:id="rId115"/>
    <p:sldId id="3009" r:id="rId116"/>
    <p:sldId id="3010" r:id="rId117"/>
    <p:sldId id="3011" r:id="rId118"/>
    <p:sldId id="3012" r:id="rId119"/>
    <p:sldId id="3013" r:id="rId120"/>
    <p:sldId id="3014" r:id="rId121"/>
    <p:sldId id="3015" r:id="rId122"/>
    <p:sldId id="3065" r:id="rId123"/>
    <p:sldId id="2932" r:id="rId124"/>
    <p:sldId id="2933" r:id="rId125"/>
    <p:sldId id="2934" r:id="rId126"/>
    <p:sldId id="2935" r:id="rId127"/>
    <p:sldId id="2936" r:id="rId128"/>
    <p:sldId id="2937" r:id="rId129"/>
    <p:sldId id="3042" r:id="rId130"/>
    <p:sldId id="2938" r:id="rId131"/>
    <p:sldId id="3044" r:id="rId132"/>
    <p:sldId id="2939" r:id="rId133"/>
    <p:sldId id="2940" r:id="rId134"/>
    <p:sldId id="2941" r:id="rId135"/>
    <p:sldId id="2943" r:id="rId136"/>
    <p:sldId id="2942" r:id="rId137"/>
    <p:sldId id="3045" r:id="rId138"/>
    <p:sldId id="2994" r:id="rId139"/>
    <p:sldId id="2995" r:id="rId140"/>
    <p:sldId id="2996" r:id="rId141"/>
    <p:sldId id="2997" r:id="rId142"/>
    <p:sldId id="2950" r:id="rId143"/>
    <p:sldId id="2951" r:id="rId144"/>
    <p:sldId id="2952" r:id="rId145"/>
    <p:sldId id="2953" r:id="rId146"/>
    <p:sldId id="2954" r:id="rId147"/>
    <p:sldId id="2955" r:id="rId148"/>
    <p:sldId id="2956" r:id="rId149"/>
    <p:sldId id="2957" r:id="rId150"/>
    <p:sldId id="2958" r:id="rId151"/>
    <p:sldId id="2959" r:id="rId152"/>
    <p:sldId id="2960" r:id="rId153"/>
    <p:sldId id="2961" r:id="rId154"/>
    <p:sldId id="2962" r:id="rId155"/>
    <p:sldId id="2963" r:id="rId156"/>
    <p:sldId id="2993" r:id="rId157"/>
    <p:sldId id="2990" r:id="rId158"/>
    <p:sldId id="2991" r:id="rId159"/>
    <p:sldId id="2976" r:id="rId160"/>
    <p:sldId id="2977" r:id="rId161"/>
    <p:sldId id="2978" r:id="rId162"/>
    <p:sldId id="2979" r:id="rId163"/>
    <p:sldId id="2980" r:id="rId164"/>
    <p:sldId id="2981" r:id="rId165"/>
    <p:sldId id="2982" r:id="rId166"/>
    <p:sldId id="2983" r:id="rId167"/>
    <p:sldId id="2984" r:id="rId168"/>
    <p:sldId id="2985" r:id="rId169"/>
    <p:sldId id="2986" r:id="rId170"/>
    <p:sldId id="2987" r:id="rId171"/>
    <p:sldId id="2988" r:id="rId172"/>
    <p:sldId id="2989" r:id="rId173"/>
    <p:sldId id="2578" r:id="rId174"/>
    <p:sldId id="2579" r:id="rId175"/>
    <p:sldId id="2580" r:id="rId176"/>
    <p:sldId id="2660" r:id="rId177"/>
    <p:sldId id="2855" r:id="rId178"/>
    <p:sldId id="2865" r:id="rId179"/>
    <p:sldId id="2904" r:id="rId180"/>
    <p:sldId id="3038" r:id="rId181"/>
    <p:sldId id="3043" r:id="rId182"/>
    <p:sldId id="3064" r:id="rId183"/>
    <p:sldId id="3074" r:id="rId184"/>
    <p:sldId id="3075" r:id="rId18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8000"/>
    <a:srgbClr val="FF00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07" autoAdjust="0"/>
    <p:restoredTop sz="94202" autoAdjust="0"/>
  </p:normalViewPr>
  <p:slideViewPr>
    <p:cSldViewPr>
      <p:cViewPr>
        <p:scale>
          <a:sx n="98" d="100"/>
          <a:sy n="98" d="100"/>
        </p:scale>
        <p:origin x="1566" y="342"/>
      </p:cViewPr>
      <p:guideLst>
        <p:guide orient="horz" pos="2160"/>
        <p:guide pos="2880"/>
      </p:guideLst>
    </p:cSldViewPr>
  </p:slideViewPr>
  <p:outlineViewPr>
    <p:cViewPr>
      <p:scale>
        <a:sx n="33" d="100"/>
        <a:sy n="33" d="100"/>
      </p:scale>
      <p:origin x="0" y="-5442"/>
    </p:cViewPr>
  </p:outlin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92" y="1458"/>
      </p:cViewPr>
      <p:guideLst>
        <p:guide orient="horz" pos="2880"/>
        <p:guide pos="2160"/>
      </p:guideLst>
    </p:cSldViewPr>
  </p:notesViewPr>
  <p:gridSpacing cx="90012" cy="90012"/>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38" Type="http://schemas.openxmlformats.org/officeDocument/2006/relationships/slide" Target="slides/slide119.xml"/><Relationship Id="rId154" Type="http://schemas.openxmlformats.org/officeDocument/2006/relationships/slide" Target="slides/slide135.xml"/><Relationship Id="rId159" Type="http://schemas.openxmlformats.org/officeDocument/2006/relationships/slide" Target="slides/slide140.xml"/><Relationship Id="rId175" Type="http://schemas.openxmlformats.org/officeDocument/2006/relationships/slide" Target="slides/slide156.xml"/><Relationship Id="rId170" Type="http://schemas.openxmlformats.org/officeDocument/2006/relationships/slide" Target="slides/slide151.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slide" Target="slides/slide125.xml"/><Relationship Id="rId149" Type="http://schemas.openxmlformats.org/officeDocument/2006/relationships/slide" Target="slides/slide13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160" Type="http://schemas.openxmlformats.org/officeDocument/2006/relationships/slide" Target="slides/slide141.xml"/><Relationship Id="rId165" Type="http://schemas.openxmlformats.org/officeDocument/2006/relationships/slide" Target="slides/slide146.xml"/><Relationship Id="rId181" Type="http://schemas.openxmlformats.org/officeDocument/2006/relationships/slide" Target="slides/slide162.xml"/><Relationship Id="rId186" Type="http://schemas.openxmlformats.org/officeDocument/2006/relationships/notesMaster" Target="notesMasters/notesMaster1.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slide" Target="slides/slide131.xml"/><Relationship Id="rId155" Type="http://schemas.openxmlformats.org/officeDocument/2006/relationships/slide" Target="slides/slide136.xml"/><Relationship Id="rId171" Type="http://schemas.openxmlformats.org/officeDocument/2006/relationships/slide" Target="slides/slide152.xml"/><Relationship Id="rId176" Type="http://schemas.openxmlformats.org/officeDocument/2006/relationships/slide" Target="slides/slide15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slide" Target="slides/slide126.xml"/><Relationship Id="rId161" Type="http://schemas.openxmlformats.org/officeDocument/2006/relationships/slide" Target="slides/slide142.xml"/><Relationship Id="rId166" Type="http://schemas.openxmlformats.org/officeDocument/2006/relationships/slide" Target="slides/slide147.xml"/><Relationship Id="rId182" Type="http://schemas.openxmlformats.org/officeDocument/2006/relationships/slide" Target="slides/slide163.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51" Type="http://schemas.openxmlformats.org/officeDocument/2006/relationships/slide" Target="slides/slide132.xml"/><Relationship Id="rId156" Type="http://schemas.openxmlformats.org/officeDocument/2006/relationships/slide" Target="slides/slide137.xml"/><Relationship Id="rId177" Type="http://schemas.openxmlformats.org/officeDocument/2006/relationships/slide" Target="slides/slide158.xml"/><Relationship Id="rId172" Type="http://schemas.openxmlformats.org/officeDocument/2006/relationships/slide" Target="slides/slide15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183" Type="http://schemas.openxmlformats.org/officeDocument/2006/relationships/slide" Target="slides/slide164.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slide" Target="slides/slide1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0"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image" Target="../media/image13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image" Target="../media/image16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5.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image" Target="../media/image126.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image" Target="../media/image128.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8.png"/><Relationship Id="rId1" Type="http://schemas.openxmlformats.org/officeDocument/2006/relationships/image" Target="../media/image130.wmf"/></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3-13T08:53:12.978"/>
    </inkml:context>
    <inkml:brush xml:id="br0">
      <inkml:brushProperty name="width" value="0.10583" units="cm"/>
      <inkml:brushProperty name="height" value="0.10583" units="cm"/>
      <inkml:brushProperty name="color" value="#ED1C24"/>
      <inkml:brushProperty name="fitToCurve" value="1"/>
    </inkml:brush>
  </inkml:definitions>
  <inkml:trace contextRef="#ctx0" brushRef="#br0">-1 166 12 0,'0'-4'5'0,"-4"8"-2"0,8-4-6 0,-4 0 2 16,13 0 1-16,-13 0 2 15,12 0 14-15,-3 0 7 16,-5 0 11-16,-4 0 16 16,0 0-13-1,0 0-15-15,0 0-9 16,-4 4-6-16,4-4 0 15,4 4-4-15,0-1 3 0,-4-3 3 16,0 0 1-16,0 0 4 16,0 0-1-16,0 0 0 0,8 11 4 15,-4 0-10 1,1 0-3 0,7-3-3-16,-12 3-1 15,13-7 0-15,-5-1 0 16,0 1 0-16,0 0 0 15,-3-1 2-15,-1 1 3 16,0 0 2-16,0 11-3 16,4-15 6-1,1 0-6 1,-1 0-1-16,-4 0-2 16,5 0 1-16,-1 0-1 15,0 0-1-15,1 0 1 16,3-4 1-16,-4 4-1 15,1-4 2-15,-1 4-2 0,0 0 2 16,1-3-2-16,-1 3-1 16,4-12 1-16,1 1-1 15,-1 4-3-15,1-4 0 16,-5 3 4-16,9 5 3 16,-1-1-1-16,-3 0-2 15,8 1 4 1,0 3-3-16,-5 0-1 15,1 0-3-15,-1 0 1 16,1 0 1-16,-4 0 0 16,-1 0-3-16,1 7 2 15,-1-7 3-15,1 7 1 16,-1 1-1-16,0-1-2 0,1-3 1 16,-1 0-1-16,1-1 0 15,-1 1 2-15,9-4-3 16,0 0 0-16,8-7 5 15,-4-1 0 1,-4-3 3-16,0 7-4 16,-5 1-2-16,1-1-3 15,0 11-1-15,-1-10 4 16,1-1 1-16,-5 4-3 16,5 7 1-16,-4 1 0 15,3-12 2-15,-3 15-3 16,-1-7 0-16,1 0 3 0,-1-1 1 15,9 1-1-15,-4 0-2 16,7-1-2-16,1 1 1 16,-4-4 1-16,0 0 0 15,0 11 0-15,0-11 2 16,-1 0-3-16,1 0 0 16,0 0 1-16,-4 8 0 15,-1 3-3 1,1-4 2-16,8 1 1 0,8-1 0 15,1-3 0-15,-10-1 0 16,1 1 0-16,0 0 0 16,0-1 2-16,0-3 1 15,0 4-4-15,0 0 1 0,-4 0 0 16,0-4 0-16,0 3 0 16,8-3 0-16,4 0 0 15,0 0 0-15,-4 0 0 16,1 0 2-16,-5 0-3 15,0 0 0-15,-5 0 1 16,5 0 0-16,-4 0 0 16,0-3 0-16,-4 3 0 15,12 0 2 1,4 0-1-16,-4 0-1 16,-4 0 1-16,-4-4 1 15,0 4 1-15,-1-15-1 16,1 4-2-16,0 4 1 15,0-1-1-15,0 1 0 0,-1 3 0 16,1 0-3-16,0 1 2 16,4-1 1-16,8 0 0 15,1 4 0-15,-5-3 0 16,4-1 0-16,-4 4 2 16,0-4-1-16,4 4-1 15,-3 0-2-15,3-11 1 16,0 11 1-16,5 0 0 15,-5-7 0-15,0-1 2 16,-4-3-3-16,0 22 0 16,1-7 1-16,-1 0 0 15,-4-1-3-15,0 1 2 0,8 0 1 16,4-1 2 0,-3 1-1-16,-1-4-1 0,0 4 3 15,0-4 2-15,-3 11-7 16,-1 0 0-16,0-4-5 15,4 5 2-15,-4-5 5 16,9 0 2-16,-5 1 0 16,-4-1-2-16,-4 1 1 15,0-5 1-15,0 1-1 16,4 0-1-16,0-1-2 16,0 1 1-16,-4 0 3 15,17-4 1-15,-1 0-4 16,-3 0 1-16,-1 3 0 15,-3-3 0-15,3 4-3 0,-4-4 2 16,9 0-4-16,4 4 1 16,-5-4 6-16,-3 0 6 15,-1 0-6-15,-3 0-1 16,-1 0-1-16,0 0 0 16,0-4 0-16,-4 4 0 15,17 0 0-15,-4-4 0 16,-1 4-3-16,-3-3 2 15,-1-1 1-15,1 0 2 16,-5 1-1-16,25-1-1 16,-8 0 1-1,0 4-1-15,-4 0 0 16,-4 0 0-16,3 0 0 16,-7 0 0-16,12-3 0 0,0-1 0 15,0 0 0-15,-5-7 2 16,1 0 1-16,8 4-4 15,4-1 1-15,-4 1-7 16,-4-1-3-16,0-10 10 16,-4 3 6-16,0 4-2 15,4-4 0-15,8 8-2 16,-8-1-2-16,0 1 1 16,-4 0-1-16,-1-1 0 15,5 1 2-15,4 3 1 16,0 0 3-16,-8 1-5 15,0-1-3-15,-4 0 3 16,-1 1 1-16,-3-1-3 0,3 0-1 16,9 1 1-16,-4-1 0 15,-4 0 3-15,-5 4 1 16,0 0-4-16,1 0-1 16,-5 0 3-16,5 0 1 15,7 0-3-15,-7 0-1 16,-1 0 1-16,-3 0 0 15,-1 0 1-15,-4 0 0 16,0 0 0-16,0 0 0 16,4 0 0-1,5 0 0-15,-5 0 0 0,5 0 0 16,-5 0 0-16,0 0 2 0,0 0-1 16,-3 0-1-16,-5 4 1 15,0-4-1-15,-1 4 0 16,14-4 2-16,-5 0-3 15,9 0-2-15,-5 0 2 16,-3 0 0-16,-1 0 1 16,-4 0 0-16,4 3 0 15,-4 1 2-15,0-4-1 16,9 4-1-16,8-1-2 16,-1-3 1-16,-3 4-1 15,0-4 0-15,-5 4 2 16,1-1 2-16,7-3-1 15,5 0-1-15,-4 4 1 16,-4 0-1-16,-5 3 2 16,0-3 1-16,1 11-4 0,-1-1-1 15,26 1 1-15,-13-7 2 16,0 10 0-16,-5-3-1 16,1-4-2-16,8 0-1 15,4 0 4-15,-8-3 1 16,0-1 0-16,-4 0-2 15,0-3-2-15,-5 4 1 16,9-5 1-16,4 1 2 16,-4 0-3-16,-4-4 0 15,0 0 1-15,-4-4 2 16,-1 4-1-16,9 0-1 16,4 0 1-16,-4 0-1 0,0-4 0 15,-4 1 2-15,-5-1-3 16,-3 4 0-16,-5-4-1 15,5 0 0-15,7 1 4 16,-3-1 1-16,-5 0-4 16,1 4-1-16,-5-11 3 15,0 11 3-15,1 0-6 16,7 4 0-16,9-15 2 16,-4 0 2-16,-4 3 0 15,-5 1-2-15,0 3 1 16,1-14-1-16,8 7 0 15,4 3 0-15,-1-3 0 16,-3 4 2-16,-4 3-3 16,-1 0 0-16,-3 1 1 0,28-5 0 15,-11 5-3-15,-6-1 0 16,-3 0 4-16,0 1 1 16,-4-1-3-16,-5 0 1 15,9 0 0-15,8 4 0 16,-4 0 0-16,-4-3 0 15,-1 3 2-15,-3-4 1 16,8 0-1-16,4-3-2 16,-8 0 1-16,-5-1 1 15,-3 1-3-15,-1-1 0 16,1 1-1-16,-5 3 0 16,0 1 4-16,5-5 1 15,12 1-4-15,-9-1 1 0,1 5 2 16,-5-1 1-16,1-3-1 15,-5 3 1-15,0 0-2 16,9 0-1-16,4 1 1 16,-5-1 1-16,-3 4-3 15,-5-4 0-15,0 4 1 16,0-3 0-16,1 3 2 16,-1 0 1-16,4-4-4 15,9 0 1-15,-8 4-2 16,-1 0 0-16,-4 0 2 15,-3 4 0-15,-1-4 0 16,0 4 0-16,-4-1 0 16,12 1 2-16,-8-4-3 0,17 4 0 15,-4-1 5 1,-5-3-4-16,-4 0 0 16,1 0 0-16,3 0 0 15,-4 0 0-15,9-3 2 16,8-1-1-16,-4 0-1 15,-5 4 3-15,-3-3 0 16,-1-1-1-16,-4 0 1 16,-3 1-4-16,11-1-2 15,5 4 2-15,-9-4 2 16,-3 4 0-16,-1 0-1 16,-4 0 1-16,0-4-1 15,-4 4 0-15,0 0 0 16,0-3 0-16,0 3 2 15,8-4-3-15,5 0-2 0,-5 4 4 16,0-3 3-16,-4 3-1 16,-4 0-2-16,-4 0 0 15,-4 0 1-15,0 0 1 16,-5 0 1-16,-4 0-2 16,1 0 1-16,-9 0-4 15,0 0 0-15,0 0 1 16,0 0 0-16,-5 0-31 15,-3 3-14-15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200">
                <a:latin typeface="Times New Roman" pitchFamily="18" charset="0"/>
                <a:ea typeface="宋体" pitchFamily="2" charset="-122"/>
              </a:defRPr>
            </a:lvl1pPr>
          </a:lstStyle>
          <a:p>
            <a:pPr>
              <a:defRPr/>
            </a:pPr>
            <a:endParaRPr lang="zh-CN" alt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200">
                <a:latin typeface="Times New Roman" pitchFamily="18" charset="0"/>
                <a:ea typeface="宋体" pitchFamily="2" charset="-122"/>
              </a:defRPr>
            </a:lvl1pPr>
          </a:lstStyle>
          <a:p>
            <a:pPr>
              <a:defRPr/>
            </a:pPr>
            <a:endParaRPr lang="en-US" altLang="zh-CN"/>
          </a:p>
        </p:txBody>
      </p:sp>
      <p:sp>
        <p:nvSpPr>
          <p:cNvPr id="141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1" sz="1200">
                <a:latin typeface="Times New Roman" pitchFamily="18" charset="0"/>
                <a:ea typeface="宋体" pitchFamily="2" charset="-122"/>
              </a:defRPr>
            </a:lvl1pPr>
          </a:lstStyle>
          <a:p>
            <a:pPr>
              <a:defRPr/>
            </a:pPr>
            <a:endParaRPr lang="en-US" altLang="zh-CN"/>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1" sz="1200">
                <a:latin typeface="Times New Roman" pitchFamily="18" charset="0"/>
                <a:ea typeface="宋体" pitchFamily="2" charset="-122"/>
              </a:defRPr>
            </a:lvl1pPr>
          </a:lstStyle>
          <a:p>
            <a:pPr>
              <a:defRPr/>
            </a:pPr>
            <a:fld id="{A4DE513E-7A37-49E9-90D9-58924E1FC9AE}" type="slidenum">
              <a:rPr lang="zh-CN" altLang="en-US"/>
              <a:pPr>
                <a:defRPr/>
              </a:pPr>
              <a:t>‹#›</a:t>
            </a:fld>
            <a:endParaRPr lang="en-US" altLang="zh-CN"/>
          </a:p>
        </p:txBody>
      </p:sp>
    </p:spTree>
    <p:extLst>
      <p:ext uri="{BB962C8B-B14F-4D97-AF65-F5344CB8AC3E}">
        <p14:creationId xmlns:p14="http://schemas.microsoft.com/office/powerpoint/2010/main" val="40627013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4DE513E-7A37-49E9-90D9-58924E1FC9AE}" type="slidenum">
              <a:rPr lang="zh-CN" altLang="en-US" smtClean="0"/>
              <a:pPr>
                <a:defRPr/>
              </a:pPr>
              <a:t>1</a:t>
            </a:fld>
            <a:endParaRPr lang="en-US" altLang="zh-CN" dirty="0"/>
          </a:p>
        </p:txBody>
      </p:sp>
    </p:spTree>
    <p:extLst>
      <p:ext uri="{BB962C8B-B14F-4D97-AF65-F5344CB8AC3E}">
        <p14:creationId xmlns:p14="http://schemas.microsoft.com/office/powerpoint/2010/main" val="649237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for NN_1, we conduct the scaling operations to the hidden nodes repeatedly, and will get all the equivalent NN models with NN_1. We call it the equivalent class containing NN_1. Similarly, we conduct another equivalent class for NN_2 which is not equivalent with NN_1, and go on, until there is no NN model is left. We proved the dimension of the equivalent class space is #weight-#nodes. Considering there many hidden nodes in DNN, the redundancy of DNN is huge. </a:t>
            </a:r>
          </a:p>
        </p:txBody>
      </p:sp>
      <p:sp>
        <p:nvSpPr>
          <p:cNvPr id="4" name="Slide Number Placeholder 3"/>
          <p:cNvSpPr>
            <a:spLocks noGrp="1"/>
          </p:cNvSpPr>
          <p:nvPr>
            <p:ph type="sldNum" sz="quarter" idx="10"/>
          </p:nvPr>
        </p:nvSpPr>
        <p:spPr/>
        <p:txBody>
          <a:bodyPr/>
          <a:lstStyle/>
          <a:p>
            <a:fld id="{53F72086-9A56-42F6-AEA8-A79C54BC84D0}"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550069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zh-CN" altLang="en-US" dirty="0"/>
              <a:t>因此一个直接的想法是直接来优化路径。但是。。。。路径个数很多并且是相互关联的</a:t>
            </a:r>
            <a:endParaRPr lang="en-US" altLang="zh-CN" dirty="0"/>
          </a:p>
          <a:p>
            <a:endParaRPr lang="en-US" dirty="0"/>
          </a:p>
        </p:txBody>
      </p:sp>
      <p:sp>
        <p:nvSpPr>
          <p:cNvPr id="4" name="Slide Number Placeholder 3"/>
          <p:cNvSpPr>
            <a:spLocks noGrp="1"/>
          </p:cNvSpPr>
          <p:nvPr>
            <p:ph type="sldNum" sz="quarter" idx="10"/>
          </p:nvPr>
        </p:nvSpPr>
        <p:spPr/>
        <p:txBody>
          <a:bodyPr/>
          <a:lstStyle/>
          <a:p>
            <a:fld id="{1EAFDC6B-8A49-4D32-BE60-9C6F6636B531}"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234763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C179C5-ADAB-4D5B-B1B3-B90DB66CF4AD}" type="slidenum">
              <a:rPr lang="en-US" smtClean="0">
                <a:solidFill>
                  <a:srgbClr val="000000"/>
                </a:solidFill>
              </a:rPr>
              <a:pPr/>
              <a:t>67</a:t>
            </a:fld>
            <a:endParaRPr lang="en-US">
              <a:solidFill>
                <a:srgbClr val="000000"/>
              </a:solidFill>
            </a:endParaRPr>
          </a:p>
        </p:txBody>
      </p:sp>
    </p:spTree>
    <p:extLst>
      <p:ext uri="{BB962C8B-B14F-4D97-AF65-F5344CB8AC3E}">
        <p14:creationId xmlns:p14="http://schemas.microsoft.com/office/powerpoint/2010/main" val="2174470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梯度下降计算梯度的复杂度太高，所以考虑随机梯度下降</a:t>
            </a:r>
            <a:endParaRPr lang="en-US" dirty="0"/>
          </a:p>
        </p:txBody>
      </p:sp>
      <p:sp>
        <p:nvSpPr>
          <p:cNvPr id="4" name="Slide Number Placeholder 3"/>
          <p:cNvSpPr>
            <a:spLocks noGrp="1"/>
          </p:cNvSpPr>
          <p:nvPr>
            <p:ph type="sldNum" sz="quarter" idx="10"/>
          </p:nvPr>
        </p:nvSpPr>
        <p:spPr/>
        <p:txBody>
          <a:bodyPr/>
          <a:lstStyle/>
          <a:p>
            <a:fld id="{AEC179C5-ADAB-4D5B-B1B3-B90DB66CF4AD}" type="slidenum">
              <a:rPr lang="en-US" smtClean="0">
                <a:solidFill>
                  <a:srgbClr val="000000"/>
                </a:solidFill>
              </a:rPr>
              <a:pPr/>
              <a:t>68</a:t>
            </a:fld>
            <a:endParaRPr lang="en-US">
              <a:solidFill>
                <a:srgbClr val="000000"/>
              </a:solidFill>
            </a:endParaRPr>
          </a:p>
        </p:txBody>
      </p:sp>
    </p:spTree>
    <p:extLst>
      <p:ext uri="{BB962C8B-B14F-4D97-AF65-F5344CB8AC3E}">
        <p14:creationId xmlns:p14="http://schemas.microsoft.com/office/powerpoint/2010/main" val="1540999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smtClean="0"/>
                  <a:t>同样有目标函数，</a:t>
                </a:r>
                <a:r>
                  <a:rPr lang="en-US" altLang="zh-CN" dirty="0" smtClean="0"/>
                  <a:t>SGD</a:t>
                </a:r>
                <a:r>
                  <a:rPr lang="zh-CN" altLang="en-US" dirty="0" smtClean="0"/>
                  <a:t>。</a:t>
                </a:r>
                <a:endParaRPr lang="en-US" altLang="zh-CN" dirty="0" smtClean="0"/>
              </a:p>
              <a:p>
                <a:pPr marL="228600" indent="-228600">
                  <a:buAutoNum type="arabicPeriod"/>
                </a:pPr>
                <a:r>
                  <a:rPr lang="zh-CN" altLang="en-US" dirty="0" smtClean="0"/>
                  <a:t>从</a:t>
                </a:r>
                <a:r>
                  <a:rPr lang="en-US" altLang="zh-CN" dirty="0" smtClean="0"/>
                  <a:t>SGD</a:t>
                </a:r>
                <a:r>
                  <a:rPr lang="zh-CN" altLang="en-US" dirty="0" smtClean="0"/>
                  <a:t>出发，将期望项加一项减一项，再假设噪声项服从正态分布。</a:t>
                </a:r>
                <a:endParaRPr lang="en-US" altLang="zh-CN" dirty="0" smtClean="0"/>
              </a:p>
              <a:p>
                <a:pPr marL="228600" indent="-228600">
                  <a:buAutoNum type="arabicPeriod"/>
                </a:pPr>
                <a:r>
                  <a:rPr lang="zh-CN" altLang="en-US" dirty="0" smtClean="0"/>
                  <a:t>从</a:t>
                </a:r>
                <a:r>
                  <a:rPr lang="en-US" altLang="zh-CN" dirty="0" smtClean="0"/>
                  <a:t>SDE</a:t>
                </a:r>
                <a:r>
                  <a:rPr lang="zh-CN" altLang="en-US" dirty="0" smtClean="0"/>
                  <a:t>出发，对它做</a:t>
                </a:r>
                <a:r>
                  <a:rPr lang="en-US" altLang="zh-CN" dirty="0" smtClean="0"/>
                  <a:t>Euler</a:t>
                </a:r>
                <a:r>
                  <a:rPr lang="zh-CN" altLang="en-US" dirty="0" smtClean="0"/>
                  <a:t>离散。</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做一个对应，就可以得到 </a:t>
                </a:r>
                <a14:m>
                  <m:oMath xmlns:m="http://schemas.openxmlformats.org/officeDocument/2006/math">
                    <m:r>
                      <a:rPr lang="en-US" altLang="zh-CN" b="0" i="1" smtClean="0">
                        <a:latin typeface="Cambria Math" panose="02040503050406030204" pitchFamily="18" charset="0"/>
                      </a:rPr>
                      <m:t>𝑏</m:t>
                    </m:r>
                    <m:r>
                      <a:rPr lang="en-US" altLang="zh-CN" b="0" i="1" smtClean="0">
                        <a:latin typeface="Cambria Math" panose="02040503050406030204" pitchFamily="18" charset="0"/>
                      </a:rPr>
                      <m:t>=−</m:t>
                    </m:r>
                    <m: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𝑓</m:t>
                    </m:r>
                    <m:r>
                      <a:rPr lang="en-US" altLang="zh-CN" b="0" i="1" smtClean="0">
                        <a:latin typeface="Cambria Math" panose="02040503050406030204" pitchFamily="18" charset="0"/>
                        <a:ea typeface="Cambria Math" panose="02040503050406030204" pitchFamily="18" charset="0"/>
                      </a:rPr>
                      <m:t>, </m:t>
                    </m:r>
                    <m:r>
                      <a:rPr lang="zh-CN" altLang="en-US" b="0" i="1" smtClean="0">
                        <a:latin typeface="Cambria Math" panose="02040503050406030204" pitchFamily="18" charset="0"/>
                        <a:ea typeface="Cambria Math" panose="02040503050406030204" pitchFamily="18" charset="0"/>
                      </a:rPr>
                      <m:t>𝜎</m:t>
                    </m:r>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d>
                          <m:dPr>
                            <m:ctrlPr>
                              <a:rPr lang="en-US" altLang="zh-CN" b="0" i="1" smtClean="0">
                                <a:latin typeface="Cambria Math" panose="02040503050406030204" pitchFamily="18" charset="0"/>
                                <a:ea typeface="Cambria Math" panose="02040503050406030204" pitchFamily="18" charset="0"/>
                              </a:rPr>
                            </m:ctrlPr>
                          </m:dPr>
                          <m:e>
                            <m:r>
                              <a:rPr lang="zh-CN" altLang="en-US" b="0" i="1" smtClean="0">
                                <a:latin typeface="Cambria Math" panose="02040503050406030204" pitchFamily="18" charset="0"/>
                                <a:ea typeface="Cambria Math" panose="02040503050406030204" pitchFamily="18" charset="0"/>
                              </a:rPr>
                              <m:t>𝜂</m:t>
                            </m:r>
                            <m:r>
                              <m:rPr>
                                <m:sty m:val="p"/>
                              </m:rPr>
                              <a:rPr lang="el-GR" altLang="zh-CN" i="1">
                                <a:latin typeface="Cambria Math" panose="02040503050406030204" pitchFamily="18" charset="0"/>
                                <a:ea typeface="Cambria Math" panose="02040503050406030204" pitchFamily="18" charset="0"/>
                              </a:rPr>
                              <m:t>Σ</m:t>
                            </m:r>
                            <m:d>
                              <m:dPr>
                                <m:ctrlPr>
                                  <a:rPr lang="el-GR" altLang="zh-CN" i="1">
                                    <a:latin typeface="Cambria Math" panose="02040503050406030204" pitchFamily="18" charset="0"/>
                                    <a:ea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𝑡</m:t>
                                    </m:r>
                                  </m:sub>
                                </m:sSub>
                              </m:e>
                            </m:d>
                          </m:e>
                        </m:d>
                      </m:e>
                      <m:sup>
                        <m:box>
                          <m:boxPr>
                            <m:ctrlPr>
                              <a:rPr lang="en-US" altLang="zh-CN" b="0" i="1" smtClean="0">
                                <a:latin typeface="Cambria Math" panose="02040503050406030204" pitchFamily="18" charset="0"/>
                                <a:ea typeface="Cambria Math" panose="02040503050406030204" pitchFamily="18" charset="0"/>
                              </a:rPr>
                            </m:ctrlPr>
                          </m:boxPr>
                          <m:e>
                            <m:argPr>
                              <m:argSz m:val="-1"/>
                            </m:argP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r>
                                  <a:rPr lang="en-US" altLang="zh-CN" b="0" i="1" smtClean="0">
                                    <a:latin typeface="Cambria Math" panose="02040503050406030204" pitchFamily="18" charset="0"/>
                                    <a:ea typeface="Cambria Math" panose="02040503050406030204" pitchFamily="18" charset="0"/>
                                  </a:rPr>
                                  <m:t>2</m:t>
                                </m:r>
                              </m:den>
                            </m:f>
                          </m:e>
                        </m:box>
                      </m:sup>
                    </m:sSup>
                  </m:oMath>
                </a14:m>
                <a:r>
                  <a:rPr lang="en-US" altLang="zh-CN" dirty="0" smtClean="0"/>
                  <a:t>.</a:t>
                </a:r>
                <a:endParaRPr lang="zh-CN" altLang="en-US" dirty="0"/>
              </a:p>
              <a:p>
                <a:pPr marL="0" indent="0">
                  <a:buNone/>
                </a:pPr>
                <a:endParaRPr lang="zh-CN" altLang="en-US" dirty="0"/>
              </a:p>
            </p:txBody>
          </p:sp>
        </mc:Choice>
        <mc:Fallback xmlns="">
          <p:sp>
            <p:nvSpPr>
              <p:cNvPr id="3" name="备注占位符 2"/>
              <p:cNvSpPr>
                <a:spLocks noGrp="1"/>
              </p:cNvSpPr>
              <p:nvPr>
                <p:ph type="body" idx="1"/>
              </p:nvPr>
            </p:nvSpPr>
            <p:spPr/>
            <p:txBody>
              <a:bodyPr/>
              <a:lstStyle/>
              <a:p>
                <a:r>
                  <a:rPr lang="zh-CN" altLang="en-US" dirty="0" smtClean="0"/>
                  <a:t>同样有目标函数，</a:t>
                </a:r>
                <a:r>
                  <a:rPr lang="en-US" altLang="zh-CN" dirty="0" smtClean="0"/>
                  <a:t>SGD</a:t>
                </a:r>
                <a:r>
                  <a:rPr lang="zh-CN" altLang="en-US" dirty="0" smtClean="0"/>
                  <a:t>。</a:t>
                </a:r>
                <a:endParaRPr lang="en-US" altLang="zh-CN" dirty="0" smtClean="0"/>
              </a:p>
              <a:p>
                <a:pPr marL="228600" indent="-228600">
                  <a:buAutoNum type="arabicPeriod"/>
                </a:pPr>
                <a:r>
                  <a:rPr lang="zh-CN" altLang="en-US" dirty="0" smtClean="0"/>
                  <a:t>从</a:t>
                </a:r>
                <a:r>
                  <a:rPr lang="en-US" altLang="zh-CN" dirty="0" smtClean="0"/>
                  <a:t>SGD</a:t>
                </a:r>
                <a:r>
                  <a:rPr lang="zh-CN" altLang="en-US" dirty="0" smtClean="0"/>
                  <a:t>出发，将期望项加一项减一项，再假设噪声项服从正态分布。</a:t>
                </a:r>
                <a:endParaRPr lang="en-US" altLang="zh-CN" dirty="0" smtClean="0"/>
              </a:p>
              <a:p>
                <a:pPr marL="228600" indent="-228600">
                  <a:buAutoNum type="arabicPeriod"/>
                </a:pPr>
                <a:r>
                  <a:rPr lang="zh-CN" altLang="en-US" dirty="0" smtClean="0"/>
                  <a:t>从</a:t>
                </a:r>
                <a:r>
                  <a:rPr lang="en-US" altLang="zh-CN" dirty="0" smtClean="0"/>
                  <a:t>SDE</a:t>
                </a:r>
                <a:r>
                  <a:rPr lang="zh-CN" altLang="en-US" dirty="0" smtClean="0"/>
                  <a:t>出发，对它做</a:t>
                </a:r>
                <a:r>
                  <a:rPr lang="en-US" altLang="zh-CN" dirty="0" smtClean="0"/>
                  <a:t>Euler</a:t>
                </a:r>
                <a:r>
                  <a:rPr lang="zh-CN" altLang="en-US" dirty="0" smtClean="0"/>
                  <a:t>离散。</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做一个对应，就可以得到 </a:t>
                </a:r>
                <a:r>
                  <a:rPr lang="en-US" altLang="zh-CN" b="0" i="0" smtClean="0">
                    <a:latin typeface="Cambria Math" panose="02040503050406030204" pitchFamily="18" charset="0"/>
                  </a:rPr>
                  <a:t>𝑏=−𝛻</a:t>
                </a:r>
                <a:r>
                  <a:rPr lang="en-US" altLang="zh-CN" b="0" i="0" smtClean="0">
                    <a:latin typeface="Cambria Math" panose="02040503050406030204" pitchFamily="18" charset="0"/>
                    <a:ea typeface="Cambria Math" panose="02040503050406030204" pitchFamily="18" charset="0"/>
                  </a:rPr>
                  <a:t>𝑓, </a:t>
                </a:r>
                <a:r>
                  <a:rPr lang="zh-CN" altLang="en-US" b="0" i="0" smtClean="0">
                    <a:latin typeface="Cambria Math" panose="02040503050406030204" pitchFamily="18" charset="0"/>
                    <a:ea typeface="Cambria Math" panose="02040503050406030204" pitchFamily="18" charset="0"/>
                  </a:rPr>
                  <a:t>𝜎</a:t>
                </a:r>
                <a:r>
                  <a:rPr lang="en-US" altLang="zh-CN" b="0" i="0" smtClean="0">
                    <a:latin typeface="Cambria Math" panose="02040503050406030204" pitchFamily="18" charset="0"/>
                    <a:ea typeface="Cambria Math" panose="02040503050406030204" pitchFamily="18" charset="0"/>
                  </a:rPr>
                  <a:t>=(</a:t>
                </a:r>
                <a:r>
                  <a:rPr lang="zh-CN" altLang="en-US" b="0" i="0" smtClean="0">
                    <a:latin typeface="Cambria Math" panose="02040503050406030204" pitchFamily="18" charset="0"/>
                    <a:ea typeface="Cambria Math" panose="02040503050406030204" pitchFamily="18" charset="0"/>
                  </a:rPr>
                  <a:t>𝜂</a:t>
                </a:r>
                <a:r>
                  <a:rPr lang="el-GR" altLang="zh-CN" i="0">
                    <a:latin typeface="Cambria Math" panose="02040503050406030204" pitchFamily="18" charset="0"/>
                    <a:ea typeface="Cambria Math" panose="02040503050406030204" pitchFamily="18" charset="0"/>
                  </a:rPr>
                  <a:t>Σ(</a:t>
                </a:r>
                <a:r>
                  <a:rPr lang="en-US" altLang="zh-CN" i="0">
                    <a:latin typeface="Cambria Math" panose="02040503050406030204" pitchFamily="18" charset="0"/>
                  </a:rPr>
                  <a:t>𝑋_𝑡 ))</a:t>
                </a:r>
                <a:r>
                  <a:rPr lang="en-US" altLang="zh-CN" b="0" i="0" smtClean="0">
                    <a:latin typeface="Cambria Math" panose="02040503050406030204" pitchFamily="18" charset="0"/>
                    <a:ea typeface="Cambria Math" panose="02040503050406030204" pitchFamily="18" charset="0"/>
                  </a:rPr>
                  <a:t>^□(64&amp;1/2)</a:t>
                </a:r>
                <a:r>
                  <a:rPr lang="en-US" altLang="zh-CN" dirty="0" smtClean="0"/>
                  <a:t>.</a:t>
                </a:r>
                <a:endParaRPr lang="zh-CN" altLang="en-US" dirty="0"/>
              </a:p>
              <a:p>
                <a:pPr marL="0" indent="0">
                  <a:buNone/>
                </a:pPr>
                <a:endParaRPr lang="zh-CN" altLang="en-US" dirty="0"/>
              </a:p>
            </p:txBody>
          </p:sp>
        </mc:Fallback>
      </mc:AlternateContent>
      <p:sp>
        <p:nvSpPr>
          <p:cNvPr id="4" name="灯片编号占位符 3"/>
          <p:cNvSpPr>
            <a:spLocks noGrp="1"/>
          </p:cNvSpPr>
          <p:nvPr>
            <p:ph type="sldNum" sz="quarter" idx="10"/>
          </p:nvPr>
        </p:nvSpPr>
        <p:spPr/>
        <p:txBody>
          <a:bodyPr/>
          <a:lstStyle/>
          <a:p>
            <a:fld id="{B59C6C68-19D6-4782-976F-B16269B0C8B8}"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417493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文章给出了</a:t>
            </a:r>
            <a:r>
              <a:rPr lang="en-US" altLang="zh-CN" dirty="0" smtClean="0"/>
              <a:t>Stochastic</a:t>
            </a:r>
            <a:r>
              <a:rPr lang="en-US" altLang="zh-CN" baseline="0" dirty="0" smtClean="0"/>
              <a:t> modified equation</a:t>
            </a:r>
            <a:r>
              <a:rPr lang="zh-CN" altLang="en-US" baseline="0" dirty="0" smtClean="0"/>
              <a:t>是</a:t>
            </a:r>
            <a:r>
              <a:rPr lang="en-US" altLang="zh-CN" baseline="0" dirty="0" smtClean="0"/>
              <a:t>1</a:t>
            </a:r>
            <a:r>
              <a:rPr lang="zh-CN" altLang="en-US" baseline="0" dirty="0" smtClean="0"/>
              <a:t>阶弱近似，分布意义上的近似。</a:t>
            </a:r>
            <a:endParaRPr lang="zh-CN" altLang="en-US" dirty="0"/>
          </a:p>
        </p:txBody>
      </p:sp>
      <p:sp>
        <p:nvSpPr>
          <p:cNvPr id="4" name="灯片编号占位符 3"/>
          <p:cNvSpPr>
            <a:spLocks noGrp="1"/>
          </p:cNvSpPr>
          <p:nvPr>
            <p:ph type="sldNum" sz="quarter" idx="10"/>
          </p:nvPr>
        </p:nvSpPr>
        <p:spPr/>
        <p:txBody>
          <a:bodyPr/>
          <a:lstStyle/>
          <a:p>
            <a:fld id="{B59C6C68-19D6-4782-976F-B16269B0C8B8}"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729763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对于</a:t>
            </a:r>
            <a:r>
              <a:rPr lang="en-US" altLang="zh-CN" dirty="0" smtClean="0"/>
              <a:t>SGD</a:t>
            </a:r>
            <a:r>
              <a:rPr lang="zh-CN" altLang="en-US" dirty="0" smtClean="0"/>
              <a:t>的一些变种，比如非常数步长的</a:t>
            </a:r>
            <a:r>
              <a:rPr lang="en-US" altLang="zh-CN" dirty="0" smtClean="0"/>
              <a:t>SGD</a:t>
            </a:r>
            <a:r>
              <a:rPr lang="zh-CN" altLang="en-US" dirty="0" smtClean="0"/>
              <a:t>，带动量</a:t>
            </a:r>
            <a:r>
              <a:rPr lang="en-US" altLang="zh-CN" dirty="0" smtClean="0"/>
              <a:t>momentum</a:t>
            </a:r>
            <a:r>
              <a:rPr lang="zh-CN" altLang="en-US" dirty="0" smtClean="0"/>
              <a:t>的</a:t>
            </a:r>
            <a:r>
              <a:rPr lang="en-US" altLang="zh-CN" dirty="0" smtClean="0"/>
              <a:t>SGD</a:t>
            </a:r>
            <a:r>
              <a:rPr lang="zh-CN" altLang="en-US" dirty="0" smtClean="0"/>
              <a:t>，都可以转换成相应的</a:t>
            </a:r>
            <a:r>
              <a:rPr lang="en-US" altLang="zh-CN" dirty="0" smtClean="0"/>
              <a:t>SDE</a:t>
            </a:r>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fld id="{B59C6C68-19D6-4782-976F-B16269B0C8B8}"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3852369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zh-CN" sz="1200" b="1" kern="1200" dirty="0" smtClean="0">
                <a:solidFill>
                  <a:schemeClr val="tx1"/>
                </a:solidFill>
                <a:effectLst/>
                <a:latin typeface="+mn-lt"/>
                <a:ea typeface="+mn-ea"/>
                <a:cs typeface="+mn-cs"/>
              </a:rPr>
              <a:t>我们介绍从连续角度考虑异步优化算法。</a:t>
            </a:r>
            <a:endParaRPr lang="zh-CN" altLang="zh-CN" sz="1200" kern="1200" dirty="0" smtClean="0">
              <a:solidFill>
                <a:schemeClr val="tx1"/>
              </a:solidFill>
              <a:effectLst/>
              <a:latin typeface="+mn-lt"/>
              <a:ea typeface="+mn-ea"/>
              <a:cs typeface="+mn-cs"/>
            </a:endParaRPr>
          </a:p>
          <a:p>
            <a:endParaRPr lang="en-US" altLang="zh-CN" sz="1200" b="1" kern="1200" dirty="0" smtClean="0">
              <a:solidFill>
                <a:schemeClr val="tx1"/>
              </a:solidFill>
              <a:effectLst/>
              <a:latin typeface="+mn-lt"/>
              <a:ea typeface="+mn-ea"/>
              <a:cs typeface="+mn-cs"/>
            </a:endParaRPr>
          </a:p>
          <a:p>
            <a:endParaRPr lang="en-US" altLang="zh-CN" sz="1200" dirty="0" smtClean="0"/>
          </a:p>
        </p:txBody>
      </p:sp>
      <p:sp>
        <p:nvSpPr>
          <p:cNvPr id="4" name="灯片编号占位符 3"/>
          <p:cNvSpPr>
            <a:spLocks noGrp="1"/>
          </p:cNvSpPr>
          <p:nvPr>
            <p:ph type="sldNum" sz="quarter" idx="10"/>
          </p:nvPr>
        </p:nvSpPr>
        <p:spPr/>
        <p:txBody>
          <a:bodyPr/>
          <a:lstStyle/>
          <a:p>
            <a:fld id="{5AF49033-DBC9-44FA-B28A-61C4BB3957B8}"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2651597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我们先来好好分析一下</a:t>
            </a:r>
            <a:r>
              <a:rPr lang="en-US" altLang="zh-CN" dirty="0" smtClean="0"/>
              <a:t>ASGD</a:t>
            </a:r>
            <a:r>
              <a:rPr lang="zh-CN" altLang="en-US" dirty="0" smtClean="0"/>
              <a:t>的更新的过程</a:t>
            </a:r>
            <a:endParaRPr lang="en-US" altLang="zh-CN" dirty="0" smtClean="0"/>
          </a:p>
          <a:p>
            <a:r>
              <a:rPr lang="zh-CN" altLang="en-US" dirty="0" smtClean="0"/>
              <a:t>这里假设 </a:t>
            </a:r>
            <a:r>
              <a:rPr lang="en-US" dirty="0" smtClean="0"/>
              <a:t>Data</a:t>
            </a:r>
            <a:r>
              <a:rPr lang="en-US" baseline="0" dirty="0" smtClean="0"/>
              <a:t> </a:t>
            </a:r>
            <a:r>
              <a:rPr lang="zh-CN" altLang="en-US" baseline="0" dirty="0" smtClean="0"/>
              <a:t>是共享的，如果</a:t>
            </a:r>
            <a:r>
              <a:rPr lang="en-US" altLang="zh-CN" baseline="0" dirty="0" smtClean="0"/>
              <a:t>data </a:t>
            </a:r>
            <a:r>
              <a:rPr lang="zh-CN" altLang="en-US" baseline="0" dirty="0" smtClean="0"/>
              <a:t>分布式存储，则还会带来一些问题。</a:t>
            </a:r>
            <a:endParaRPr lang="en-US" dirty="0"/>
          </a:p>
        </p:txBody>
      </p:sp>
      <p:sp>
        <p:nvSpPr>
          <p:cNvPr id="4" name="Slide Number Placeholder 3"/>
          <p:cNvSpPr>
            <a:spLocks noGrp="1"/>
          </p:cNvSpPr>
          <p:nvPr>
            <p:ph type="sldNum" sz="quarter" idx="10"/>
          </p:nvPr>
        </p:nvSpPr>
        <p:spPr/>
        <p:txBody>
          <a:bodyPr/>
          <a:lstStyle/>
          <a:p>
            <a:fld id="{88CBDDB6-F79E-4110-96D3-523657F2D25A}" type="slidenum">
              <a:rPr lang="en-US" smtClean="0">
                <a:solidFill>
                  <a:srgbClr val="000000"/>
                </a:solidFill>
              </a:rPr>
              <a:pPr/>
              <a:t>77</a:t>
            </a:fld>
            <a:endParaRPr lang="en-US">
              <a:solidFill>
                <a:srgbClr val="000000"/>
              </a:solidFill>
            </a:endParaRPr>
          </a:p>
        </p:txBody>
      </p:sp>
    </p:spTree>
    <p:extLst>
      <p:ext uri="{BB962C8B-B14F-4D97-AF65-F5344CB8AC3E}">
        <p14:creationId xmlns:p14="http://schemas.microsoft.com/office/powerpoint/2010/main" val="4066568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smtClean="0">
                    <a:solidFill>
                      <a:schemeClr val="tx1"/>
                    </a:solidFill>
                    <a:effectLst/>
                    <a:latin typeface="+mn-lt"/>
                    <a:ea typeface="+mn-ea"/>
                    <a:cs typeface="+mn-cs"/>
                  </a:rPr>
                  <a:t>考虑</a:t>
                </a:r>
                <a:r>
                  <a:rPr lang="en-US" altLang="zh-CN" sz="1200" b="1" kern="1200" dirty="0" smtClean="0">
                    <a:solidFill>
                      <a:schemeClr val="tx1"/>
                    </a:solidFill>
                    <a:effectLst/>
                    <a:latin typeface="+mn-lt"/>
                    <a:ea typeface="+mn-ea"/>
                    <a:cs typeface="+mn-cs"/>
                  </a:rPr>
                  <a:t>ASGD</a:t>
                </a:r>
                <a:r>
                  <a:rPr lang="zh-CN" altLang="en-US" sz="1200" b="1" kern="1200" dirty="0" smtClean="0">
                    <a:solidFill>
                      <a:schemeClr val="tx1"/>
                    </a:solidFill>
                    <a:effectLst/>
                    <a:latin typeface="+mn-lt"/>
                    <a:ea typeface="+mn-ea"/>
                    <a:cs typeface="+mn-cs"/>
                  </a:rPr>
                  <a:t>算法，</a:t>
                </a:r>
                <a14:m>
                  <m:oMath xmlns:m="http://schemas.openxmlformats.org/officeDocument/2006/math">
                    <m:sSub>
                      <m:sSubPr>
                        <m:ctrlPr>
                          <a:rPr lang="zh-CN" altLang="zh-CN" sz="1200" b="1" i="1" kern="1200" smtClean="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𝒈</m:t>
                        </m:r>
                      </m:e>
                      <m:sub>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𝑴</m:t>
                            </m:r>
                          </m:e>
                          <m:sub>
                            <m:r>
                              <a:rPr lang="en-US" altLang="zh-CN" sz="1200" b="1" i="1" kern="1200">
                                <a:solidFill>
                                  <a:schemeClr val="tx1"/>
                                </a:solidFill>
                                <a:effectLst/>
                                <a:latin typeface="Cambria Math" panose="02040503050406030204" pitchFamily="18" charset="0"/>
                                <a:ea typeface="+mn-ea"/>
                                <a:cs typeface="+mn-cs"/>
                              </a:rPr>
                              <m:t>𝒌</m:t>
                            </m:r>
                          </m:sub>
                        </m:sSub>
                      </m:sub>
                    </m:sSub>
                    <m:d>
                      <m:dPr>
                        <m:ctrlPr>
                          <a:rPr lang="zh-CN" altLang="zh-CN" sz="1200" b="1" i="1" kern="1200">
                            <a:solidFill>
                              <a:schemeClr val="tx1"/>
                            </a:solidFill>
                            <a:effectLst/>
                            <a:latin typeface="Cambria Math" panose="02040503050406030204" pitchFamily="18" charset="0"/>
                            <a:ea typeface="+mn-ea"/>
                            <a:cs typeface="+mn-cs"/>
                          </a:rPr>
                        </m:ctrlPr>
                      </m:dPr>
                      <m:e>
                        <m:r>
                          <a:rPr lang="en-US" altLang="zh-CN" sz="1200" b="1" i="1" kern="1200">
                            <a:solidFill>
                              <a:schemeClr val="tx1"/>
                            </a:solidFill>
                            <a:effectLst/>
                            <a:latin typeface="Cambria Math" panose="02040503050406030204" pitchFamily="18" charset="0"/>
                            <a:ea typeface="+mn-ea"/>
                            <a:cs typeface="+mn-cs"/>
                          </a:rPr>
                          <m:t>𝒃</m:t>
                        </m:r>
                        <m:r>
                          <a:rPr lang="en-US" altLang="zh-CN" sz="1200" b="1" i="1" kern="1200">
                            <a:solidFill>
                              <a:schemeClr val="tx1"/>
                            </a:solidFill>
                            <a:effectLst/>
                            <a:latin typeface="Cambria Math" panose="02040503050406030204" pitchFamily="18" charset="0"/>
                            <a:ea typeface="+mn-ea"/>
                            <a:cs typeface="+mn-cs"/>
                          </a:rPr>
                          <m:t>,</m:t>
                        </m:r>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𝒙</m:t>
                            </m:r>
                          </m:e>
                          <m:sub>
                            <m:r>
                              <a:rPr lang="en-US" altLang="zh-CN" sz="1200" b="1" i="1" kern="1200">
                                <a:solidFill>
                                  <a:schemeClr val="tx1"/>
                                </a:solidFill>
                                <a:effectLst/>
                                <a:latin typeface="Cambria Math" panose="02040503050406030204" pitchFamily="18" charset="0"/>
                                <a:ea typeface="+mn-ea"/>
                                <a:cs typeface="+mn-cs"/>
                              </a:rPr>
                              <m:t>𝒌</m:t>
                            </m:r>
                          </m:sub>
                        </m:sSub>
                        <m:r>
                          <a:rPr lang="en-US" altLang="zh-CN" sz="1200" b="1" i="1" kern="1200">
                            <a:solidFill>
                              <a:schemeClr val="tx1"/>
                            </a:solidFill>
                            <a:effectLst/>
                            <a:latin typeface="Cambria Math" panose="02040503050406030204" pitchFamily="18" charset="0"/>
                            <a:ea typeface="+mn-ea"/>
                            <a:cs typeface="+mn-cs"/>
                          </a:rPr>
                          <m:t> </m:t>
                        </m:r>
                      </m:e>
                    </m:d>
                    <m:r>
                      <a:rPr lang="zh-CN" altLang="en-US" sz="1200" b="1" i="1" kern="1200" smtClean="0">
                        <a:solidFill>
                          <a:schemeClr val="tx1"/>
                        </a:solidFill>
                        <a:effectLst/>
                        <a:latin typeface="Cambria Math" panose="02040503050406030204" pitchFamily="18" charset="0"/>
                        <a:ea typeface="+mn-ea"/>
                        <a:cs typeface="+mn-cs"/>
                      </a:rPr>
                      <m:t>是</m:t>
                    </m:r>
                  </m:oMath>
                </a14:m>
                <a:r>
                  <a:rPr lang="en-US" altLang="zh-CN" sz="1200" b="1" kern="1200" dirty="0" err="1" smtClean="0">
                    <a:solidFill>
                      <a:schemeClr val="tx1"/>
                    </a:solidFill>
                    <a:effectLst/>
                    <a:latin typeface="+mn-lt"/>
                    <a:ea typeface="+mn-ea"/>
                    <a:cs typeface="+mn-cs"/>
                  </a:rPr>
                  <a:t>minibatch</a:t>
                </a:r>
                <a:r>
                  <a:rPr lang="zh-CN" altLang="en-US" sz="1200" b="1" kern="1200" dirty="0" smtClean="0">
                    <a:solidFill>
                      <a:schemeClr val="tx1"/>
                    </a:solidFill>
                    <a:effectLst/>
                    <a:latin typeface="+mn-lt"/>
                    <a:ea typeface="+mn-ea"/>
                    <a:cs typeface="+mn-cs"/>
                  </a:rPr>
                  <a:t>计算出来的梯度。</a:t>
                </a:r>
                <a:endParaRPr lang="en-US" altLang="zh-CN"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smtClean="0">
                    <a:solidFill>
                      <a:schemeClr val="tx1"/>
                    </a:solidFill>
                    <a:effectLst/>
                    <a:latin typeface="+mn-lt"/>
                    <a:ea typeface="+mn-ea"/>
                    <a:cs typeface="+mn-cs"/>
                  </a:rPr>
                  <a:t>令</a:t>
                </a:r>
                <a:r>
                  <a:rPr lang="en-US" altLang="zh-CN" sz="1200" b="1" kern="1200" dirty="0" err="1" smtClean="0">
                    <a:solidFill>
                      <a:schemeClr val="tx1"/>
                    </a:solidFill>
                    <a:effectLst/>
                    <a:latin typeface="+mn-lt"/>
                    <a:ea typeface="+mn-ea"/>
                    <a:cs typeface="+mn-cs"/>
                  </a:rPr>
                  <a:t>x_k</a:t>
                </a:r>
                <a:r>
                  <a:rPr lang="zh-CN" altLang="en-US" sz="1200" b="1" kern="1200" dirty="0" smtClean="0">
                    <a:solidFill>
                      <a:schemeClr val="tx1"/>
                    </a:solidFill>
                    <a:effectLst/>
                    <a:latin typeface="+mn-lt"/>
                    <a:ea typeface="+mn-ea"/>
                    <a:cs typeface="+mn-cs"/>
                  </a:rPr>
                  <a:t>近似</a:t>
                </a:r>
                <a:r>
                  <a:rPr lang="en-US" altLang="zh-CN" sz="1200" b="1" kern="1200" dirty="0" smtClean="0">
                    <a:solidFill>
                      <a:schemeClr val="tx1"/>
                    </a:solidFill>
                    <a:effectLst/>
                    <a:latin typeface="+mn-lt"/>
                    <a:ea typeface="+mn-ea"/>
                    <a:cs typeface="+mn-cs"/>
                  </a:rPr>
                  <a:t>X_</a:t>
                </a:r>
                <a:r>
                  <a:rPr lang="zh-CN" altLang="en-US" sz="1200" b="1" kern="1200" dirty="0" smtClean="0">
                    <a:solidFill>
                      <a:schemeClr val="tx1"/>
                    </a:solidFill>
                    <a:effectLst/>
                    <a:latin typeface="+mn-lt"/>
                    <a:ea typeface="+mn-ea"/>
                    <a:cs typeface="+mn-cs"/>
                  </a:rPr>
                  <a:t>（</a:t>
                </a:r>
                <a:r>
                  <a:rPr lang="en-US" altLang="zh-CN" sz="1200" b="1" kern="1200" dirty="0" err="1" smtClean="0">
                    <a:solidFill>
                      <a:schemeClr val="tx1"/>
                    </a:solidFill>
                    <a:effectLst/>
                    <a:latin typeface="+mn-lt"/>
                    <a:ea typeface="+mn-ea"/>
                    <a:cs typeface="+mn-cs"/>
                  </a:rPr>
                  <a:t>kδ</a:t>
                </a:r>
                <a:r>
                  <a:rPr lang="zh-CN" altLang="en-US" sz="1200" b="1" kern="1200" dirty="0" smtClean="0">
                    <a:solidFill>
                      <a:schemeClr val="tx1"/>
                    </a:solidFill>
                    <a:effectLst/>
                    <a:latin typeface="+mn-lt"/>
                    <a:ea typeface="+mn-ea"/>
                    <a:cs typeface="+mn-cs"/>
                  </a:rPr>
                  <a:t>），这样就可以将离散迭代与连续随机过程联系起来。定义梯度</a:t>
                </a:r>
                <a14:m>
                  <m:oMath xmlns:m="http://schemas.openxmlformats.org/officeDocument/2006/math">
                    <m:r>
                      <a:rPr lang="en-US" altLang="zh-CN" sz="1200" b="1" i="1" kern="1200" smtClean="0">
                        <a:solidFill>
                          <a:schemeClr val="tx1"/>
                        </a:solidFill>
                        <a:effectLst/>
                        <a:latin typeface="Cambria Math" panose="02040503050406030204" pitchFamily="18" charset="0"/>
                        <a:ea typeface="+mn-ea"/>
                        <a:cs typeface="+mn-cs"/>
                      </a:rPr>
                      <m:t>𝜵</m:t>
                    </m:r>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𝒇</m:t>
                        </m:r>
                      </m:e>
                      <m:sub>
                        <m:r>
                          <a:rPr lang="en-US" altLang="zh-CN" sz="1200" b="1" i="1" kern="1200">
                            <a:solidFill>
                              <a:schemeClr val="tx1"/>
                            </a:solidFill>
                            <a:effectLst/>
                            <a:latin typeface="Cambria Math" panose="02040503050406030204" pitchFamily="18" charset="0"/>
                            <a:ea typeface="+mn-ea"/>
                            <a:cs typeface="+mn-cs"/>
                          </a:rPr>
                          <m:t>𝒊</m:t>
                        </m:r>
                      </m:sub>
                    </m:sSub>
                    <m:r>
                      <a:rPr lang="en-US" altLang="zh-CN" sz="1200" b="1" i="1" kern="1200">
                        <a:solidFill>
                          <a:schemeClr val="tx1"/>
                        </a:solidFill>
                        <a:effectLst/>
                        <a:latin typeface="Cambria Math" panose="02040503050406030204" pitchFamily="18" charset="0"/>
                        <a:ea typeface="+mn-ea"/>
                        <a:cs typeface="+mn-cs"/>
                      </a:rPr>
                      <m:t>(</m:t>
                    </m:r>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𝒙</m:t>
                        </m:r>
                      </m:e>
                      <m:sub>
                        <m:r>
                          <a:rPr lang="en-US" altLang="zh-CN" sz="1200" b="1" i="1" kern="1200">
                            <a:solidFill>
                              <a:schemeClr val="tx1"/>
                            </a:solidFill>
                            <a:effectLst/>
                            <a:latin typeface="Cambria Math" panose="02040503050406030204" pitchFamily="18" charset="0"/>
                            <a:ea typeface="+mn-ea"/>
                            <a:cs typeface="+mn-cs"/>
                          </a:rPr>
                          <m:t>𝒌</m:t>
                        </m:r>
                      </m:sub>
                    </m:sSub>
                    <m:r>
                      <a:rPr lang="en-US" altLang="zh-CN" sz="1200" b="1" i="1" kern="1200">
                        <a:solidFill>
                          <a:schemeClr val="tx1"/>
                        </a:solidFill>
                        <a:effectLst/>
                        <a:latin typeface="Cambria Math" panose="02040503050406030204" pitchFamily="18" charset="0"/>
                        <a:ea typeface="+mn-ea"/>
                        <a:cs typeface="+mn-cs"/>
                      </a:rPr>
                      <m:t>)</m:t>
                    </m:r>
                  </m:oMath>
                </a14:m>
                <a:r>
                  <a:rPr lang="zh-CN" altLang="en-US" sz="1200" b="1" kern="1200" dirty="0" smtClean="0">
                    <a:solidFill>
                      <a:schemeClr val="tx1"/>
                    </a:solidFill>
                    <a:effectLst/>
                    <a:latin typeface="+mn-lt"/>
                    <a:ea typeface="+mn-ea"/>
                    <a:cs typeface="+mn-cs"/>
                  </a:rPr>
                  <a:t>的协方差矩阵为</a:t>
                </a:r>
                <a14:m>
                  <m:oMath xmlns:m="http://schemas.openxmlformats.org/officeDocument/2006/math">
                    <m:r>
                      <a:rPr lang="el-GR" altLang="zh-CN" sz="1200" b="1" i="1" kern="1200" smtClean="0">
                        <a:solidFill>
                          <a:schemeClr val="tx1"/>
                        </a:solidFill>
                        <a:effectLst/>
                        <a:latin typeface="Cambria Math" panose="02040503050406030204" pitchFamily="18" charset="0"/>
                        <a:ea typeface="+mn-ea"/>
                        <a:cs typeface="+mn-cs"/>
                      </a:rPr>
                      <m:t>𝜮</m:t>
                    </m:r>
                    <m:d>
                      <m:dPr>
                        <m:ctrlPr>
                          <a:rPr lang="zh-CN" altLang="zh-CN" sz="1200" b="1" i="1" kern="1200">
                            <a:solidFill>
                              <a:schemeClr val="tx1"/>
                            </a:solidFill>
                            <a:effectLst/>
                            <a:latin typeface="Cambria Math" panose="02040503050406030204" pitchFamily="18" charset="0"/>
                            <a:ea typeface="+mn-ea"/>
                            <a:cs typeface="+mn-cs"/>
                          </a:rPr>
                        </m:ctrlPr>
                      </m:dPr>
                      <m:e>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𝒙</m:t>
                            </m:r>
                          </m:e>
                          <m:sub>
                            <m:r>
                              <a:rPr lang="en-US" altLang="zh-CN" sz="1200" b="1" i="1" kern="1200">
                                <a:solidFill>
                                  <a:schemeClr val="tx1"/>
                                </a:solidFill>
                                <a:effectLst/>
                                <a:latin typeface="Cambria Math" panose="02040503050406030204" pitchFamily="18" charset="0"/>
                                <a:ea typeface="+mn-ea"/>
                                <a:cs typeface="+mn-cs"/>
                              </a:rPr>
                              <m:t>𝒌</m:t>
                            </m:r>
                          </m:sub>
                        </m:sSub>
                      </m:e>
                    </m:d>
                  </m:oMath>
                </a14:m>
                <a:r>
                  <a:rPr lang="zh-CN" altLang="en-US" sz="1200" b="1" kern="1200" dirty="0" smtClean="0">
                    <a:solidFill>
                      <a:schemeClr val="tx1"/>
                    </a:solidFill>
                    <a:effectLst/>
                    <a:latin typeface="+mn-lt"/>
                    <a:ea typeface="+mn-ea"/>
                    <a:cs typeface="+mn-cs"/>
                  </a:rPr>
                  <a:t>，就可以得到</a:t>
                </a:r>
                <a14:m>
                  <m:oMath xmlns:m="http://schemas.openxmlformats.org/officeDocument/2006/math">
                    <m:sSub>
                      <m:sSubPr>
                        <m:ctrlPr>
                          <a:rPr lang="zh-CN" altLang="zh-CN" sz="1200" b="1" i="1" kern="1200" smtClean="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𝒈</m:t>
                        </m:r>
                      </m:e>
                      <m:sub>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𝑴</m:t>
                            </m:r>
                          </m:e>
                          <m:sub>
                            <m:r>
                              <a:rPr lang="en-US" altLang="zh-CN" sz="1200" b="1" i="1" kern="1200">
                                <a:solidFill>
                                  <a:schemeClr val="tx1"/>
                                </a:solidFill>
                                <a:effectLst/>
                                <a:latin typeface="Cambria Math" panose="02040503050406030204" pitchFamily="18" charset="0"/>
                                <a:ea typeface="+mn-ea"/>
                                <a:cs typeface="+mn-cs"/>
                              </a:rPr>
                              <m:t>𝒌</m:t>
                            </m:r>
                          </m:sub>
                        </m:sSub>
                      </m:sub>
                    </m:sSub>
                    <m:d>
                      <m:dPr>
                        <m:ctrlPr>
                          <a:rPr lang="zh-CN" altLang="zh-CN" sz="1200" b="1" i="1" kern="1200">
                            <a:solidFill>
                              <a:schemeClr val="tx1"/>
                            </a:solidFill>
                            <a:effectLst/>
                            <a:latin typeface="Cambria Math" panose="02040503050406030204" pitchFamily="18" charset="0"/>
                            <a:ea typeface="+mn-ea"/>
                            <a:cs typeface="+mn-cs"/>
                          </a:rPr>
                        </m:ctrlPr>
                      </m:dPr>
                      <m:e>
                        <m:r>
                          <a:rPr lang="en-US" altLang="zh-CN" sz="1200" b="1" i="1" kern="1200">
                            <a:solidFill>
                              <a:schemeClr val="tx1"/>
                            </a:solidFill>
                            <a:effectLst/>
                            <a:latin typeface="Cambria Math" panose="02040503050406030204" pitchFamily="18" charset="0"/>
                            <a:ea typeface="+mn-ea"/>
                            <a:cs typeface="+mn-cs"/>
                          </a:rPr>
                          <m:t>𝒃</m:t>
                        </m:r>
                        <m:r>
                          <a:rPr lang="en-US" altLang="zh-CN" sz="1200" b="1" i="1" kern="1200">
                            <a:solidFill>
                              <a:schemeClr val="tx1"/>
                            </a:solidFill>
                            <a:effectLst/>
                            <a:latin typeface="Cambria Math" panose="02040503050406030204" pitchFamily="18" charset="0"/>
                            <a:ea typeface="+mn-ea"/>
                            <a:cs typeface="+mn-cs"/>
                          </a:rPr>
                          <m:t>,</m:t>
                        </m:r>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𝒙</m:t>
                            </m:r>
                          </m:e>
                          <m:sub>
                            <m:r>
                              <a:rPr lang="en-US" altLang="zh-CN" sz="1200" b="1" i="1" kern="1200">
                                <a:solidFill>
                                  <a:schemeClr val="tx1"/>
                                </a:solidFill>
                                <a:effectLst/>
                                <a:latin typeface="Cambria Math" panose="02040503050406030204" pitchFamily="18" charset="0"/>
                                <a:ea typeface="+mn-ea"/>
                                <a:cs typeface="+mn-cs"/>
                              </a:rPr>
                              <m:t>𝒌</m:t>
                            </m:r>
                          </m:sub>
                        </m:sSub>
                        <m:r>
                          <a:rPr lang="en-US" altLang="zh-CN" sz="1200" b="1" i="1" kern="1200">
                            <a:solidFill>
                              <a:schemeClr val="tx1"/>
                            </a:solidFill>
                            <a:effectLst/>
                            <a:latin typeface="Cambria Math" panose="02040503050406030204" pitchFamily="18" charset="0"/>
                            <a:ea typeface="+mn-ea"/>
                            <a:cs typeface="+mn-cs"/>
                          </a:rPr>
                          <m:t> </m:t>
                        </m:r>
                      </m:e>
                    </m:d>
                  </m:oMath>
                </a14:m>
                <a:r>
                  <a:rPr lang="zh-CN" altLang="en-US" sz="1200" b="1" kern="1200" dirty="0" smtClean="0">
                    <a:solidFill>
                      <a:schemeClr val="tx1"/>
                    </a:solidFill>
                    <a:effectLst/>
                    <a:latin typeface="+mn-lt"/>
                    <a:ea typeface="+mn-ea"/>
                    <a:cs typeface="+mn-cs"/>
                  </a:rPr>
                  <a:t>的协方差矩阵为 </a:t>
                </a:r>
                <a14:m>
                  <m:oMath xmlns:m="http://schemas.openxmlformats.org/officeDocument/2006/math">
                    <m:f>
                      <m:fPr>
                        <m:ctrlPr>
                          <a:rPr lang="zh-CN" altLang="zh-CN" sz="1200" b="1" i="1" kern="1200" smtClean="0">
                            <a:solidFill>
                              <a:schemeClr val="tx1"/>
                            </a:solidFill>
                            <a:effectLst/>
                            <a:latin typeface="Cambria Math" panose="02040503050406030204" pitchFamily="18" charset="0"/>
                            <a:ea typeface="+mn-ea"/>
                            <a:cs typeface="+mn-cs"/>
                          </a:rPr>
                        </m:ctrlPr>
                      </m:fPr>
                      <m:num>
                        <m:r>
                          <a:rPr lang="el-GR" altLang="zh-CN" sz="1200" b="1" i="1" kern="1200">
                            <a:solidFill>
                              <a:schemeClr val="tx1"/>
                            </a:solidFill>
                            <a:effectLst/>
                            <a:latin typeface="Cambria Math" panose="02040503050406030204" pitchFamily="18" charset="0"/>
                            <a:ea typeface="+mn-ea"/>
                            <a:cs typeface="+mn-cs"/>
                          </a:rPr>
                          <m:t>𝜮</m:t>
                        </m:r>
                        <m:d>
                          <m:dPr>
                            <m:ctrlPr>
                              <a:rPr lang="zh-CN" altLang="zh-CN" sz="1200" b="1" i="1" kern="1200">
                                <a:solidFill>
                                  <a:schemeClr val="tx1"/>
                                </a:solidFill>
                                <a:effectLst/>
                                <a:latin typeface="Cambria Math" panose="02040503050406030204" pitchFamily="18" charset="0"/>
                                <a:ea typeface="+mn-ea"/>
                                <a:cs typeface="+mn-cs"/>
                              </a:rPr>
                            </m:ctrlPr>
                          </m:dPr>
                          <m:e>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𝒙</m:t>
                                </m:r>
                              </m:e>
                              <m:sub>
                                <m:r>
                                  <a:rPr lang="en-US" altLang="zh-CN" sz="1200" b="1" i="1" kern="1200">
                                    <a:solidFill>
                                      <a:schemeClr val="tx1"/>
                                    </a:solidFill>
                                    <a:effectLst/>
                                    <a:latin typeface="Cambria Math" panose="02040503050406030204" pitchFamily="18" charset="0"/>
                                    <a:ea typeface="+mn-ea"/>
                                    <a:cs typeface="+mn-cs"/>
                                  </a:rPr>
                                  <m:t>𝒌</m:t>
                                </m:r>
                              </m:sub>
                            </m:sSub>
                          </m:e>
                        </m:d>
                      </m:num>
                      <m:den>
                        <m:r>
                          <a:rPr lang="en-US" altLang="zh-CN" sz="1200" b="1" i="1" kern="1200">
                            <a:solidFill>
                              <a:schemeClr val="tx1"/>
                            </a:solidFill>
                            <a:effectLst/>
                            <a:latin typeface="Cambria Math" panose="02040503050406030204" pitchFamily="18" charset="0"/>
                            <a:ea typeface="+mn-ea"/>
                            <a:cs typeface="+mn-cs"/>
                          </a:rPr>
                          <m:t>𝒃</m:t>
                        </m:r>
                      </m:den>
                    </m:f>
                  </m:oMath>
                </a14:m>
                <a:r>
                  <a:rPr lang="zh-CN" altLang="en-US" sz="1200" b="1" kern="1200" dirty="0" smtClean="0">
                    <a:solidFill>
                      <a:schemeClr val="tx1"/>
                    </a:solidFill>
                    <a:effectLst/>
                    <a:latin typeface="+mn-lt"/>
                    <a:ea typeface="+mn-ea"/>
                    <a:cs typeface="+mn-cs"/>
                  </a:rPr>
                  <a:t>。</a:t>
                </a:r>
                <a:endParaRPr lang="en-US" altLang="zh-CN"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smtClean="0">
                    <a:solidFill>
                      <a:schemeClr val="tx1"/>
                    </a:solidFill>
                    <a:effectLst/>
                    <a:latin typeface="+mn-lt"/>
                    <a:ea typeface="+mn-ea"/>
                    <a:cs typeface="+mn-cs"/>
                  </a:rPr>
                  <a:t>Let’s consider this more general ASGD update rule. By introducing </a:t>
                </a:r>
                <a:r>
                  <a:rPr lang="en-US" altLang="zh-CN" sz="1200" b="1" i="1" kern="1200" dirty="0" err="1" smtClean="0">
                    <a:solidFill>
                      <a:schemeClr val="tx1"/>
                    </a:solidFill>
                    <a:effectLst/>
                    <a:latin typeface="+mn-lt"/>
                    <a:ea typeface="+mn-ea"/>
                    <a:cs typeface="+mn-cs"/>
                  </a:rPr>
                  <a:t>x_k</a:t>
                </a:r>
                <a:r>
                  <a:rPr lang="en-US" altLang="zh-CN" sz="1200" b="1" i="1" kern="1200" dirty="0" smtClean="0">
                    <a:solidFill>
                      <a:schemeClr val="tx1"/>
                    </a:solidFill>
                    <a:effectLst/>
                    <a:latin typeface="+mn-lt"/>
                    <a:ea typeface="+mn-ea"/>
                    <a:cs typeface="+mn-cs"/>
                  </a:rPr>
                  <a:t> </a:t>
                </a:r>
                <a:r>
                  <a:rPr lang="en-US" altLang="zh-CN" sz="1200" b="1" i="1" kern="1200" dirty="0">
                    <a:solidFill>
                      <a:schemeClr val="tx1"/>
                    </a:solidFill>
                    <a:effectLst/>
                    <a:latin typeface="+mn-lt"/>
                    <a:ea typeface="+mn-ea"/>
                    <a:cs typeface="+mn-cs"/>
                  </a:rPr>
                  <a:t>equals to X</a:t>
                </a:r>
                <a:r>
                  <a:rPr lang="en-US" altLang="zh-CN" sz="1200" b="1" kern="1200" dirty="0">
                    <a:solidFill>
                      <a:schemeClr val="tx1"/>
                    </a:solidFill>
                    <a:effectLst/>
                    <a:latin typeface="+mn-lt"/>
                    <a:ea typeface="+mn-ea"/>
                    <a:cs typeface="+mn-cs"/>
                  </a:rPr>
                  <a:t>(</a:t>
                </a:r>
                <a:r>
                  <a:rPr lang="en-US" altLang="zh-CN" sz="1200" b="1" i="1" kern="1200" dirty="0" err="1">
                    <a:solidFill>
                      <a:schemeClr val="tx1"/>
                    </a:solidFill>
                    <a:effectLst/>
                    <a:latin typeface="+mn-lt"/>
                    <a:ea typeface="+mn-ea"/>
                    <a:cs typeface="+mn-cs"/>
                  </a:rPr>
                  <a:t>kδ</a:t>
                </a:r>
                <a:r>
                  <a:rPr lang="en-US" altLang="zh-CN" sz="1200" b="1" kern="1200" dirty="0">
                    <a:solidFill>
                      <a:schemeClr val="tx1"/>
                    </a:solidFill>
                    <a:effectLst/>
                    <a:latin typeface="+mn-lt"/>
                    <a:ea typeface="+mn-ea"/>
                    <a:cs typeface="+mn-cs"/>
                  </a:rPr>
                  <a:t>), we relate the discrete iterations with continuous stochastic process. Define the covariance matrix of </a:t>
                </a:r>
                <a:r>
                  <a:rPr lang="en-US" altLang="zh-CN" sz="1200" b="1" kern="1200" dirty="0" smtClean="0">
                    <a:solidFill>
                      <a:schemeClr val="tx1"/>
                    </a:solidFill>
                    <a:effectLst/>
                    <a:latin typeface="+mn-lt"/>
                    <a:ea typeface="+mn-ea"/>
                    <a:cs typeface="+mn-cs"/>
                  </a:rPr>
                  <a:t>(gradient </a:t>
                </a:r>
                <a:r>
                  <a:rPr lang="en-US" altLang="zh-CN" sz="1200" b="1" kern="1200" dirty="0" err="1">
                    <a:solidFill>
                      <a:schemeClr val="tx1"/>
                    </a:solidFill>
                    <a:effectLst/>
                    <a:latin typeface="+mn-lt"/>
                    <a:ea typeface="+mn-ea"/>
                    <a:cs typeface="+mn-cs"/>
                  </a:rPr>
                  <a:t>f_i</a:t>
                </a:r>
                <a:r>
                  <a:rPr lang="en-US" altLang="zh-CN" sz="1200" b="1" kern="1200" dirty="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a:t>
                </a:r>
                <a14:m>
                  <m:oMath xmlns:m="http://schemas.openxmlformats.org/officeDocument/2006/math">
                    <m:r>
                      <a:rPr lang="en-US" altLang="zh-CN" sz="1200" b="1" i="1" kern="1200">
                        <a:solidFill>
                          <a:schemeClr val="tx1"/>
                        </a:solidFill>
                        <a:effectLst/>
                        <a:latin typeface="Cambria Math" panose="02040503050406030204" pitchFamily="18" charset="0"/>
                        <a:ea typeface="+mn-ea"/>
                        <a:cs typeface="+mn-cs"/>
                      </a:rPr>
                      <m:t>𝜵</m:t>
                    </m:r>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𝒇</m:t>
                        </m:r>
                      </m:e>
                      <m:sub>
                        <m:r>
                          <a:rPr lang="en-US" altLang="zh-CN" sz="1200" b="1" i="1" kern="1200">
                            <a:solidFill>
                              <a:schemeClr val="tx1"/>
                            </a:solidFill>
                            <a:effectLst/>
                            <a:latin typeface="Cambria Math" panose="02040503050406030204" pitchFamily="18" charset="0"/>
                            <a:ea typeface="+mn-ea"/>
                            <a:cs typeface="+mn-cs"/>
                          </a:rPr>
                          <m:t>𝒊</m:t>
                        </m:r>
                      </m:sub>
                    </m:sSub>
                    <m:r>
                      <a:rPr lang="en-US" altLang="zh-CN" sz="1200" b="1" i="1" kern="1200">
                        <a:solidFill>
                          <a:schemeClr val="tx1"/>
                        </a:solidFill>
                        <a:effectLst/>
                        <a:latin typeface="Cambria Math" panose="02040503050406030204" pitchFamily="18" charset="0"/>
                        <a:ea typeface="+mn-ea"/>
                        <a:cs typeface="+mn-cs"/>
                      </a:rPr>
                      <m:t>(</m:t>
                    </m:r>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𝒙</m:t>
                        </m:r>
                      </m:e>
                      <m:sub>
                        <m:r>
                          <a:rPr lang="en-US" altLang="zh-CN" sz="1200" b="1" i="1" kern="1200">
                            <a:solidFill>
                              <a:schemeClr val="tx1"/>
                            </a:solidFill>
                            <a:effectLst/>
                            <a:latin typeface="Cambria Math" panose="02040503050406030204" pitchFamily="18" charset="0"/>
                            <a:ea typeface="+mn-ea"/>
                            <a:cs typeface="+mn-cs"/>
                          </a:rPr>
                          <m:t>𝒌</m:t>
                        </m:r>
                      </m:sub>
                    </m:sSub>
                    <m:r>
                      <a:rPr lang="en-US" altLang="zh-CN" sz="1200" b="1" i="1" kern="1200">
                        <a:solidFill>
                          <a:schemeClr val="tx1"/>
                        </a:solidFill>
                        <a:effectLst/>
                        <a:latin typeface="Cambria Math" panose="02040503050406030204" pitchFamily="18" charset="0"/>
                        <a:ea typeface="+mn-ea"/>
                        <a:cs typeface="+mn-cs"/>
                      </a:rPr>
                      <m:t>)</m:t>
                    </m:r>
                  </m:oMath>
                </a14:m>
                <a:r>
                  <a:rPr lang="en-US" altLang="zh-CN" sz="1200" b="1" kern="1200" dirty="0">
                    <a:solidFill>
                      <a:schemeClr val="tx1"/>
                    </a:solidFill>
                    <a:effectLst/>
                    <a:latin typeface="+mn-lt"/>
                    <a:ea typeface="+mn-ea"/>
                    <a:cs typeface="+mn-cs"/>
                  </a:rPr>
                  <a:t> as </a:t>
                </a:r>
                <a14:m>
                  <m:oMath xmlns:m="http://schemas.openxmlformats.org/officeDocument/2006/math">
                    <m:r>
                      <a:rPr lang="el-GR" altLang="zh-CN" sz="1200" b="1" i="1" kern="1200">
                        <a:solidFill>
                          <a:schemeClr val="tx1"/>
                        </a:solidFill>
                        <a:effectLst/>
                        <a:latin typeface="Cambria Math" panose="02040503050406030204" pitchFamily="18" charset="0"/>
                        <a:ea typeface="+mn-ea"/>
                        <a:cs typeface="+mn-cs"/>
                      </a:rPr>
                      <m:t>𝜮</m:t>
                    </m:r>
                    <m:d>
                      <m:dPr>
                        <m:ctrlPr>
                          <a:rPr lang="zh-CN" altLang="zh-CN" sz="1200" b="1" i="1" kern="1200">
                            <a:solidFill>
                              <a:schemeClr val="tx1"/>
                            </a:solidFill>
                            <a:effectLst/>
                            <a:latin typeface="Cambria Math" panose="02040503050406030204" pitchFamily="18" charset="0"/>
                            <a:ea typeface="+mn-ea"/>
                            <a:cs typeface="+mn-cs"/>
                          </a:rPr>
                        </m:ctrlPr>
                      </m:dPr>
                      <m:e>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𝒙</m:t>
                            </m:r>
                          </m:e>
                          <m:sub>
                            <m:r>
                              <a:rPr lang="en-US" altLang="zh-CN" sz="1200" b="1" i="1" kern="1200">
                                <a:solidFill>
                                  <a:schemeClr val="tx1"/>
                                </a:solidFill>
                                <a:effectLst/>
                                <a:latin typeface="Cambria Math" panose="02040503050406030204" pitchFamily="18" charset="0"/>
                                <a:ea typeface="+mn-ea"/>
                                <a:cs typeface="+mn-cs"/>
                              </a:rPr>
                              <m:t>𝒌</m:t>
                            </m:r>
                          </m:sub>
                        </m:sSub>
                      </m:e>
                    </m:d>
                  </m:oMath>
                </a14:m>
                <a:r>
                  <a:rPr lang="en-US" altLang="zh-CN" sz="1200" b="1" kern="1200" dirty="0">
                    <a:solidFill>
                      <a:schemeClr val="tx1"/>
                    </a:solidFill>
                    <a:effectLst/>
                    <a:latin typeface="+mn-lt"/>
                    <a:ea typeface="+mn-ea"/>
                    <a:cs typeface="+mn-cs"/>
                  </a:rPr>
                  <a:t>, so the covariance matrix of </a:t>
                </a:r>
                <a14:m>
                  <m:oMath xmlns:m="http://schemas.openxmlformats.org/officeDocument/2006/math">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𝒈</m:t>
                        </m:r>
                      </m:e>
                      <m:sub>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𝑴</m:t>
                            </m:r>
                          </m:e>
                          <m:sub>
                            <m:r>
                              <a:rPr lang="en-US" altLang="zh-CN" sz="1200" b="1" i="1" kern="1200">
                                <a:solidFill>
                                  <a:schemeClr val="tx1"/>
                                </a:solidFill>
                                <a:effectLst/>
                                <a:latin typeface="Cambria Math" panose="02040503050406030204" pitchFamily="18" charset="0"/>
                                <a:ea typeface="+mn-ea"/>
                                <a:cs typeface="+mn-cs"/>
                              </a:rPr>
                              <m:t>𝒌</m:t>
                            </m:r>
                          </m:sub>
                        </m:sSub>
                      </m:sub>
                    </m:sSub>
                    <m:d>
                      <m:dPr>
                        <m:ctrlPr>
                          <a:rPr lang="zh-CN" altLang="zh-CN" sz="1200" b="1" i="1" kern="1200">
                            <a:solidFill>
                              <a:schemeClr val="tx1"/>
                            </a:solidFill>
                            <a:effectLst/>
                            <a:latin typeface="Cambria Math" panose="02040503050406030204" pitchFamily="18" charset="0"/>
                            <a:ea typeface="+mn-ea"/>
                            <a:cs typeface="+mn-cs"/>
                          </a:rPr>
                        </m:ctrlPr>
                      </m:dPr>
                      <m:e>
                        <m:r>
                          <a:rPr lang="en-US" altLang="zh-CN" sz="1200" b="1" i="1" kern="1200">
                            <a:solidFill>
                              <a:schemeClr val="tx1"/>
                            </a:solidFill>
                            <a:effectLst/>
                            <a:latin typeface="Cambria Math" panose="02040503050406030204" pitchFamily="18" charset="0"/>
                            <a:ea typeface="+mn-ea"/>
                            <a:cs typeface="+mn-cs"/>
                          </a:rPr>
                          <m:t>𝒃</m:t>
                        </m:r>
                        <m:r>
                          <a:rPr lang="en-US" altLang="zh-CN" sz="1200" b="1" i="1" kern="1200">
                            <a:solidFill>
                              <a:schemeClr val="tx1"/>
                            </a:solidFill>
                            <a:effectLst/>
                            <a:latin typeface="Cambria Math" panose="02040503050406030204" pitchFamily="18" charset="0"/>
                            <a:ea typeface="+mn-ea"/>
                            <a:cs typeface="+mn-cs"/>
                          </a:rPr>
                          <m:t>,</m:t>
                        </m:r>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𝒙</m:t>
                            </m:r>
                          </m:e>
                          <m:sub>
                            <m:r>
                              <a:rPr lang="en-US" altLang="zh-CN" sz="1200" b="1" i="1" kern="1200">
                                <a:solidFill>
                                  <a:schemeClr val="tx1"/>
                                </a:solidFill>
                                <a:effectLst/>
                                <a:latin typeface="Cambria Math" panose="02040503050406030204" pitchFamily="18" charset="0"/>
                                <a:ea typeface="+mn-ea"/>
                                <a:cs typeface="+mn-cs"/>
                              </a:rPr>
                              <m:t>𝒌</m:t>
                            </m:r>
                          </m:sub>
                        </m:sSub>
                        <m:r>
                          <a:rPr lang="en-US" altLang="zh-CN" sz="1200" b="1" i="1" kern="1200">
                            <a:solidFill>
                              <a:schemeClr val="tx1"/>
                            </a:solidFill>
                            <a:effectLst/>
                            <a:latin typeface="Cambria Math" panose="02040503050406030204" pitchFamily="18" charset="0"/>
                            <a:ea typeface="+mn-ea"/>
                            <a:cs typeface="+mn-cs"/>
                          </a:rPr>
                          <m:t> </m:t>
                        </m:r>
                      </m:e>
                    </m:d>
                    <m:r>
                      <a:rPr lang="en-US" altLang="zh-CN" sz="1200" b="1" i="1" kern="1200">
                        <a:solidFill>
                          <a:schemeClr val="tx1"/>
                        </a:solidFill>
                        <a:effectLst/>
                        <a:latin typeface="Cambria Math" panose="02040503050406030204" pitchFamily="18" charset="0"/>
                        <a:ea typeface="+mn-ea"/>
                        <a:cs typeface="+mn-cs"/>
                      </a:rPr>
                      <m:t> </m:t>
                    </m:r>
                  </m:oMath>
                </a14:m>
                <a:r>
                  <a:rPr lang="en-US" altLang="zh-CN" sz="1200" b="1" kern="1200" dirty="0">
                    <a:solidFill>
                      <a:schemeClr val="tx1"/>
                    </a:solidFill>
                    <a:effectLst/>
                    <a:latin typeface="+mn-lt"/>
                    <a:ea typeface="+mn-ea"/>
                    <a:cs typeface="+mn-cs"/>
                  </a:rPr>
                  <a:t>is </a:t>
                </a:r>
                <a14:m>
                  <m:oMath xmlns:m="http://schemas.openxmlformats.org/officeDocument/2006/math">
                    <m:f>
                      <m:fPr>
                        <m:ctrlPr>
                          <a:rPr lang="zh-CN" altLang="zh-CN" sz="1200" b="1" i="1" kern="1200">
                            <a:solidFill>
                              <a:schemeClr val="tx1"/>
                            </a:solidFill>
                            <a:effectLst/>
                            <a:latin typeface="Cambria Math" panose="02040503050406030204" pitchFamily="18" charset="0"/>
                            <a:ea typeface="+mn-ea"/>
                            <a:cs typeface="+mn-cs"/>
                          </a:rPr>
                        </m:ctrlPr>
                      </m:fPr>
                      <m:num>
                        <m:r>
                          <a:rPr lang="el-GR" altLang="zh-CN" sz="1200" b="1" i="1" kern="1200">
                            <a:solidFill>
                              <a:schemeClr val="tx1"/>
                            </a:solidFill>
                            <a:effectLst/>
                            <a:latin typeface="Cambria Math" panose="02040503050406030204" pitchFamily="18" charset="0"/>
                            <a:ea typeface="+mn-ea"/>
                            <a:cs typeface="+mn-cs"/>
                          </a:rPr>
                          <m:t>𝜮</m:t>
                        </m:r>
                        <m:d>
                          <m:dPr>
                            <m:ctrlPr>
                              <a:rPr lang="zh-CN" altLang="zh-CN" sz="1200" b="1" i="1" kern="1200">
                                <a:solidFill>
                                  <a:schemeClr val="tx1"/>
                                </a:solidFill>
                                <a:effectLst/>
                                <a:latin typeface="Cambria Math" panose="02040503050406030204" pitchFamily="18" charset="0"/>
                                <a:ea typeface="+mn-ea"/>
                                <a:cs typeface="+mn-cs"/>
                              </a:rPr>
                            </m:ctrlPr>
                          </m:dPr>
                          <m:e>
                            <m:sSub>
                              <m:sSubPr>
                                <m:ctrlPr>
                                  <a:rPr lang="zh-CN" altLang="zh-CN" sz="1200" b="1" i="1" kern="1200">
                                    <a:solidFill>
                                      <a:schemeClr val="tx1"/>
                                    </a:solidFill>
                                    <a:effectLst/>
                                    <a:latin typeface="Cambria Math" panose="02040503050406030204" pitchFamily="18" charset="0"/>
                                    <a:ea typeface="+mn-ea"/>
                                    <a:cs typeface="+mn-cs"/>
                                  </a:rPr>
                                </m:ctrlPr>
                              </m:sSubPr>
                              <m:e>
                                <m:r>
                                  <a:rPr lang="en-US" altLang="zh-CN" sz="1200" b="1" i="1" kern="1200">
                                    <a:solidFill>
                                      <a:schemeClr val="tx1"/>
                                    </a:solidFill>
                                    <a:effectLst/>
                                    <a:latin typeface="Cambria Math" panose="02040503050406030204" pitchFamily="18" charset="0"/>
                                    <a:ea typeface="+mn-ea"/>
                                    <a:cs typeface="+mn-cs"/>
                                  </a:rPr>
                                  <m:t>𝒙</m:t>
                                </m:r>
                              </m:e>
                              <m:sub>
                                <m:r>
                                  <a:rPr lang="en-US" altLang="zh-CN" sz="1200" b="1" i="1" kern="1200">
                                    <a:solidFill>
                                      <a:schemeClr val="tx1"/>
                                    </a:solidFill>
                                    <a:effectLst/>
                                    <a:latin typeface="Cambria Math" panose="02040503050406030204" pitchFamily="18" charset="0"/>
                                    <a:ea typeface="+mn-ea"/>
                                    <a:cs typeface="+mn-cs"/>
                                  </a:rPr>
                                  <m:t>𝒌</m:t>
                                </m:r>
                              </m:sub>
                            </m:sSub>
                          </m:e>
                        </m:d>
                      </m:num>
                      <m:den>
                        <m:r>
                          <a:rPr lang="en-US" altLang="zh-CN" sz="1200" b="1" i="1" kern="1200">
                            <a:solidFill>
                              <a:schemeClr val="tx1"/>
                            </a:solidFill>
                            <a:effectLst/>
                            <a:latin typeface="Cambria Math" panose="02040503050406030204" pitchFamily="18" charset="0"/>
                            <a:ea typeface="+mn-ea"/>
                            <a:cs typeface="+mn-cs"/>
                          </a:rPr>
                          <m:t>𝒃</m:t>
                        </m:r>
                      </m:den>
                    </m:f>
                  </m:oMath>
                </a14:m>
                <a:r>
                  <a:rPr lang="en-US" altLang="zh-CN" sz="1200" b="1" kern="1200" dirty="0">
                    <a:solidFill>
                      <a:schemeClr val="tx1"/>
                    </a:solidFill>
                    <a:effectLst/>
                    <a:latin typeface="+mn-lt"/>
                    <a:ea typeface="+mn-ea"/>
                    <a:cs typeface="+mn-cs"/>
                  </a:rPr>
                  <a:t>. We assume it has a </a:t>
                </a:r>
                <a:r>
                  <a:rPr lang="en-US" altLang="zh-CN" sz="1200" b="1" kern="1200" dirty="0" smtClean="0">
                    <a:solidFill>
                      <a:schemeClr val="tx1"/>
                    </a:solidFill>
                    <a:effectLst/>
                    <a:latin typeface="+mn-lt"/>
                    <a:ea typeface="+mn-ea"/>
                    <a:cs typeface="+mn-cs"/>
                  </a:rPr>
                  <a:t>square</a:t>
                </a:r>
                <a:r>
                  <a:rPr lang="en-US" altLang="zh-CN" sz="1200" b="1" kern="1200" baseline="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root </a:t>
                </a:r>
                <a:r>
                  <a:rPr lang="en-US" altLang="zh-CN" sz="1200" b="1" kern="1200" dirty="0">
                    <a:solidFill>
                      <a:schemeClr val="tx1"/>
                    </a:solidFill>
                    <a:effectLst/>
                    <a:latin typeface="+mn-lt"/>
                    <a:ea typeface="+mn-ea"/>
                    <a:cs typeface="+mn-cs"/>
                  </a:rPr>
                  <a:t>decomposition.</a:t>
                </a:r>
                <a:endParaRPr lang="zh-CN" altLang="zh-CN" sz="1200" kern="1200" dirty="0">
                  <a:solidFill>
                    <a:schemeClr val="tx1"/>
                  </a:solidFill>
                  <a:effectLst/>
                  <a:latin typeface="+mn-lt"/>
                  <a:ea typeface="+mn-ea"/>
                  <a:cs typeface="+mn-cs"/>
                </a:endParaRP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smtClean="0">
                    <a:solidFill>
                      <a:schemeClr val="tx1"/>
                    </a:solidFill>
                    <a:effectLst/>
                    <a:latin typeface="+mn-lt"/>
                    <a:ea typeface="+mn-ea"/>
                    <a:cs typeface="+mn-cs"/>
                  </a:rPr>
                  <a:t>令</a:t>
                </a:r>
                <a:r>
                  <a:rPr lang="en-US" altLang="zh-CN" sz="1200" b="1" kern="1200" dirty="0" err="1" smtClean="0">
                    <a:solidFill>
                      <a:schemeClr val="tx1"/>
                    </a:solidFill>
                    <a:effectLst/>
                    <a:latin typeface="+mn-lt"/>
                    <a:ea typeface="+mn-ea"/>
                    <a:cs typeface="+mn-cs"/>
                  </a:rPr>
                  <a:t>x_k</a:t>
                </a:r>
                <a:r>
                  <a:rPr lang="zh-CN" altLang="en-US" sz="1200" b="1" kern="1200" dirty="0" smtClean="0">
                    <a:solidFill>
                      <a:schemeClr val="tx1"/>
                    </a:solidFill>
                    <a:effectLst/>
                    <a:latin typeface="+mn-lt"/>
                    <a:ea typeface="+mn-ea"/>
                    <a:cs typeface="+mn-cs"/>
                  </a:rPr>
                  <a:t>近似</a:t>
                </a:r>
                <a:r>
                  <a:rPr lang="en-US" altLang="zh-CN" sz="1200" b="1" kern="1200" dirty="0" smtClean="0">
                    <a:solidFill>
                      <a:schemeClr val="tx1"/>
                    </a:solidFill>
                    <a:effectLst/>
                    <a:latin typeface="+mn-lt"/>
                    <a:ea typeface="+mn-ea"/>
                    <a:cs typeface="+mn-cs"/>
                  </a:rPr>
                  <a:t>X_</a:t>
                </a:r>
                <a:r>
                  <a:rPr lang="zh-CN" altLang="en-US" sz="1200" b="1" kern="1200" dirty="0" smtClean="0">
                    <a:solidFill>
                      <a:schemeClr val="tx1"/>
                    </a:solidFill>
                    <a:effectLst/>
                    <a:latin typeface="+mn-lt"/>
                    <a:ea typeface="+mn-ea"/>
                    <a:cs typeface="+mn-cs"/>
                  </a:rPr>
                  <a:t>（</a:t>
                </a:r>
                <a:r>
                  <a:rPr lang="en-US" altLang="zh-CN" sz="1200" b="1" kern="1200" dirty="0" err="1" smtClean="0">
                    <a:solidFill>
                      <a:schemeClr val="tx1"/>
                    </a:solidFill>
                    <a:effectLst/>
                    <a:latin typeface="+mn-lt"/>
                    <a:ea typeface="+mn-ea"/>
                    <a:cs typeface="+mn-cs"/>
                  </a:rPr>
                  <a:t>kδ</a:t>
                </a:r>
                <a:r>
                  <a:rPr lang="zh-CN" altLang="en-US" sz="1200" b="1" kern="1200" dirty="0" smtClean="0">
                    <a:solidFill>
                      <a:schemeClr val="tx1"/>
                    </a:solidFill>
                    <a:effectLst/>
                    <a:latin typeface="+mn-lt"/>
                    <a:ea typeface="+mn-ea"/>
                    <a:cs typeface="+mn-cs"/>
                  </a:rPr>
                  <a:t>），这样就可以将离散迭代与连续随机过程联系起来。定义梯度</a:t>
                </a:r>
                <a:r>
                  <a:rPr lang="en-US" altLang="zh-CN" sz="1200" b="1" i="0" kern="1200" smtClean="0">
                    <a:solidFill>
                      <a:schemeClr val="tx1"/>
                    </a:solidFill>
                    <a:effectLst/>
                    <a:latin typeface="Cambria Math" panose="02040503050406030204" pitchFamily="18" charset="0"/>
                    <a:ea typeface="+mn-ea"/>
                    <a:cs typeface="+mn-cs"/>
                  </a:rPr>
                  <a:t>𝜵</a:t>
                </a:r>
                <a:r>
                  <a:rPr lang="en-US" altLang="zh-CN" sz="1200" b="1" i="0" kern="1200">
                    <a:solidFill>
                      <a:schemeClr val="tx1"/>
                    </a:solidFill>
                    <a:effectLst/>
                    <a:latin typeface="Cambria Math" panose="02040503050406030204" pitchFamily="18" charset="0"/>
                    <a:ea typeface="+mn-ea"/>
                    <a:cs typeface="+mn-cs"/>
                  </a:rPr>
                  <a:t>𝒇</a:t>
                </a:r>
                <a:r>
                  <a:rPr lang="zh-CN" altLang="zh-CN" sz="1200" b="1" i="0" kern="120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𝒊 (𝒙</a:t>
                </a:r>
                <a:r>
                  <a:rPr lang="zh-CN" altLang="zh-CN" sz="1200" b="1" i="0" kern="120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𝒌)</a:t>
                </a:r>
                <a:r>
                  <a:rPr lang="zh-CN" altLang="en-US" sz="1200" b="1" kern="1200" dirty="0" smtClean="0">
                    <a:solidFill>
                      <a:schemeClr val="tx1"/>
                    </a:solidFill>
                    <a:effectLst/>
                    <a:latin typeface="+mn-lt"/>
                    <a:ea typeface="+mn-ea"/>
                    <a:cs typeface="+mn-cs"/>
                  </a:rPr>
                  <a:t>的协方差矩阵为</a:t>
                </a:r>
                <a:r>
                  <a:rPr lang="el-GR" altLang="zh-CN" sz="1200" b="1" i="0" kern="1200" smtClean="0">
                    <a:solidFill>
                      <a:schemeClr val="tx1"/>
                    </a:solidFill>
                    <a:effectLst/>
                    <a:latin typeface="Cambria Math" panose="02040503050406030204" pitchFamily="18" charset="0"/>
                    <a:ea typeface="+mn-ea"/>
                    <a:cs typeface="+mn-cs"/>
                  </a:rPr>
                  <a:t>𝜮</a:t>
                </a:r>
                <a:r>
                  <a:rPr lang="zh-CN" altLang="zh-CN" sz="1200" b="1" i="0" kern="1200">
                    <a:solidFill>
                      <a:schemeClr val="tx1"/>
                    </a:solidFill>
                    <a:effectLst/>
                    <a:latin typeface="Cambria Math" panose="02040503050406030204" pitchFamily="18" charset="0"/>
                    <a:ea typeface="+mn-ea"/>
                    <a:cs typeface="+mn-cs"/>
                  </a:rPr>
                  <a:t>(</a:t>
                </a:r>
                <a:r>
                  <a:rPr lang="en-US" altLang="zh-CN" sz="1200" b="1" i="0" kern="1200">
                    <a:solidFill>
                      <a:schemeClr val="tx1"/>
                    </a:solidFill>
                    <a:effectLst/>
                    <a:latin typeface="Cambria Math" panose="02040503050406030204" pitchFamily="18" charset="0"/>
                    <a:ea typeface="+mn-ea"/>
                    <a:cs typeface="+mn-cs"/>
                  </a:rPr>
                  <a:t>𝒙</a:t>
                </a:r>
                <a:r>
                  <a:rPr lang="zh-CN" altLang="zh-CN" sz="1200" b="1" i="0" kern="120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𝒌 )</a:t>
                </a:r>
                <a:r>
                  <a:rPr lang="zh-CN" altLang="en-US" sz="1200" b="1" kern="1200" dirty="0" smtClean="0">
                    <a:solidFill>
                      <a:schemeClr val="tx1"/>
                    </a:solidFill>
                    <a:effectLst/>
                    <a:latin typeface="+mn-lt"/>
                    <a:ea typeface="+mn-ea"/>
                    <a:cs typeface="+mn-cs"/>
                  </a:rPr>
                  <a:t>，就可以得到</a:t>
                </a:r>
                <a:r>
                  <a:rPr lang="en-US" altLang="zh-CN" sz="1200" b="1" i="0" kern="1200">
                    <a:solidFill>
                      <a:schemeClr val="tx1"/>
                    </a:solidFill>
                    <a:effectLst/>
                    <a:latin typeface="Cambria Math" panose="02040503050406030204" pitchFamily="18" charset="0"/>
                    <a:ea typeface="+mn-ea"/>
                    <a:cs typeface="+mn-cs"/>
                  </a:rPr>
                  <a:t>𝒈</a:t>
                </a:r>
                <a:r>
                  <a:rPr lang="zh-CN" altLang="zh-CN" sz="1200" b="1" i="0" kern="1200" smtClean="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𝑴</a:t>
                </a:r>
                <a:r>
                  <a:rPr lang="zh-CN" altLang="zh-CN" sz="1200" b="1" i="0" kern="120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𝒌 </a:t>
                </a:r>
                <a:r>
                  <a:rPr lang="zh-CN" altLang="zh-CN" sz="1200" b="1" i="0" kern="1200" smtClean="0">
                    <a:solidFill>
                      <a:schemeClr val="tx1"/>
                    </a:solidFill>
                    <a:effectLst/>
                    <a:latin typeface="Cambria Math" panose="02040503050406030204" pitchFamily="18" charset="0"/>
                    <a:ea typeface="+mn-ea"/>
                    <a:cs typeface="+mn-cs"/>
                  </a:rPr>
                  <a:t>)</a:t>
                </a:r>
                <a:r>
                  <a:rPr lang="zh-CN" altLang="zh-CN" sz="1200" b="1" i="0" kern="1200">
                    <a:solidFill>
                      <a:schemeClr val="tx1"/>
                    </a:solidFill>
                    <a:effectLst/>
                    <a:latin typeface="Cambria Math" panose="02040503050406030204" pitchFamily="18" charset="0"/>
                    <a:ea typeface="+mn-ea"/>
                    <a:cs typeface="+mn-cs"/>
                  </a:rPr>
                  <a:t> (</a:t>
                </a:r>
                <a:r>
                  <a:rPr lang="en-US" altLang="zh-CN" sz="1200" b="1" i="0" kern="1200">
                    <a:solidFill>
                      <a:schemeClr val="tx1"/>
                    </a:solidFill>
                    <a:effectLst/>
                    <a:latin typeface="Cambria Math" panose="02040503050406030204" pitchFamily="18" charset="0"/>
                    <a:ea typeface="+mn-ea"/>
                    <a:cs typeface="+mn-cs"/>
                  </a:rPr>
                  <a:t>𝒃,𝒙</a:t>
                </a:r>
                <a:r>
                  <a:rPr lang="zh-CN" altLang="zh-CN" sz="1200" b="1" i="0" kern="120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𝒌  )</a:t>
                </a:r>
                <a:r>
                  <a:rPr lang="zh-CN" altLang="en-US" sz="1200" b="1" kern="1200" dirty="0" smtClean="0">
                    <a:solidFill>
                      <a:schemeClr val="tx1"/>
                    </a:solidFill>
                    <a:effectLst/>
                    <a:latin typeface="+mn-lt"/>
                    <a:ea typeface="+mn-ea"/>
                    <a:cs typeface="+mn-cs"/>
                  </a:rPr>
                  <a:t>的协方差矩阵为 </a:t>
                </a:r>
                <a:r>
                  <a:rPr lang="el-GR" altLang="zh-CN" sz="1200" b="1" i="0" kern="1200">
                    <a:solidFill>
                      <a:schemeClr val="tx1"/>
                    </a:solidFill>
                    <a:effectLst/>
                    <a:latin typeface="Cambria Math" panose="02040503050406030204" pitchFamily="18" charset="0"/>
                    <a:ea typeface="+mn-ea"/>
                    <a:cs typeface="+mn-cs"/>
                  </a:rPr>
                  <a:t>𝜮</a:t>
                </a:r>
                <a:r>
                  <a:rPr lang="zh-CN" altLang="zh-CN" sz="1200" b="1" i="0" kern="1200">
                    <a:solidFill>
                      <a:schemeClr val="tx1"/>
                    </a:solidFill>
                    <a:effectLst/>
                    <a:latin typeface="Cambria Math" panose="02040503050406030204" pitchFamily="18" charset="0"/>
                    <a:ea typeface="+mn-ea"/>
                    <a:cs typeface="+mn-cs"/>
                  </a:rPr>
                  <a:t>(</a:t>
                </a:r>
                <a:r>
                  <a:rPr lang="en-US" altLang="zh-CN" sz="1200" b="1" i="0" kern="1200">
                    <a:solidFill>
                      <a:schemeClr val="tx1"/>
                    </a:solidFill>
                    <a:effectLst/>
                    <a:latin typeface="Cambria Math" panose="02040503050406030204" pitchFamily="18" charset="0"/>
                    <a:ea typeface="+mn-ea"/>
                    <a:cs typeface="+mn-cs"/>
                  </a:rPr>
                  <a:t>𝒙</a:t>
                </a:r>
                <a:r>
                  <a:rPr lang="zh-CN" altLang="zh-CN" sz="1200" b="1" i="0" kern="120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𝒌 )</a:t>
                </a:r>
                <a:r>
                  <a:rPr lang="zh-CN" altLang="zh-CN" sz="1200" b="1" i="0" kern="1200" smtClean="0">
                    <a:solidFill>
                      <a:schemeClr val="tx1"/>
                    </a:solidFill>
                    <a:effectLst/>
                    <a:latin typeface="Cambria Math" panose="02040503050406030204" pitchFamily="18" charset="0"/>
                    <a:ea typeface="+mn-ea"/>
                    <a:cs typeface="+mn-cs"/>
                  </a:rPr>
                  <a:t>/</a:t>
                </a:r>
                <a:r>
                  <a:rPr lang="en-US" altLang="zh-CN" sz="1200" b="1" i="0" kern="1200">
                    <a:solidFill>
                      <a:schemeClr val="tx1"/>
                    </a:solidFill>
                    <a:effectLst/>
                    <a:latin typeface="Cambria Math" panose="02040503050406030204" pitchFamily="18" charset="0"/>
                    <a:ea typeface="+mn-ea"/>
                    <a:cs typeface="+mn-cs"/>
                  </a:rPr>
                  <a:t>𝒃</a:t>
                </a:r>
                <a:r>
                  <a:rPr lang="zh-CN" altLang="en-US" sz="1200" b="1" kern="1200" dirty="0" smtClean="0">
                    <a:solidFill>
                      <a:schemeClr val="tx1"/>
                    </a:solidFill>
                    <a:effectLst/>
                    <a:latin typeface="+mn-lt"/>
                    <a:ea typeface="+mn-ea"/>
                    <a:cs typeface="+mn-cs"/>
                  </a:rPr>
                  <a:t>。</a:t>
                </a:r>
                <a:endParaRPr lang="en-US" altLang="zh-CN"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smtClean="0">
                    <a:solidFill>
                      <a:schemeClr val="tx1"/>
                    </a:solidFill>
                    <a:effectLst/>
                    <a:latin typeface="+mn-lt"/>
                    <a:ea typeface="+mn-ea"/>
                    <a:cs typeface="+mn-cs"/>
                  </a:rPr>
                  <a:t>Let’s consider this more general ASGD update rule. By introducing </a:t>
                </a:r>
                <a:r>
                  <a:rPr lang="en-US" altLang="zh-CN" sz="1200" b="1" i="1" kern="1200" dirty="0" err="1" smtClean="0">
                    <a:solidFill>
                      <a:schemeClr val="tx1"/>
                    </a:solidFill>
                    <a:effectLst/>
                    <a:latin typeface="+mn-lt"/>
                    <a:ea typeface="+mn-ea"/>
                    <a:cs typeface="+mn-cs"/>
                  </a:rPr>
                  <a:t>x_k</a:t>
                </a:r>
                <a:r>
                  <a:rPr lang="en-US" altLang="zh-CN" sz="1200" b="1" i="1" kern="1200" dirty="0" smtClean="0">
                    <a:solidFill>
                      <a:schemeClr val="tx1"/>
                    </a:solidFill>
                    <a:effectLst/>
                    <a:latin typeface="+mn-lt"/>
                    <a:ea typeface="+mn-ea"/>
                    <a:cs typeface="+mn-cs"/>
                  </a:rPr>
                  <a:t> </a:t>
                </a:r>
                <a:r>
                  <a:rPr lang="en-US" altLang="zh-CN" sz="1200" b="1" i="1" kern="1200" dirty="0">
                    <a:solidFill>
                      <a:schemeClr val="tx1"/>
                    </a:solidFill>
                    <a:effectLst/>
                    <a:latin typeface="+mn-lt"/>
                    <a:ea typeface="+mn-ea"/>
                    <a:cs typeface="+mn-cs"/>
                  </a:rPr>
                  <a:t>equals to X</a:t>
                </a:r>
                <a:r>
                  <a:rPr lang="en-US" altLang="zh-CN" sz="1200" b="1" kern="1200" dirty="0">
                    <a:solidFill>
                      <a:schemeClr val="tx1"/>
                    </a:solidFill>
                    <a:effectLst/>
                    <a:latin typeface="+mn-lt"/>
                    <a:ea typeface="+mn-ea"/>
                    <a:cs typeface="+mn-cs"/>
                  </a:rPr>
                  <a:t>(</a:t>
                </a:r>
                <a:r>
                  <a:rPr lang="en-US" altLang="zh-CN" sz="1200" b="1" i="1" kern="1200" dirty="0" err="1">
                    <a:solidFill>
                      <a:schemeClr val="tx1"/>
                    </a:solidFill>
                    <a:effectLst/>
                    <a:latin typeface="+mn-lt"/>
                    <a:ea typeface="+mn-ea"/>
                    <a:cs typeface="+mn-cs"/>
                  </a:rPr>
                  <a:t>kδ</a:t>
                </a:r>
                <a:r>
                  <a:rPr lang="en-US" altLang="zh-CN" sz="1200" b="1" kern="1200" dirty="0">
                    <a:solidFill>
                      <a:schemeClr val="tx1"/>
                    </a:solidFill>
                    <a:effectLst/>
                    <a:latin typeface="+mn-lt"/>
                    <a:ea typeface="+mn-ea"/>
                    <a:cs typeface="+mn-cs"/>
                  </a:rPr>
                  <a:t>), we relate the discrete iterations with continuous stochastic process. Define the covariance matrix of </a:t>
                </a:r>
                <a:r>
                  <a:rPr lang="en-US" altLang="zh-CN" sz="1200" b="1" kern="1200" dirty="0" smtClean="0">
                    <a:solidFill>
                      <a:schemeClr val="tx1"/>
                    </a:solidFill>
                    <a:effectLst/>
                    <a:latin typeface="+mn-lt"/>
                    <a:ea typeface="+mn-ea"/>
                    <a:cs typeface="+mn-cs"/>
                  </a:rPr>
                  <a:t>(gradient </a:t>
                </a:r>
                <a:r>
                  <a:rPr lang="en-US" altLang="zh-CN" sz="1200" b="1" kern="1200" dirty="0" err="1">
                    <a:solidFill>
                      <a:schemeClr val="tx1"/>
                    </a:solidFill>
                    <a:effectLst/>
                    <a:latin typeface="+mn-lt"/>
                    <a:ea typeface="+mn-ea"/>
                    <a:cs typeface="+mn-cs"/>
                  </a:rPr>
                  <a:t>f_i</a:t>
                </a:r>
                <a:r>
                  <a:rPr lang="en-US" altLang="zh-CN" sz="1200" b="1" kern="1200" dirty="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a:t>
                </a:r>
                <a:r>
                  <a:rPr lang="en-US" altLang="zh-CN" sz="1200" b="1" i="0" kern="1200">
                    <a:solidFill>
                      <a:schemeClr val="tx1"/>
                    </a:solidFill>
                    <a:effectLst/>
                    <a:latin typeface="Cambria Math" panose="02040503050406030204" pitchFamily="18" charset="0"/>
                    <a:ea typeface="+mn-ea"/>
                    <a:cs typeface="+mn-cs"/>
                  </a:rPr>
                  <a:t>𝜵𝒇</a:t>
                </a:r>
                <a:r>
                  <a:rPr lang="zh-CN" altLang="zh-CN" sz="1200" b="1" i="0" kern="120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𝒊 (𝒙</a:t>
                </a:r>
                <a:r>
                  <a:rPr lang="zh-CN" altLang="zh-CN" sz="1200" b="1" i="0" kern="120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𝒌)</a:t>
                </a:r>
                <a:r>
                  <a:rPr lang="en-US" altLang="zh-CN" sz="1200" b="1" kern="1200" dirty="0">
                    <a:solidFill>
                      <a:schemeClr val="tx1"/>
                    </a:solidFill>
                    <a:effectLst/>
                    <a:latin typeface="+mn-lt"/>
                    <a:ea typeface="+mn-ea"/>
                    <a:cs typeface="+mn-cs"/>
                  </a:rPr>
                  <a:t> as </a:t>
                </a:r>
                <a:r>
                  <a:rPr lang="el-GR" altLang="zh-CN" sz="1200" b="1" i="0" kern="1200">
                    <a:solidFill>
                      <a:schemeClr val="tx1"/>
                    </a:solidFill>
                    <a:effectLst/>
                    <a:latin typeface="Cambria Math" panose="02040503050406030204" pitchFamily="18" charset="0"/>
                    <a:ea typeface="+mn-ea"/>
                    <a:cs typeface="+mn-cs"/>
                  </a:rPr>
                  <a:t>𝜮</a:t>
                </a:r>
                <a:r>
                  <a:rPr lang="zh-CN" altLang="zh-CN" sz="1200" b="1" i="0" kern="1200">
                    <a:solidFill>
                      <a:schemeClr val="tx1"/>
                    </a:solidFill>
                    <a:effectLst/>
                    <a:latin typeface="Cambria Math" panose="02040503050406030204" pitchFamily="18" charset="0"/>
                    <a:ea typeface="+mn-ea"/>
                    <a:cs typeface="+mn-cs"/>
                  </a:rPr>
                  <a:t>(</a:t>
                </a:r>
                <a:r>
                  <a:rPr lang="en-US" altLang="zh-CN" sz="1200" b="1" i="0" kern="1200">
                    <a:solidFill>
                      <a:schemeClr val="tx1"/>
                    </a:solidFill>
                    <a:effectLst/>
                    <a:latin typeface="Cambria Math" panose="02040503050406030204" pitchFamily="18" charset="0"/>
                    <a:ea typeface="+mn-ea"/>
                    <a:cs typeface="+mn-cs"/>
                  </a:rPr>
                  <a:t>𝒙</a:t>
                </a:r>
                <a:r>
                  <a:rPr lang="zh-CN" altLang="zh-CN" sz="1200" b="1" i="0" kern="120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𝒌 )</a:t>
                </a:r>
                <a:r>
                  <a:rPr lang="en-US" altLang="zh-CN" sz="1200" b="1" kern="1200" dirty="0">
                    <a:solidFill>
                      <a:schemeClr val="tx1"/>
                    </a:solidFill>
                    <a:effectLst/>
                    <a:latin typeface="+mn-lt"/>
                    <a:ea typeface="+mn-ea"/>
                    <a:cs typeface="+mn-cs"/>
                  </a:rPr>
                  <a:t>, so the covariance matrix of </a:t>
                </a:r>
                <a:r>
                  <a:rPr lang="en-US" altLang="zh-CN" sz="1200" b="1" i="0" kern="1200">
                    <a:solidFill>
                      <a:schemeClr val="tx1"/>
                    </a:solidFill>
                    <a:effectLst/>
                    <a:latin typeface="Cambria Math" panose="02040503050406030204" pitchFamily="18" charset="0"/>
                    <a:ea typeface="+mn-ea"/>
                    <a:cs typeface="+mn-cs"/>
                  </a:rPr>
                  <a:t>𝒈</a:t>
                </a:r>
                <a:r>
                  <a:rPr lang="zh-CN" altLang="zh-CN" sz="1200" b="1" i="0" kern="120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𝑴</a:t>
                </a:r>
                <a:r>
                  <a:rPr lang="zh-CN" altLang="zh-CN" sz="1200" b="1" i="0" kern="120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𝒌 </a:t>
                </a:r>
                <a:r>
                  <a:rPr lang="zh-CN" altLang="zh-CN" sz="1200" b="1" i="0" kern="1200">
                    <a:solidFill>
                      <a:schemeClr val="tx1"/>
                    </a:solidFill>
                    <a:effectLst/>
                    <a:latin typeface="Cambria Math" panose="02040503050406030204" pitchFamily="18" charset="0"/>
                    <a:ea typeface="+mn-ea"/>
                    <a:cs typeface="+mn-cs"/>
                  </a:rPr>
                  <a:t>) (</a:t>
                </a:r>
                <a:r>
                  <a:rPr lang="en-US" altLang="zh-CN" sz="1200" b="1" i="0" kern="1200">
                    <a:solidFill>
                      <a:schemeClr val="tx1"/>
                    </a:solidFill>
                    <a:effectLst/>
                    <a:latin typeface="Cambria Math" panose="02040503050406030204" pitchFamily="18" charset="0"/>
                    <a:ea typeface="+mn-ea"/>
                    <a:cs typeface="+mn-cs"/>
                  </a:rPr>
                  <a:t>𝒃,𝒙</a:t>
                </a:r>
                <a:r>
                  <a:rPr lang="zh-CN" altLang="zh-CN" sz="1200" b="1" i="0" kern="120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𝒌  )  </a:t>
                </a:r>
                <a:r>
                  <a:rPr lang="en-US" altLang="zh-CN" sz="1200" b="1" kern="1200" dirty="0">
                    <a:solidFill>
                      <a:schemeClr val="tx1"/>
                    </a:solidFill>
                    <a:effectLst/>
                    <a:latin typeface="+mn-lt"/>
                    <a:ea typeface="+mn-ea"/>
                    <a:cs typeface="+mn-cs"/>
                  </a:rPr>
                  <a:t>is </a:t>
                </a:r>
                <a:r>
                  <a:rPr lang="el-GR" altLang="zh-CN" sz="1200" b="1" i="0" kern="1200">
                    <a:solidFill>
                      <a:schemeClr val="tx1"/>
                    </a:solidFill>
                    <a:effectLst/>
                    <a:latin typeface="Cambria Math" panose="02040503050406030204" pitchFamily="18" charset="0"/>
                    <a:ea typeface="+mn-ea"/>
                    <a:cs typeface="+mn-cs"/>
                  </a:rPr>
                  <a:t>𝜮</a:t>
                </a:r>
                <a:r>
                  <a:rPr lang="zh-CN" altLang="zh-CN" sz="1200" b="1" i="0" kern="1200">
                    <a:solidFill>
                      <a:schemeClr val="tx1"/>
                    </a:solidFill>
                    <a:effectLst/>
                    <a:latin typeface="Cambria Math" panose="02040503050406030204" pitchFamily="18" charset="0"/>
                    <a:ea typeface="+mn-ea"/>
                    <a:cs typeface="+mn-cs"/>
                  </a:rPr>
                  <a:t>(</a:t>
                </a:r>
                <a:r>
                  <a:rPr lang="en-US" altLang="zh-CN" sz="1200" b="1" i="0" kern="1200">
                    <a:solidFill>
                      <a:schemeClr val="tx1"/>
                    </a:solidFill>
                    <a:effectLst/>
                    <a:latin typeface="Cambria Math" panose="02040503050406030204" pitchFamily="18" charset="0"/>
                    <a:ea typeface="+mn-ea"/>
                    <a:cs typeface="+mn-cs"/>
                  </a:rPr>
                  <a:t>𝒙</a:t>
                </a:r>
                <a:r>
                  <a:rPr lang="zh-CN" altLang="zh-CN" sz="1200" b="1" i="0" kern="1200">
                    <a:solidFill>
                      <a:schemeClr val="tx1"/>
                    </a:solidFill>
                    <a:effectLst/>
                    <a:latin typeface="Cambria Math" panose="02040503050406030204" pitchFamily="18" charset="0"/>
                    <a:ea typeface="+mn-ea"/>
                    <a:cs typeface="+mn-cs"/>
                  </a:rPr>
                  <a:t>_</a:t>
                </a:r>
                <a:r>
                  <a:rPr lang="en-US" altLang="zh-CN" sz="1200" b="1" i="0" kern="1200">
                    <a:solidFill>
                      <a:schemeClr val="tx1"/>
                    </a:solidFill>
                    <a:effectLst/>
                    <a:latin typeface="Cambria Math" panose="02040503050406030204" pitchFamily="18" charset="0"/>
                    <a:ea typeface="+mn-ea"/>
                    <a:cs typeface="+mn-cs"/>
                  </a:rPr>
                  <a:t>𝒌 )</a:t>
                </a:r>
                <a:r>
                  <a:rPr lang="zh-CN" altLang="zh-CN" sz="1200" b="1" i="0" kern="1200">
                    <a:solidFill>
                      <a:schemeClr val="tx1"/>
                    </a:solidFill>
                    <a:effectLst/>
                    <a:latin typeface="Cambria Math" panose="02040503050406030204" pitchFamily="18" charset="0"/>
                    <a:ea typeface="+mn-ea"/>
                    <a:cs typeface="+mn-cs"/>
                  </a:rPr>
                  <a:t>/</a:t>
                </a:r>
                <a:r>
                  <a:rPr lang="en-US" altLang="zh-CN" sz="1200" b="1" i="0" kern="1200">
                    <a:solidFill>
                      <a:schemeClr val="tx1"/>
                    </a:solidFill>
                    <a:effectLst/>
                    <a:latin typeface="Cambria Math" panose="02040503050406030204" pitchFamily="18" charset="0"/>
                    <a:ea typeface="+mn-ea"/>
                    <a:cs typeface="+mn-cs"/>
                  </a:rPr>
                  <a:t>𝒃</a:t>
                </a:r>
                <a:r>
                  <a:rPr lang="en-US" altLang="zh-CN" sz="1200" b="1" kern="1200" dirty="0">
                    <a:solidFill>
                      <a:schemeClr val="tx1"/>
                    </a:solidFill>
                    <a:effectLst/>
                    <a:latin typeface="+mn-lt"/>
                    <a:ea typeface="+mn-ea"/>
                    <a:cs typeface="+mn-cs"/>
                  </a:rPr>
                  <a:t>. We assume it has a </a:t>
                </a:r>
                <a:r>
                  <a:rPr lang="en-US" altLang="zh-CN" sz="1200" b="1" kern="1200" dirty="0" smtClean="0">
                    <a:solidFill>
                      <a:schemeClr val="tx1"/>
                    </a:solidFill>
                    <a:effectLst/>
                    <a:latin typeface="+mn-lt"/>
                    <a:ea typeface="+mn-ea"/>
                    <a:cs typeface="+mn-cs"/>
                  </a:rPr>
                  <a:t>square</a:t>
                </a:r>
                <a:r>
                  <a:rPr lang="en-US" altLang="zh-CN" sz="1200" b="1" kern="1200" baseline="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root </a:t>
                </a:r>
                <a:r>
                  <a:rPr lang="en-US" altLang="zh-CN" sz="1200" b="1" kern="1200" dirty="0">
                    <a:solidFill>
                      <a:schemeClr val="tx1"/>
                    </a:solidFill>
                    <a:effectLst/>
                    <a:latin typeface="+mn-lt"/>
                    <a:ea typeface="+mn-ea"/>
                    <a:cs typeface="+mn-cs"/>
                  </a:rPr>
                  <a:t>decomposition.</a:t>
                </a:r>
                <a:endParaRPr lang="zh-CN" altLang="zh-CN" sz="1200" kern="1200" dirty="0">
                  <a:solidFill>
                    <a:schemeClr val="tx1"/>
                  </a:solidFill>
                  <a:effectLst/>
                  <a:latin typeface="+mn-lt"/>
                  <a:ea typeface="+mn-ea"/>
                  <a:cs typeface="+mn-cs"/>
                </a:endParaRPr>
              </a:p>
              <a:p>
                <a:endParaRPr lang="zh-CN" altLang="en-US" dirty="0"/>
              </a:p>
            </p:txBody>
          </p:sp>
        </mc:Fallback>
      </mc:AlternateContent>
      <p:sp>
        <p:nvSpPr>
          <p:cNvPr id="4" name="灯片编号占位符 3"/>
          <p:cNvSpPr>
            <a:spLocks noGrp="1"/>
          </p:cNvSpPr>
          <p:nvPr>
            <p:ph type="sldNum" sz="quarter" idx="10"/>
          </p:nvPr>
        </p:nvSpPr>
        <p:spPr/>
        <p:txBody>
          <a:bodyPr/>
          <a:lstStyle/>
          <a:p>
            <a:fld id="{B59C6C68-19D6-4782-976F-B16269B0C8B8}"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1477986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幻灯片图像占位符 1"/>
          <p:cNvSpPr>
            <a:spLocks noGrp="1" noRot="1" noChangeAspect="1" noTextEdit="1"/>
          </p:cNvSpPr>
          <p:nvPr>
            <p:ph type="sldImg"/>
          </p:nvPr>
        </p:nvSpPr>
        <p:spPr>
          <a:ln/>
        </p:spPr>
      </p:sp>
      <p:sp>
        <p:nvSpPr>
          <p:cNvPr id="13824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3824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47E1BBA-6960-4936-804A-67B43AFC97AE}" type="slidenum">
              <a:rPr lang="en-US" altLang="zh-CN">
                <a:solidFill>
                  <a:srgbClr val="000000"/>
                </a:solidFill>
                <a:latin typeface="Times New Roman" panose="02020603050405020304" pitchFamily="18" charset="0"/>
              </a:rPr>
              <a:pPr eaLnBrk="1" hangingPunct="1"/>
              <a:t>13</a:t>
            </a:fld>
            <a:endParaRPr lang="en-US" altLang="zh-CN">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0510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sz="1200" b="1" kern="1200" dirty="0" smtClean="0">
                <a:solidFill>
                  <a:schemeClr val="tx1"/>
                </a:solidFill>
                <a:effectLst/>
                <a:latin typeface="+mn-lt"/>
                <a:ea typeface="+mn-ea"/>
                <a:cs typeface="+mn-cs"/>
              </a:rPr>
              <a:t>首先，在</a:t>
            </a:r>
            <a:r>
              <a:rPr lang="en-US" altLang="zh-CN" sz="1200" b="1" kern="1200" dirty="0" smtClean="0">
                <a:solidFill>
                  <a:schemeClr val="tx1"/>
                </a:solidFill>
                <a:effectLst/>
                <a:latin typeface="+mn-lt"/>
                <a:ea typeface="+mn-ea"/>
                <a:cs typeface="+mn-cs"/>
              </a:rPr>
              <a:t>ASGD</a:t>
            </a:r>
            <a:r>
              <a:rPr lang="zh-CN" altLang="en-US" sz="1200" b="1" kern="1200" dirty="0" smtClean="0">
                <a:solidFill>
                  <a:schemeClr val="tx1"/>
                </a:solidFill>
                <a:effectLst/>
                <a:latin typeface="+mn-lt"/>
                <a:ea typeface="+mn-ea"/>
                <a:cs typeface="+mn-cs"/>
              </a:rPr>
              <a:t>迭代上，将期望项 加一项，减一项。</a:t>
            </a:r>
            <a:endParaRPr lang="en-US" altLang="zh-CN" sz="1200" b="1" kern="1200" dirty="0" smtClean="0">
              <a:solidFill>
                <a:schemeClr val="tx1"/>
              </a:solidFill>
              <a:effectLst/>
              <a:latin typeface="+mn-lt"/>
              <a:ea typeface="+mn-ea"/>
              <a:cs typeface="+mn-cs"/>
            </a:endParaRPr>
          </a:p>
          <a:p>
            <a:pPr lvl="0"/>
            <a:endParaRPr lang="en-US" altLang="zh-CN" sz="1200" b="1" kern="1200" dirty="0" smtClean="0">
              <a:solidFill>
                <a:schemeClr val="tx1"/>
              </a:solidFill>
              <a:effectLst/>
              <a:latin typeface="+mn-lt"/>
              <a:ea typeface="+mn-ea"/>
              <a:cs typeface="+mn-cs"/>
            </a:endParaRPr>
          </a:p>
          <a:p>
            <a:pPr lvl="0"/>
            <a:r>
              <a:rPr lang="zh-CN" altLang="en-US" sz="1200" b="1" kern="1200" dirty="0" smtClean="0">
                <a:solidFill>
                  <a:schemeClr val="tx1"/>
                </a:solidFill>
                <a:effectLst/>
                <a:latin typeface="+mn-lt"/>
                <a:ea typeface="+mn-ea"/>
                <a:cs typeface="+mn-cs"/>
              </a:rPr>
              <a:t>令</a:t>
            </a:r>
            <a:r>
              <a:rPr lang="en-US" altLang="zh-CN" sz="1200" b="1" kern="1200" dirty="0" err="1" smtClean="0">
                <a:solidFill>
                  <a:schemeClr val="tx1"/>
                </a:solidFill>
                <a:effectLst/>
                <a:latin typeface="+mn-lt"/>
                <a:ea typeface="+mn-ea"/>
                <a:cs typeface="+mn-cs"/>
              </a:rPr>
              <a:t>z_k</a:t>
            </a:r>
            <a:r>
              <a:rPr lang="zh-CN" altLang="en-US" sz="1200" b="1" kern="1200" dirty="0" smtClean="0">
                <a:solidFill>
                  <a:schemeClr val="tx1"/>
                </a:solidFill>
                <a:effectLst/>
                <a:latin typeface="+mn-lt"/>
                <a:ea typeface="+mn-ea"/>
                <a:cs typeface="+mn-cs"/>
              </a:rPr>
              <a:t>服从标准正态分布，我们可以它用来近似这个噪声项。那么，它可以被看作这个</a:t>
            </a:r>
            <a:r>
              <a:rPr lang="en-US" altLang="zh-CN" sz="1200" b="1" kern="1200" dirty="0" smtClean="0">
                <a:solidFill>
                  <a:schemeClr val="tx1"/>
                </a:solidFill>
                <a:effectLst/>
                <a:latin typeface="+mn-lt"/>
                <a:ea typeface="+mn-ea"/>
                <a:cs typeface="+mn-cs"/>
              </a:rPr>
              <a:t>SDDE</a:t>
            </a:r>
            <a:r>
              <a:rPr lang="zh-CN" altLang="en-US" sz="1200" b="1" kern="1200" dirty="0" smtClean="0">
                <a:solidFill>
                  <a:schemeClr val="tx1"/>
                </a:solidFill>
                <a:effectLst/>
                <a:latin typeface="+mn-lt"/>
                <a:ea typeface="+mn-ea"/>
                <a:cs typeface="+mn-cs"/>
              </a:rPr>
              <a:t>的一种</a:t>
            </a:r>
            <a:r>
              <a:rPr lang="en-US" altLang="zh-CN" sz="1200" b="1" kern="1200" dirty="0" smtClean="0">
                <a:solidFill>
                  <a:schemeClr val="tx1"/>
                </a:solidFill>
                <a:effectLst/>
                <a:latin typeface="+mn-lt"/>
                <a:ea typeface="+mn-ea"/>
                <a:cs typeface="+mn-cs"/>
              </a:rPr>
              <a:t>Euler-Maruyama</a:t>
            </a:r>
            <a:r>
              <a:rPr lang="zh-CN" altLang="en-US" sz="1200" b="1" kern="1200" dirty="0" smtClean="0">
                <a:solidFill>
                  <a:schemeClr val="tx1"/>
                </a:solidFill>
                <a:effectLst/>
                <a:latin typeface="+mn-lt"/>
                <a:ea typeface="+mn-ea"/>
                <a:cs typeface="+mn-cs"/>
              </a:rPr>
              <a:t>离散</a:t>
            </a:r>
            <a:r>
              <a:rPr lang="zh-CN" altLang="en-US" sz="1200" b="1" kern="1200" baseline="0" dirty="0" smtClean="0">
                <a:solidFill>
                  <a:schemeClr val="tx1"/>
                </a:solidFill>
                <a:effectLst/>
                <a:latin typeface="+mn-lt"/>
                <a:ea typeface="+mn-ea"/>
                <a:cs typeface="+mn-cs"/>
              </a:rPr>
              <a:t>近似</a:t>
            </a:r>
            <a:r>
              <a:rPr lang="zh-CN" altLang="en-US" sz="1200" b="1" kern="1200" dirty="0" smtClean="0">
                <a:solidFill>
                  <a:schemeClr val="tx1"/>
                </a:solidFill>
                <a:effectLst/>
                <a:latin typeface="+mn-lt"/>
                <a:ea typeface="+mn-ea"/>
                <a:cs typeface="+mn-cs"/>
              </a:rPr>
              <a:t>。这样，我们就把</a:t>
            </a:r>
            <a:r>
              <a:rPr lang="en-US" altLang="zh-CN" sz="1200" b="1" kern="1200" dirty="0" smtClean="0">
                <a:solidFill>
                  <a:schemeClr val="tx1"/>
                </a:solidFill>
                <a:effectLst/>
                <a:latin typeface="+mn-lt"/>
                <a:ea typeface="+mn-ea"/>
                <a:cs typeface="+mn-cs"/>
              </a:rPr>
              <a:t>ASGD</a:t>
            </a:r>
            <a:r>
              <a:rPr lang="zh-CN" altLang="en-US" sz="1200" b="1" kern="1200" dirty="0" smtClean="0">
                <a:solidFill>
                  <a:schemeClr val="tx1"/>
                </a:solidFill>
                <a:effectLst/>
                <a:latin typeface="+mn-lt"/>
                <a:ea typeface="+mn-ea"/>
                <a:cs typeface="+mn-cs"/>
              </a:rPr>
              <a:t>转换成了</a:t>
            </a:r>
            <a:r>
              <a:rPr lang="en-US" altLang="zh-CN" sz="1200" b="1" kern="1200" dirty="0" smtClean="0">
                <a:solidFill>
                  <a:schemeClr val="tx1"/>
                </a:solidFill>
                <a:effectLst/>
                <a:latin typeface="+mn-lt"/>
                <a:ea typeface="+mn-ea"/>
                <a:cs typeface="+mn-cs"/>
              </a:rPr>
              <a:t>SDDE</a:t>
            </a:r>
            <a:r>
              <a:rPr lang="zh-CN" altLang="en-US" sz="1200" b="1" kern="1200" dirty="0" smtClean="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B59C6C68-19D6-4782-976F-B16269B0C8B8}"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3202288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t>简单介绍一下</a:t>
                </a:r>
                <a:r>
                  <a:rPr lang="en-US" altLang="zh-CN" sz="1200" dirty="0" err="1" smtClean="0"/>
                  <a:t>sdde</a:t>
                </a:r>
                <a:r>
                  <a:rPr lang="zh-CN" altLang="en-US" sz="1200" dirty="0" smtClean="0"/>
                  <a:t>，（有的更一般的也叫</a:t>
                </a:r>
                <a:r>
                  <a:rPr lang="en-US" altLang="zh-CN" sz="1200" dirty="0" smtClean="0"/>
                  <a:t>SFDE</a:t>
                </a:r>
                <a:r>
                  <a:rPr lang="zh-CN" altLang="en-US" sz="1200" dirty="0" smtClean="0"/>
                  <a:t>）。</a:t>
                </a:r>
                <a:endParaRPr lang="en-US" altLang="zh-CN"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t>以及通过</a:t>
                </a:r>
                <a:r>
                  <a:rPr lang="en-US" altLang="zh-CN" dirty="0" smtClean="0">
                    <a:solidFill>
                      <a:schemeClr val="tx1"/>
                    </a:solidFill>
                  </a:rPr>
                  <a:t>uniform Lipschitz condition</a:t>
                </a:r>
                <a:r>
                  <a:rPr lang="zh-CN" altLang="en-US" dirty="0" smtClean="0">
                    <a:solidFill>
                      <a:schemeClr val="tx1"/>
                    </a:solidFill>
                  </a:rPr>
                  <a:t>和</a:t>
                </a:r>
                <a:r>
                  <a:rPr lang="en-US" altLang="zh-CN" dirty="0" smtClean="0">
                    <a:solidFill>
                      <a:schemeClr val="tx1"/>
                    </a:solidFill>
                  </a:rPr>
                  <a:t>linear growth condition</a:t>
                </a:r>
                <a:r>
                  <a:rPr lang="zh-CN" altLang="en-US" dirty="0" smtClean="0">
                    <a:solidFill>
                      <a:schemeClr val="tx1"/>
                    </a:solidFill>
                  </a:rPr>
                  <a:t>可以得到解的存在唯一性</a:t>
                </a:r>
                <a:r>
                  <a:rPr lang="zh-CN" altLang="en-US" sz="1200" dirty="0" smtClean="0"/>
                  <a:t>，</a:t>
                </a:r>
                <a:r>
                  <a:rPr lang="en-US" altLang="zh-CN" sz="1200" dirty="0" err="1" smtClean="0"/>
                  <a:t>maoxuerong</a:t>
                </a:r>
                <a:r>
                  <a:rPr lang="zh-CN" altLang="en-US" sz="1200" dirty="0" smtClean="0"/>
                  <a:t>书上有更详细的介绍。</a:t>
                </a:r>
                <a:endParaRPr lang="en-US" altLang="zh-CN"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Define </a:t>
                </a:r>
                <a14:m>
                  <m:oMath xmlns:m="http://schemas.openxmlformats.org/officeDocument/2006/math">
                    <m:r>
                      <a:rPr lang="en-US" altLang="zh-CN" sz="1200" i="1">
                        <a:latin typeface="Cambria Math" panose="02040503050406030204" pitchFamily="18" charset="0"/>
                      </a:rPr>
                      <m:t>𝑓</m:t>
                    </m:r>
                    <m:d>
                      <m:dPr>
                        <m:ctrlPr>
                          <a:rPr lang="en-US" altLang="zh-CN" sz="1200" i="1">
                            <a:latin typeface="Cambria Math" panose="02040503050406030204" pitchFamily="18" charset="0"/>
                          </a:rPr>
                        </m:ctrlPr>
                      </m:dPr>
                      <m:e>
                        <m:r>
                          <a:rPr lang="zh-CN" altLang="en-US" sz="1200" i="1" smtClean="0">
                            <a:latin typeface="Cambria Math" panose="02040503050406030204" pitchFamily="18" charset="0"/>
                          </a:rPr>
                          <m:t>𝜑</m:t>
                        </m:r>
                        <m:r>
                          <a:rPr lang="en-US" altLang="zh-CN" sz="1200" i="1">
                            <a:latin typeface="Cambria Math" panose="02040503050406030204" pitchFamily="18" charset="0"/>
                          </a:rPr>
                          <m:t>,</m:t>
                        </m:r>
                        <m:r>
                          <a:rPr lang="en-US" altLang="zh-CN" sz="1200" i="1">
                            <a:latin typeface="Cambria Math" panose="02040503050406030204" pitchFamily="18" charset="0"/>
                          </a:rPr>
                          <m:t>𝑡</m:t>
                        </m:r>
                      </m:e>
                    </m:d>
                    <m:r>
                      <a:rPr lang="en-US" altLang="zh-CN" sz="1200" b="0" i="1" smtClean="0">
                        <a:latin typeface="Cambria Math" panose="02040503050406030204" pitchFamily="18" charset="0"/>
                      </a:rPr>
                      <m:t>=</m:t>
                    </m:r>
                    <m:r>
                      <a:rPr lang="en-US" altLang="zh-CN" sz="1200" i="1">
                        <a:latin typeface="Cambria Math" panose="02040503050406030204" pitchFamily="18" charset="0"/>
                      </a:rPr>
                      <m:t>𝐹</m:t>
                    </m:r>
                    <m:d>
                      <m:dPr>
                        <m:ctrlPr>
                          <a:rPr lang="en-US" altLang="zh-CN" sz="1200" i="1">
                            <a:latin typeface="Cambria Math" panose="02040503050406030204" pitchFamily="18" charset="0"/>
                          </a:rPr>
                        </m:ctrlPr>
                      </m:dPr>
                      <m:e>
                        <m:r>
                          <a:rPr lang="zh-CN" altLang="en-US" sz="1200" i="1">
                            <a:latin typeface="Cambria Math" panose="02040503050406030204" pitchFamily="18" charset="0"/>
                          </a:rPr>
                          <m:t>𝜑</m:t>
                        </m:r>
                        <m:d>
                          <m:dPr>
                            <m:ctrlPr>
                              <a:rPr lang="en-US" altLang="zh-CN" sz="1200" i="1">
                                <a:latin typeface="Cambria Math" panose="02040503050406030204" pitchFamily="18" charset="0"/>
                              </a:rPr>
                            </m:ctrlPr>
                          </m:dPr>
                          <m:e>
                            <m:r>
                              <a:rPr lang="en-US" altLang="zh-CN" sz="1200" b="0" i="1" smtClean="0">
                                <a:latin typeface="Cambria Math" panose="02040503050406030204" pitchFamily="18" charset="0"/>
                              </a:rPr>
                              <m:t>0</m:t>
                            </m:r>
                          </m:e>
                        </m:d>
                        <m:r>
                          <a:rPr lang="en-US" altLang="zh-CN" sz="1200" i="1">
                            <a:latin typeface="Cambria Math" panose="02040503050406030204" pitchFamily="18" charset="0"/>
                          </a:rPr>
                          <m:t>,</m:t>
                        </m:r>
                        <m:r>
                          <a:rPr lang="zh-CN" altLang="en-US" sz="1200" i="1">
                            <a:latin typeface="Cambria Math" panose="02040503050406030204" pitchFamily="18" charset="0"/>
                          </a:rPr>
                          <m:t>𝜑</m:t>
                        </m:r>
                        <m:d>
                          <m:dPr>
                            <m:ctrlPr>
                              <a:rPr lang="en-US" altLang="zh-CN" sz="1200" i="1">
                                <a:latin typeface="Cambria Math" panose="02040503050406030204" pitchFamily="18" charset="0"/>
                              </a:rPr>
                            </m:ctrlPr>
                          </m:dPr>
                          <m:e>
                            <m:r>
                              <a:rPr lang="en-US" altLang="zh-CN" sz="1200" i="1">
                                <a:latin typeface="Cambria Math" panose="02040503050406030204" pitchFamily="18" charset="0"/>
                              </a:rPr>
                              <m:t>−</m:t>
                            </m:r>
                            <m:r>
                              <a:rPr lang="zh-CN" altLang="en-US" sz="1200" i="1">
                                <a:latin typeface="Cambria Math" panose="02040503050406030204" pitchFamily="18" charset="0"/>
                              </a:rPr>
                              <m:t>𝜏</m:t>
                            </m:r>
                          </m:e>
                        </m:d>
                        <m:r>
                          <a:rPr lang="en-US" altLang="zh-CN" sz="1200" i="1">
                            <a:latin typeface="Cambria Math" panose="02040503050406030204" pitchFamily="18" charset="0"/>
                          </a:rPr>
                          <m:t>,</m:t>
                        </m:r>
                        <m:r>
                          <a:rPr lang="en-US" altLang="zh-CN" sz="1200" i="1">
                            <a:latin typeface="Cambria Math" panose="02040503050406030204" pitchFamily="18" charset="0"/>
                          </a:rPr>
                          <m:t>𝑡</m:t>
                        </m:r>
                      </m:e>
                    </m:d>
                  </m:oMath>
                </a14:m>
                <a:r>
                  <a:rPr lang="en-US" altLang="zh-CN" sz="1200" dirty="0" smtClean="0"/>
                  <a:t> and </a:t>
                </a:r>
                <a14:m>
                  <m:oMath xmlns:m="http://schemas.openxmlformats.org/officeDocument/2006/math">
                    <m:r>
                      <m:rPr>
                        <m:sty m:val="p"/>
                      </m:rPr>
                      <a:rPr lang="en-US" altLang="zh-CN" sz="1200" b="0" i="0" smtClean="0">
                        <a:latin typeface="Cambria Math" panose="02040503050406030204" pitchFamily="18" charset="0"/>
                      </a:rPr>
                      <m:t>g</m:t>
                    </m:r>
                    <m:d>
                      <m:dPr>
                        <m:ctrlPr>
                          <a:rPr lang="en-US" altLang="zh-CN" sz="1200" i="1">
                            <a:latin typeface="Cambria Math" panose="02040503050406030204" pitchFamily="18" charset="0"/>
                          </a:rPr>
                        </m:ctrlPr>
                      </m:dPr>
                      <m:e>
                        <m:r>
                          <a:rPr lang="zh-CN" altLang="en-US" sz="1200" i="1">
                            <a:latin typeface="Cambria Math" panose="02040503050406030204" pitchFamily="18" charset="0"/>
                          </a:rPr>
                          <m:t>𝜑</m:t>
                        </m:r>
                        <m:r>
                          <a:rPr lang="en-US" altLang="zh-CN" sz="1200" i="1">
                            <a:latin typeface="Cambria Math" panose="02040503050406030204" pitchFamily="18" charset="0"/>
                          </a:rPr>
                          <m:t>,</m:t>
                        </m:r>
                        <m:r>
                          <a:rPr lang="en-US" altLang="zh-CN" sz="1200" i="1">
                            <a:latin typeface="Cambria Math" panose="02040503050406030204" pitchFamily="18" charset="0"/>
                          </a:rPr>
                          <m:t>𝑡</m:t>
                        </m:r>
                      </m:e>
                    </m:d>
                    <m:r>
                      <a:rPr lang="en-US" altLang="zh-CN" sz="1200" i="1">
                        <a:latin typeface="Cambria Math" panose="02040503050406030204" pitchFamily="18" charset="0"/>
                      </a:rPr>
                      <m:t>=</m:t>
                    </m:r>
                    <m:r>
                      <a:rPr lang="en-US" altLang="zh-CN" sz="1200" b="0" i="1" smtClean="0">
                        <a:latin typeface="Cambria Math" panose="02040503050406030204" pitchFamily="18" charset="0"/>
                      </a:rPr>
                      <m:t>𝐺</m:t>
                    </m:r>
                    <m:d>
                      <m:dPr>
                        <m:ctrlPr>
                          <a:rPr lang="en-US" altLang="zh-CN" sz="1200" i="1">
                            <a:latin typeface="Cambria Math" panose="02040503050406030204" pitchFamily="18" charset="0"/>
                          </a:rPr>
                        </m:ctrlPr>
                      </m:dPr>
                      <m:e>
                        <m:r>
                          <a:rPr lang="zh-CN" altLang="en-US" sz="1200" i="1">
                            <a:latin typeface="Cambria Math" panose="02040503050406030204" pitchFamily="18" charset="0"/>
                          </a:rPr>
                          <m:t>𝜑</m:t>
                        </m:r>
                        <m:d>
                          <m:dPr>
                            <m:ctrlPr>
                              <a:rPr lang="en-US" altLang="zh-CN" sz="1200" i="1">
                                <a:latin typeface="Cambria Math" panose="02040503050406030204" pitchFamily="18" charset="0"/>
                              </a:rPr>
                            </m:ctrlPr>
                          </m:dPr>
                          <m:e>
                            <m:r>
                              <a:rPr lang="en-US" altLang="zh-CN" sz="1200" i="1">
                                <a:latin typeface="Cambria Math" panose="02040503050406030204" pitchFamily="18" charset="0"/>
                              </a:rPr>
                              <m:t>0</m:t>
                            </m:r>
                          </m:e>
                        </m:d>
                        <m:r>
                          <a:rPr lang="en-US" altLang="zh-CN" sz="1200" i="1">
                            <a:latin typeface="Cambria Math" panose="02040503050406030204" pitchFamily="18" charset="0"/>
                          </a:rPr>
                          <m:t>,</m:t>
                        </m:r>
                        <m:r>
                          <a:rPr lang="zh-CN" altLang="en-US" sz="1200" i="1">
                            <a:latin typeface="Cambria Math" panose="02040503050406030204" pitchFamily="18" charset="0"/>
                          </a:rPr>
                          <m:t>𝜑</m:t>
                        </m:r>
                        <m:d>
                          <m:dPr>
                            <m:ctrlPr>
                              <a:rPr lang="en-US" altLang="zh-CN" sz="1200" i="1">
                                <a:latin typeface="Cambria Math" panose="02040503050406030204" pitchFamily="18" charset="0"/>
                              </a:rPr>
                            </m:ctrlPr>
                          </m:dPr>
                          <m:e>
                            <m:r>
                              <a:rPr lang="en-US" altLang="zh-CN" sz="1200" i="1">
                                <a:latin typeface="Cambria Math" panose="02040503050406030204" pitchFamily="18" charset="0"/>
                              </a:rPr>
                              <m:t>−</m:t>
                            </m:r>
                            <m:r>
                              <a:rPr lang="zh-CN" altLang="en-US" sz="1200" i="1">
                                <a:latin typeface="Cambria Math" panose="02040503050406030204" pitchFamily="18" charset="0"/>
                              </a:rPr>
                              <m:t>𝜏</m:t>
                            </m:r>
                          </m:e>
                        </m:d>
                        <m:r>
                          <a:rPr lang="en-US" altLang="zh-CN" sz="1200" i="1">
                            <a:latin typeface="Cambria Math" panose="02040503050406030204" pitchFamily="18" charset="0"/>
                          </a:rPr>
                          <m:t>,</m:t>
                        </m:r>
                        <m:r>
                          <a:rPr lang="en-US" altLang="zh-CN" sz="1200" i="1">
                            <a:latin typeface="Cambria Math" panose="02040503050406030204" pitchFamily="18" charset="0"/>
                          </a:rPr>
                          <m:t>𝑡</m:t>
                        </m:r>
                      </m:e>
                    </m:d>
                  </m:oMath>
                </a14:m>
                <a:r>
                  <a:rPr lang="en-US" altLang="zh-CN" sz="1200" dirty="0" smtClean="0"/>
                  <a:t>, SDDE </a:t>
                </a:r>
                <a:r>
                  <a:rPr lang="zh-CN" altLang="en-US" sz="1200" dirty="0" smtClean="0"/>
                  <a:t>就变成</a:t>
                </a:r>
                <a:r>
                  <a:rPr lang="en-US" altLang="zh-CN" sz="1200" dirty="0" smtClean="0"/>
                  <a:t>SFDE</a:t>
                </a:r>
                <a:r>
                  <a:rPr lang="zh-CN" altLang="en-US" sz="1200" dirty="0" smtClean="0"/>
                  <a:t>的形式</a:t>
                </a:r>
                <a:r>
                  <a:rPr lang="en-US" altLang="zh-CN" sz="1200" dirty="0" smtClean="0"/>
                  <a:t>.</a:t>
                </a:r>
                <a:endParaRPr lang="en-US" altLang="zh-CN" sz="1200" dirty="0"/>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t>简单介绍一下</a:t>
                </a:r>
                <a:r>
                  <a:rPr lang="en-US" altLang="zh-CN" sz="1200" dirty="0" err="1" smtClean="0"/>
                  <a:t>sdde</a:t>
                </a:r>
                <a:r>
                  <a:rPr lang="zh-CN" altLang="en-US" sz="1200" dirty="0" smtClean="0"/>
                  <a:t>，（有的更一般的也叫</a:t>
                </a:r>
                <a:r>
                  <a:rPr lang="en-US" altLang="zh-CN" sz="1200" dirty="0" smtClean="0"/>
                  <a:t>SFDE</a:t>
                </a:r>
                <a:r>
                  <a:rPr lang="zh-CN" altLang="en-US" sz="1200" dirty="0" smtClean="0"/>
                  <a:t>）。</a:t>
                </a:r>
                <a:endParaRPr lang="en-US" altLang="zh-CN"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t>以及通过</a:t>
                </a:r>
                <a:r>
                  <a:rPr lang="en-US" altLang="zh-CN" dirty="0" smtClean="0">
                    <a:solidFill>
                      <a:schemeClr val="tx1"/>
                    </a:solidFill>
                  </a:rPr>
                  <a:t>uniform Lipschitz condition</a:t>
                </a:r>
                <a:r>
                  <a:rPr lang="zh-CN" altLang="en-US" dirty="0" smtClean="0">
                    <a:solidFill>
                      <a:schemeClr val="tx1"/>
                    </a:solidFill>
                  </a:rPr>
                  <a:t>和</a:t>
                </a:r>
                <a:r>
                  <a:rPr lang="en-US" altLang="zh-CN" dirty="0" smtClean="0">
                    <a:solidFill>
                      <a:schemeClr val="tx1"/>
                    </a:solidFill>
                  </a:rPr>
                  <a:t>linear growth condition</a:t>
                </a:r>
                <a:r>
                  <a:rPr lang="zh-CN" altLang="en-US" dirty="0" smtClean="0">
                    <a:solidFill>
                      <a:schemeClr val="tx1"/>
                    </a:solidFill>
                  </a:rPr>
                  <a:t>可以得到解的存在唯一性</a:t>
                </a:r>
                <a:r>
                  <a:rPr lang="zh-CN" altLang="en-US" sz="1200" dirty="0" smtClean="0"/>
                  <a:t>，</a:t>
                </a:r>
                <a:r>
                  <a:rPr lang="en-US" altLang="zh-CN" sz="1200" dirty="0" err="1" smtClean="0"/>
                  <a:t>maoxuerong</a:t>
                </a:r>
                <a:r>
                  <a:rPr lang="zh-CN" altLang="en-US" sz="1200" dirty="0" smtClean="0"/>
                  <a:t>书上有更详细的介绍。</a:t>
                </a:r>
                <a:endParaRPr lang="en-US" altLang="zh-CN"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Define </a:t>
                </a:r>
                <a:r>
                  <a:rPr lang="en-US" altLang="zh-CN" sz="1200" i="0">
                    <a:latin typeface="Cambria Math" panose="02040503050406030204" pitchFamily="18" charset="0"/>
                  </a:rPr>
                  <a:t>𝑓(</a:t>
                </a:r>
                <a:r>
                  <a:rPr lang="zh-CN" altLang="en-US" sz="1200" i="0" smtClean="0">
                    <a:latin typeface="Cambria Math" panose="02040503050406030204" pitchFamily="18" charset="0"/>
                  </a:rPr>
                  <a:t>𝜑</a:t>
                </a:r>
                <a:r>
                  <a:rPr lang="en-US" altLang="zh-CN" sz="1200" i="0">
                    <a:latin typeface="Cambria Math" panose="02040503050406030204" pitchFamily="18" charset="0"/>
                  </a:rPr>
                  <a:t>,𝑡)</a:t>
                </a:r>
                <a:r>
                  <a:rPr lang="en-US" altLang="zh-CN" sz="1200" b="0" i="0" smtClean="0">
                    <a:latin typeface="Cambria Math" panose="02040503050406030204" pitchFamily="18" charset="0"/>
                  </a:rPr>
                  <a:t>=</a:t>
                </a:r>
                <a:r>
                  <a:rPr lang="en-US" altLang="zh-CN" sz="1200" i="0">
                    <a:latin typeface="Cambria Math" panose="02040503050406030204" pitchFamily="18" charset="0"/>
                  </a:rPr>
                  <a:t>𝐹(</a:t>
                </a:r>
                <a:r>
                  <a:rPr lang="zh-CN" altLang="en-US" sz="1200" i="0">
                    <a:latin typeface="Cambria Math" panose="02040503050406030204" pitchFamily="18" charset="0"/>
                  </a:rPr>
                  <a:t>𝜑</a:t>
                </a:r>
                <a:r>
                  <a:rPr lang="en-US" altLang="zh-CN" sz="1200" i="0">
                    <a:latin typeface="Cambria Math" panose="02040503050406030204" pitchFamily="18" charset="0"/>
                  </a:rPr>
                  <a:t>(</a:t>
                </a:r>
                <a:r>
                  <a:rPr lang="en-US" altLang="zh-CN" sz="1200" b="0" i="0" smtClean="0">
                    <a:latin typeface="Cambria Math" panose="02040503050406030204" pitchFamily="18" charset="0"/>
                  </a:rPr>
                  <a:t>0)</a:t>
                </a:r>
                <a:r>
                  <a:rPr lang="en-US" altLang="zh-CN" sz="1200" i="0">
                    <a:latin typeface="Cambria Math" panose="02040503050406030204" pitchFamily="18" charset="0"/>
                  </a:rPr>
                  <a:t>,</a:t>
                </a:r>
                <a:r>
                  <a:rPr lang="zh-CN" altLang="en-US" sz="1200" i="0">
                    <a:latin typeface="Cambria Math" panose="02040503050406030204" pitchFamily="18" charset="0"/>
                  </a:rPr>
                  <a:t>𝜑</a:t>
                </a:r>
                <a:r>
                  <a:rPr lang="en-US" altLang="zh-CN" sz="1200" i="0">
                    <a:latin typeface="Cambria Math" panose="02040503050406030204" pitchFamily="18" charset="0"/>
                  </a:rPr>
                  <a:t>(−</a:t>
                </a:r>
                <a:r>
                  <a:rPr lang="zh-CN" altLang="en-US" sz="1200" i="0">
                    <a:latin typeface="Cambria Math" panose="02040503050406030204" pitchFamily="18" charset="0"/>
                  </a:rPr>
                  <a:t>𝜏)</a:t>
                </a:r>
                <a:r>
                  <a:rPr lang="en-US" altLang="zh-CN" sz="1200" i="0">
                    <a:latin typeface="Cambria Math" panose="02040503050406030204" pitchFamily="18" charset="0"/>
                  </a:rPr>
                  <a:t>,𝑡)</a:t>
                </a:r>
                <a:r>
                  <a:rPr lang="en-US" altLang="zh-CN" sz="1200" dirty="0" smtClean="0"/>
                  <a:t> and </a:t>
                </a:r>
                <a:r>
                  <a:rPr lang="en-US" altLang="zh-CN" sz="1200" b="0" i="0" smtClean="0">
                    <a:latin typeface="Cambria Math" panose="02040503050406030204" pitchFamily="18" charset="0"/>
                  </a:rPr>
                  <a:t>g</a:t>
                </a:r>
                <a:r>
                  <a:rPr lang="en-US" altLang="zh-CN" sz="1200" i="0">
                    <a:latin typeface="Cambria Math" panose="02040503050406030204" pitchFamily="18" charset="0"/>
                  </a:rPr>
                  <a:t>(</a:t>
                </a:r>
                <a:r>
                  <a:rPr lang="zh-CN" altLang="en-US" sz="1200" i="0">
                    <a:latin typeface="Cambria Math" panose="02040503050406030204" pitchFamily="18" charset="0"/>
                  </a:rPr>
                  <a:t>𝜑</a:t>
                </a:r>
                <a:r>
                  <a:rPr lang="en-US" altLang="zh-CN" sz="1200" i="0">
                    <a:latin typeface="Cambria Math" panose="02040503050406030204" pitchFamily="18" charset="0"/>
                  </a:rPr>
                  <a:t>,𝑡)=</a:t>
                </a:r>
                <a:r>
                  <a:rPr lang="en-US" altLang="zh-CN" sz="1200" b="0" i="0" smtClean="0">
                    <a:latin typeface="Cambria Math" panose="02040503050406030204" pitchFamily="18" charset="0"/>
                  </a:rPr>
                  <a:t>𝐺</a:t>
                </a:r>
                <a:r>
                  <a:rPr lang="en-US" altLang="zh-CN" sz="1200" i="0">
                    <a:latin typeface="Cambria Math" panose="02040503050406030204" pitchFamily="18" charset="0"/>
                  </a:rPr>
                  <a:t>(</a:t>
                </a:r>
                <a:r>
                  <a:rPr lang="zh-CN" altLang="en-US" sz="1200" i="0">
                    <a:latin typeface="Cambria Math" panose="02040503050406030204" pitchFamily="18" charset="0"/>
                  </a:rPr>
                  <a:t>𝜑</a:t>
                </a:r>
                <a:r>
                  <a:rPr lang="en-US" altLang="zh-CN" sz="1200" i="0">
                    <a:latin typeface="Cambria Math" panose="02040503050406030204" pitchFamily="18" charset="0"/>
                  </a:rPr>
                  <a:t>(0),</a:t>
                </a:r>
                <a:r>
                  <a:rPr lang="zh-CN" altLang="en-US" sz="1200" i="0">
                    <a:latin typeface="Cambria Math" panose="02040503050406030204" pitchFamily="18" charset="0"/>
                  </a:rPr>
                  <a:t>𝜑</a:t>
                </a:r>
                <a:r>
                  <a:rPr lang="en-US" altLang="zh-CN" sz="1200" i="0">
                    <a:latin typeface="Cambria Math" panose="02040503050406030204" pitchFamily="18" charset="0"/>
                  </a:rPr>
                  <a:t>(−</a:t>
                </a:r>
                <a:r>
                  <a:rPr lang="zh-CN" altLang="en-US" sz="1200" i="0">
                    <a:latin typeface="Cambria Math" panose="02040503050406030204" pitchFamily="18" charset="0"/>
                  </a:rPr>
                  <a:t>𝜏)</a:t>
                </a:r>
                <a:r>
                  <a:rPr lang="en-US" altLang="zh-CN" sz="1200" i="0">
                    <a:latin typeface="Cambria Math" panose="02040503050406030204" pitchFamily="18" charset="0"/>
                  </a:rPr>
                  <a:t>,𝑡)</a:t>
                </a:r>
                <a:r>
                  <a:rPr lang="en-US" altLang="zh-CN" sz="1200" dirty="0" smtClean="0"/>
                  <a:t>, </a:t>
                </a:r>
                <a:r>
                  <a:rPr lang="en-US" altLang="zh-CN" sz="1200" dirty="0" smtClean="0"/>
                  <a:t>SDDE </a:t>
                </a:r>
                <a:r>
                  <a:rPr lang="zh-CN" altLang="en-US" sz="1200" dirty="0" smtClean="0"/>
                  <a:t>就变成</a:t>
                </a:r>
                <a:r>
                  <a:rPr lang="en-US" altLang="zh-CN" sz="1200" dirty="0" smtClean="0"/>
                  <a:t>SFDE</a:t>
                </a:r>
                <a:r>
                  <a:rPr lang="zh-CN" altLang="en-US" sz="1200" dirty="0" smtClean="0"/>
                  <a:t>的形式</a:t>
                </a:r>
                <a:r>
                  <a:rPr lang="en-US" altLang="zh-CN" sz="1200" dirty="0" smtClean="0"/>
                  <a:t>.</a:t>
                </a:r>
                <a:endParaRPr lang="en-US" altLang="zh-CN" sz="1200" dirty="0"/>
              </a:p>
              <a:p>
                <a:endParaRPr lang="zh-CN" altLang="en-US" dirty="0"/>
              </a:p>
            </p:txBody>
          </p:sp>
        </mc:Fallback>
      </mc:AlternateContent>
      <p:sp>
        <p:nvSpPr>
          <p:cNvPr id="4" name="灯片编号占位符 3"/>
          <p:cNvSpPr>
            <a:spLocks noGrp="1"/>
          </p:cNvSpPr>
          <p:nvPr>
            <p:ph type="sldNum" sz="quarter" idx="10"/>
          </p:nvPr>
        </p:nvSpPr>
        <p:spPr/>
        <p:txBody>
          <a:bodyPr/>
          <a:lstStyle/>
          <a:p>
            <a:fld id="{B59C6C68-19D6-4782-976F-B16269B0C8B8}"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736168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在近似误差的证明中，我们会用到一些定理，比如</a:t>
            </a:r>
            <a:r>
              <a:rPr lang="en-US" altLang="zh-CN" dirty="0" smtClean="0"/>
              <a:t>Euler-</a:t>
            </a:r>
            <a:r>
              <a:rPr lang="en-US" altLang="zh-CN" dirty="0" err="1" smtClean="0"/>
              <a:t>maruyama</a:t>
            </a:r>
            <a:r>
              <a:rPr lang="zh-CN" altLang="en-US" dirty="0" smtClean="0"/>
              <a:t>的近似误差，以及中心极限定理等。</a:t>
            </a:r>
            <a:endParaRPr lang="zh-CN" altLang="en-US" dirty="0"/>
          </a:p>
        </p:txBody>
      </p:sp>
      <p:sp>
        <p:nvSpPr>
          <p:cNvPr id="4" name="灯片编号占位符 3"/>
          <p:cNvSpPr>
            <a:spLocks noGrp="1"/>
          </p:cNvSpPr>
          <p:nvPr>
            <p:ph type="sldNum" sz="quarter" idx="10"/>
          </p:nvPr>
        </p:nvSpPr>
        <p:spPr/>
        <p:txBody>
          <a:bodyPr/>
          <a:lstStyle/>
          <a:p>
            <a:fld id="{B59C6C68-19D6-4782-976F-B16269B0C8B8}"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3786868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4DE513E-7A37-49E9-90D9-58924E1FC9AE}" type="slidenum">
              <a:rPr lang="zh-CN" altLang="en-US" smtClean="0">
                <a:solidFill>
                  <a:srgbClr val="000000"/>
                </a:solidFill>
              </a:rPr>
              <a:pPr>
                <a:defRPr/>
              </a:pPr>
              <a:t>82</a:t>
            </a:fld>
            <a:endParaRPr lang="en-US" altLang="zh-CN">
              <a:solidFill>
                <a:srgbClr val="000000"/>
              </a:solidFill>
            </a:endParaRPr>
          </a:p>
        </p:txBody>
      </p:sp>
    </p:spTree>
    <p:extLst>
      <p:ext uri="{BB962C8B-B14F-4D97-AF65-F5344CB8AC3E}">
        <p14:creationId xmlns:p14="http://schemas.microsoft.com/office/powerpoint/2010/main" val="1843363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5BC2095F-8F7B-40BB-A17D-79E2DC0FAEDF}" type="slidenum">
              <a:rPr lang="en-US" altLang="zh-CN" smtClean="0">
                <a:solidFill>
                  <a:srgbClr val="000000"/>
                </a:solidFill>
                <a:ea typeface="宋体" charset="-122"/>
              </a:rPr>
              <a:pPr/>
              <a:t>116</a:t>
            </a:fld>
            <a:endParaRPr lang="en-US" altLang="zh-CN" smtClean="0">
              <a:solidFill>
                <a:srgbClr val="000000"/>
              </a:solidFill>
              <a:ea typeface="宋体" charset="-122"/>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n-US" altLang="zh-CN" dirty="0" smtClean="0">
              <a:ea typeface="宋体" charset="-122"/>
            </a:endParaRPr>
          </a:p>
        </p:txBody>
      </p:sp>
    </p:spTree>
    <p:extLst>
      <p:ext uri="{BB962C8B-B14F-4D97-AF65-F5344CB8AC3E}">
        <p14:creationId xmlns:p14="http://schemas.microsoft.com/office/powerpoint/2010/main" val="318150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0F032C4-99A3-4543-8B17-F7C9404EEDFC}" type="slidenum">
              <a:rPr lang="zh-CN" altLang="en-US" smtClean="0">
                <a:solidFill>
                  <a:srgbClr val="000000"/>
                </a:solidFill>
              </a:rPr>
              <a:pPr/>
              <a:t>117</a:t>
            </a:fld>
            <a:endParaRPr lang="zh-CN" altLang="en-US">
              <a:solidFill>
                <a:srgbClr val="000000"/>
              </a:solidFill>
            </a:endParaRPr>
          </a:p>
        </p:txBody>
      </p:sp>
    </p:spTree>
    <p:extLst>
      <p:ext uri="{BB962C8B-B14F-4D97-AF65-F5344CB8AC3E}">
        <p14:creationId xmlns:p14="http://schemas.microsoft.com/office/powerpoint/2010/main" val="3991748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0F032C4-99A3-4543-8B17-F7C9404EEDFC}" type="slidenum">
              <a:rPr lang="zh-CN" altLang="en-US" smtClean="0">
                <a:solidFill>
                  <a:srgbClr val="000000"/>
                </a:solidFill>
              </a:rPr>
              <a:pPr/>
              <a:t>119</a:t>
            </a:fld>
            <a:endParaRPr lang="zh-CN" altLang="en-US">
              <a:solidFill>
                <a:srgbClr val="000000"/>
              </a:solidFill>
            </a:endParaRPr>
          </a:p>
        </p:txBody>
      </p:sp>
    </p:spTree>
    <p:extLst>
      <p:ext uri="{BB962C8B-B14F-4D97-AF65-F5344CB8AC3E}">
        <p14:creationId xmlns:p14="http://schemas.microsoft.com/office/powerpoint/2010/main" val="839368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a:ln/>
        </p:spPr>
      </p:sp>
      <p:sp>
        <p:nvSpPr>
          <p:cNvPr id="24579" name="备注占位符 2"/>
          <p:cNvSpPr>
            <a:spLocks noGrp="1"/>
          </p:cNvSpPr>
          <p:nvPr>
            <p:ph type="body" idx="1"/>
          </p:nvPr>
        </p:nvSpPr>
        <p:spPr>
          <a:noFill/>
          <a:ln/>
        </p:spPr>
        <p:txBody>
          <a:bodyPr/>
          <a:lstStyle/>
          <a:p>
            <a:r>
              <a:rPr lang="en-US" altLang="zh-CN" dirty="0" smtClean="0">
                <a:ea typeface="宋体" charset="-122"/>
              </a:rPr>
              <a:t>In the paper, the divergence time of the common ancestor of giraffes is estimated with the calibrations of other mammal fossils. (</a:t>
            </a:r>
            <a:r>
              <a:rPr lang="zh-CN" altLang="en-US" dirty="0" smtClean="0">
                <a:ea typeface="宋体" charset="-122"/>
              </a:rPr>
              <a:t>图中：最下面那个物种</a:t>
            </a:r>
            <a:r>
              <a:rPr lang="en-US" altLang="zh-CN" dirty="0" smtClean="0">
                <a:ea typeface="宋体" charset="-122"/>
              </a:rPr>
              <a:t>Giraffe</a:t>
            </a:r>
            <a:r>
              <a:rPr lang="zh-CN" altLang="en-US" dirty="0" smtClean="0">
                <a:ea typeface="宋体" charset="-122"/>
              </a:rPr>
              <a:t>对应的分支，时间为</a:t>
            </a:r>
            <a:r>
              <a:rPr lang="en-US" altLang="zh-CN" dirty="0" smtClean="0">
                <a:ea typeface="宋体" charset="-122"/>
              </a:rPr>
              <a:t>28.2 </a:t>
            </a:r>
            <a:r>
              <a:rPr lang="zh-CN" altLang="en-US" dirty="0" smtClean="0">
                <a:ea typeface="宋体" charset="-122"/>
              </a:rPr>
              <a:t>百万年，表中</a:t>
            </a:r>
            <a:r>
              <a:rPr lang="en-US" altLang="zh-CN" dirty="0" smtClean="0">
                <a:ea typeface="宋体" charset="-122"/>
              </a:rPr>
              <a:t>: </a:t>
            </a:r>
            <a:r>
              <a:rPr lang="zh-CN" altLang="en-US" dirty="0" smtClean="0">
                <a:ea typeface="宋体" charset="-122"/>
              </a:rPr>
              <a:t>（</a:t>
            </a:r>
            <a:r>
              <a:rPr lang="en-US" altLang="zh-CN" dirty="0" err="1" smtClean="0">
                <a:ea typeface="宋体" charset="-122"/>
              </a:rPr>
              <a:t>Bovidae</a:t>
            </a:r>
            <a:r>
              <a:rPr lang="zh-CN" altLang="en-US" dirty="0" smtClean="0">
                <a:ea typeface="宋体" charset="-122"/>
              </a:rPr>
              <a:t>）</a:t>
            </a:r>
            <a:r>
              <a:rPr lang="en-US" altLang="zh-CN" dirty="0" smtClean="0">
                <a:ea typeface="宋体" charset="-122"/>
              </a:rPr>
              <a:t>-Giraffe</a:t>
            </a:r>
            <a:r>
              <a:rPr lang="zh-CN" altLang="en-US" dirty="0" smtClean="0">
                <a:ea typeface="宋体" charset="-122"/>
              </a:rPr>
              <a:t>这一行，括号内为后验置信区间</a:t>
            </a:r>
            <a:r>
              <a:rPr lang="en-US" altLang="zh-CN" dirty="0" smtClean="0">
                <a:ea typeface="宋体" charset="-122"/>
              </a:rPr>
              <a:t>)This part of the work is done by using the latest version of </a:t>
            </a:r>
            <a:r>
              <a:rPr lang="en-US" altLang="zh-CN" dirty="0" err="1" smtClean="0">
                <a:ea typeface="宋体" charset="-122"/>
              </a:rPr>
              <a:t>MCMCTree</a:t>
            </a:r>
            <a:r>
              <a:rPr lang="en-US" altLang="zh-CN" dirty="0" smtClean="0">
                <a:ea typeface="宋体" charset="-122"/>
              </a:rPr>
              <a:t>.</a:t>
            </a:r>
          </a:p>
        </p:txBody>
      </p:sp>
      <p:sp>
        <p:nvSpPr>
          <p:cNvPr id="4" name="灯片编号占位符 3"/>
          <p:cNvSpPr>
            <a:spLocks noGrp="1"/>
          </p:cNvSpPr>
          <p:nvPr>
            <p:ph type="sldNum" sz="quarter" idx="5"/>
          </p:nvPr>
        </p:nvSpPr>
        <p:spPr/>
        <p:txBody>
          <a:bodyPr/>
          <a:lstStyle/>
          <a:p>
            <a:fld id="{5EF5DDA7-DAD9-4C36-9820-B728CC47072E}" type="slidenum">
              <a:rPr lang="en-US" altLang="zh-CN">
                <a:solidFill>
                  <a:srgbClr val="000000"/>
                </a:solidFill>
              </a:rPr>
              <a:pPr/>
              <a:t>124</a:t>
            </a:fld>
            <a:endParaRPr lang="en-US" altLang="zh-CN">
              <a:solidFill>
                <a:srgbClr val="000000"/>
              </a:solidFill>
            </a:endParaRPr>
          </a:p>
        </p:txBody>
      </p:sp>
    </p:spTree>
    <p:extLst>
      <p:ext uri="{BB962C8B-B14F-4D97-AF65-F5344CB8AC3E}">
        <p14:creationId xmlns:p14="http://schemas.microsoft.com/office/powerpoint/2010/main" val="1116886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ln/>
        </p:spPr>
      </p:sp>
      <p:sp>
        <p:nvSpPr>
          <p:cNvPr id="20483" name="备注占位符 2"/>
          <p:cNvSpPr>
            <a:spLocks noGrp="1"/>
          </p:cNvSpPr>
          <p:nvPr>
            <p:ph type="body" idx="1"/>
          </p:nvPr>
        </p:nvSpPr>
        <p:spPr>
          <a:noFill/>
          <a:ln/>
        </p:spPr>
        <p:txBody>
          <a:bodyPr/>
          <a:lstStyle/>
          <a:p>
            <a:r>
              <a:rPr lang="en-US" altLang="zh-CN" smtClean="0">
                <a:ea typeface="宋体" charset="-122"/>
              </a:rPr>
              <a:t>The result helps to improve the software MCMCTree, which is in the software package PAML. Known as one of the most important software in evolutionary, the total citation of PAML is over 10,000. Novo gene is a leading corporation of genomic service and solutions. In the right part is a screen shoot of their products of evolutionary  analysis, which include the dating analysis with MCMCTree. The slogan above is “making your paper more merits”.</a:t>
            </a:r>
          </a:p>
          <a:p>
            <a:endParaRPr lang="en-US" altLang="zh-CN" smtClean="0">
              <a:ea typeface="宋体" charset="-122"/>
            </a:endParaRPr>
          </a:p>
          <a:p>
            <a:endParaRPr lang="en-US" altLang="zh-CN" smtClean="0">
              <a:ea typeface="宋体" charset="-122"/>
            </a:endParaRPr>
          </a:p>
        </p:txBody>
      </p:sp>
      <p:sp>
        <p:nvSpPr>
          <p:cNvPr id="4" name="灯片编号占位符 3"/>
          <p:cNvSpPr>
            <a:spLocks noGrp="1"/>
          </p:cNvSpPr>
          <p:nvPr>
            <p:ph type="sldNum" sz="quarter" idx="5"/>
          </p:nvPr>
        </p:nvSpPr>
        <p:spPr/>
        <p:txBody>
          <a:bodyPr/>
          <a:lstStyle/>
          <a:p>
            <a:fld id="{2A653F7A-DAB6-4AFB-B48D-6CF2CE8ECC37}" type="slidenum">
              <a:rPr lang="zh-CN" altLang="en-US">
                <a:solidFill>
                  <a:srgbClr val="000000"/>
                </a:solidFill>
              </a:rPr>
              <a:pPr/>
              <a:t>125</a:t>
            </a:fld>
            <a:endParaRPr lang="zh-CN" altLang="en-US">
              <a:solidFill>
                <a:srgbClr val="000000"/>
              </a:solidFill>
            </a:endParaRPr>
          </a:p>
        </p:txBody>
      </p:sp>
    </p:spTree>
    <p:extLst>
      <p:ext uri="{BB962C8B-B14F-4D97-AF65-F5344CB8AC3E}">
        <p14:creationId xmlns:p14="http://schemas.microsoft.com/office/powerpoint/2010/main" val="3668464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B0F9183-50A7-4332-8F1C-E7FE6E4CF2CB}" type="slidenum">
              <a:rPr lang="zh-CN" altLang="en-US" smtClean="0">
                <a:solidFill>
                  <a:srgbClr val="000000"/>
                </a:solidFill>
              </a:rPr>
              <a:pPr/>
              <a:t>126</a:t>
            </a:fld>
            <a:endParaRPr lang="zh-CN" altLang="en-US">
              <a:solidFill>
                <a:srgbClr val="000000"/>
              </a:solidFill>
            </a:endParaRPr>
          </a:p>
        </p:txBody>
      </p:sp>
    </p:spTree>
    <p:extLst>
      <p:ext uri="{BB962C8B-B14F-4D97-AF65-F5344CB8AC3E}">
        <p14:creationId xmlns:p14="http://schemas.microsoft.com/office/powerpoint/2010/main" val="1321804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幻灯片图像占位符 1"/>
          <p:cNvSpPr>
            <a:spLocks noGrp="1" noRot="1" noChangeAspect="1" noTextEdit="1"/>
          </p:cNvSpPr>
          <p:nvPr>
            <p:ph type="sldImg"/>
          </p:nvPr>
        </p:nvSpPr>
        <p:spPr>
          <a:ln/>
        </p:spPr>
      </p:sp>
      <p:sp>
        <p:nvSpPr>
          <p:cNvPr id="1392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392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0FB75C71-34B7-427A-BB96-5EA800D86D87}" type="slidenum">
              <a:rPr lang="zh-CN" altLang="en-US">
                <a:solidFill>
                  <a:srgbClr val="000000"/>
                </a:solidFill>
                <a:latin typeface="Times New Roman" panose="02020603050405020304" pitchFamily="18" charset="0"/>
              </a:rPr>
              <a:pPr eaLnBrk="1" hangingPunct="1"/>
              <a:t>15</a:t>
            </a:fld>
            <a:endParaRPr lang="en-US" altLang="zh-CN">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8473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a:ln/>
        </p:spPr>
        <p:txBody>
          <a:bodyPr/>
          <a:lstStyle/>
          <a:p>
            <a:r>
              <a:rPr lang="zh-CN" altLang="en-US" smtClean="0">
                <a:ea typeface="宋体" charset="-122"/>
              </a:rPr>
              <a:t>基因组数据的存在使得我们可以很准确的估计出进化距离，它是进化速率和时间的乘积。但是序列并没有分别提供给我们进化速率和进化时间的信息，所以说这个问题是具有不可识别性的。打个比方，我们知道北京和香港之间的距离是</a:t>
            </a:r>
            <a:r>
              <a:rPr lang="en-US" altLang="zh-CN" smtClean="0">
                <a:ea typeface="宋体" charset="-122"/>
              </a:rPr>
              <a:t>2000</a:t>
            </a:r>
            <a:r>
              <a:rPr lang="zh-CN" altLang="en-US" smtClean="0">
                <a:ea typeface="宋体" charset="-122"/>
              </a:rPr>
              <a:t>公里，但是从北京到香港需要花多少时间得取决于交通工具。很多时候，大家想知道物种间绝对的进化时间和进化速率。我们需要借助先验、化石校准等外在信息来进行估计。</a:t>
            </a:r>
            <a:endParaRPr lang="en-US" altLang="zh-CN" smtClean="0">
              <a:ea typeface="宋体" charset="-122"/>
            </a:endParaRPr>
          </a:p>
          <a:p>
            <a:endParaRPr lang="en-US" altLang="zh-CN" smtClean="0">
              <a:ea typeface="宋体" charset="-122"/>
            </a:endParaRPr>
          </a:p>
          <a:p>
            <a:r>
              <a:rPr lang="en-US" altLang="zh-CN" smtClean="0">
                <a:ea typeface="宋体" charset="-122"/>
              </a:rPr>
              <a:t>We can estimate evolution distance accurately with the use of genomic data,  which is the product of the evolutionary rate and absolute evolutionary time. However, the DNA sequences do not provide us the information on the speciation times and the evolutionary rates separately, so the model is not fully identifiable. Make an analogy. We know the distance between Beijing and Hongkong is around 2000 kilometers. But if one asks how long it takes from Beijing to Hongkong, it depends on how we travel. Most of time, we are particularly interested on the absolute speciation times, then information such as prior, fossil calibration are needed. </a:t>
            </a:r>
          </a:p>
          <a:p>
            <a:endParaRPr lang="en-US" altLang="zh-CN" smtClean="0">
              <a:ea typeface="宋体" charset="-122"/>
            </a:endParaRPr>
          </a:p>
        </p:txBody>
      </p:sp>
      <p:sp>
        <p:nvSpPr>
          <p:cNvPr id="4" name="灯片编号占位符 3"/>
          <p:cNvSpPr>
            <a:spLocks noGrp="1"/>
          </p:cNvSpPr>
          <p:nvPr>
            <p:ph type="sldNum" sz="quarter" idx="5"/>
          </p:nvPr>
        </p:nvSpPr>
        <p:spPr/>
        <p:txBody>
          <a:bodyPr/>
          <a:lstStyle/>
          <a:p>
            <a:fld id="{4F29E633-EA45-40B1-ABE3-EAFAADCC2509}" type="slidenum">
              <a:rPr lang="en-US" altLang="zh-CN">
                <a:solidFill>
                  <a:srgbClr val="000000"/>
                </a:solidFill>
              </a:rPr>
              <a:pPr/>
              <a:t>128</a:t>
            </a:fld>
            <a:endParaRPr lang="en-US" altLang="zh-CN">
              <a:solidFill>
                <a:srgbClr val="000000"/>
              </a:solidFill>
            </a:endParaRPr>
          </a:p>
        </p:txBody>
      </p:sp>
    </p:spTree>
    <p:extLst>
      <p:ext uri="{BB962C8B-B14F-4D97-AF65-F5344CB8AC3E}">
        <p14:creationId xmlns:p14="http://schemas.microsoft.com/office/powerpoint/2010/main" val="152724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0F032C4-99A3-4543-8B17-F7C9404EEDFC}" type="slidenum">
              <a:rPr lang="zh-CN" altLang="en-US" smtClean="0">
                <a:solidFill>
                  <a:srgbClr val="000000"/>
                </a:solidFill>
              </a:rPr>
              <a:pPr/>
              <a:t>130</a:t>
            </a:fld>
            <a:endParaRPr lang="zh-CN" altLang="en-US">
              <a:solidFill>
                <a:srgbClr val="000000"/>
              </a:solidFill>
            </a:endParaRPr>
          </a:p>
        </p:txBody>
      </p:sp>
    </p:spTree>
    <p:extLst>
      <p:ext uri="{BB962C8B-B14F-4D97-AF65-F5344CB8AC3E}">
        <p14:creationId xmlns:p14="http://schemas.microsoft.com/office/powerpoint/2010/main" val="3084165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B0F9183-50A7-4332-8F1C-E7FE6E4CF2CB}" type="slidenum">
              <a:rPr lang="zh-CN" altLang="en-US" smtClean="0">
                <a:solidFill>
                  <a:srgbClr val="000000"/>
                </a:solidFill>
              </a:rPr>
              <a:pPr/>
              <a:t>131</a:t>
            </a:fld>
            <a:endParaRPr lang="zh-CN" altLang="en-US">
              <a:solidFill>
                <a:srgbClr val="000000"/>
              </a:solidFill>
            </a:endParaRPr>
          </a:p>
        </p:txBody>
      </p:sp>
    </p:spTree>
    <p:extLst>
      <p:ext uri="{BB962C8B-B14F-4D97-AF65-F5344CB8AC3E}">
        <p14:creationId xmlns:p14="http://schemas.microsoft.com/office/powerpoint/2010/main" val="975919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B0F9183-50A7-4332-8F1C-E7FE6E4CF2CB}" type="slidenum">
              <a:rPr lang="zh-CN" altLang="en-US" smtClean="0">
                <a:solidFill>
                  <a:srgbClr val="000000"/>
                </a:solidFill>
              </a:rPr>
              <a:pPr/>
              <a:t>132</a:t>
            </a:fld>
            <a:endParaRPr lang="zh-CN" altLang="en-US">
              <a:solidFill>
                <a:srgbClr val="000000"/>
              </a:solidFill>
            </a:endParaRPr>
          </a:p>
        </p:txBody>
      </p:sp>
    </p:spTree>
    <p:extLst>
      <p:ext uri="{BB962C8B-B14F-4D97-AF65-F5344CB8AC3E}">
        <p14:creationId xmlns:p14="http://schemas.microsoft.com/office/powerpoint/2010/main" val="4164847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B0F9183-50A7-4332-8F1C-E7FE6E4CF2CB}" type="slidenum">
              <a:rPr lang="zh-CN" altLang="en-US" smtClean="0">
                <a:solidFill>
                  <a:prstClr val="black"/>
                </a:solidFill>
              </a:rPr>
              <a:pPr/>
              <a:t>133</a:t>
            </a:fld>
            <a:endParaRPr lang="zh-CN" altLang="en-US">
              <a:solidFill>
                <a:prstClr val="black"/>
              </a:solidFill>
            </a:endParaRPr>
          </a:p>
        </p:txBody>
      </p:sp>
    </p:spTree>
    <p:extLst>
      <p:ext uri="{BB962C8B-B14F-4D97-AF65-F5344CB8AC3E}">
        <p14:creationId xmlns:p14="http://schemas.microsoft.com/office/powerpoint/2010/main" val="4218188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478">
              <a:defRPr/>
            </a:pPr>
            <a:r>
              <a:rPr lang="zh-CN" altLang="en-US" dirty="0" smtClean="0"/>
              <a:t>当比较模型几乎相同错误时，贝叶斯模型选择呈现出令人困扰的极端行为，在一些数据集中全力支持某一模型，而另一模型的后验概率接近</a:t>
            </a:r>
            <a:r>
              <a:rPr lang="en-US" altLang="zh-CN" dirty="0" smtClean="0"/>
              <a:t>0</a:t>
            </a:r>
            <a:r>
              <a:rPr lang="zh-CN" altLang="en-US" dirty="0" smtClean="0"/>
              <a:t>；在另一些数据集中情况完全相反；</a:t>
            </a:r>
            <a:endParaRPr lang="en-US" altLang="zh-CN" dirty="0" smtClean="0"/>
          </a:p>
          <a:p>
            <a:pPr defTabSz="990478">
              <a:defRPr/>
            </a:pPr>
            <a:r>
              <a:rPr lang="zh-CN" altLang="en-US" dirty="0" smtClean="0"/>
              <a:t>贝叶斯模型选择具有统计一致性，也就是说当比较模型有优劣之别时，更加正确的模型的后验概率是收敛到</a:t>
            </a:r>
            <a:r>
              <a:rPr lang="en-US" altLang="zh-CN" dirty="0" smtClean="0"/>
              <a:t>1</a:t>
            </a:r>
            <a:r>
              <a:rPr lang="zh-CN" altLang="en-US" dirty="0" smtClean="0"/>
              <a:t>的。但是收敛速度可能非常的慢。即使数据量很大，更加错误的模型的支持率接近</a:t>
            </a:r>
            <a:r>
              <a:rPr lang="en-US" altLang="zh-CN" dirty="0" smtClean="0"/>
              <a:t>1</a:t>
            </a:r>
            <a:r>
              <a:rPr lang="zh-CN" altLang="en-US" dirty="0" smtClean="0"/>
              <a:t>这一事件的概率为正（例如</a:t>
            </a:r>
            <a:r>
              <a:rPr lang="en-US" altLang="zh-CN" dirty="0" smtClean="0"/>
              <a:t>&gt;5%</a:t>
            </a:r>
            <a:r>
              <a:rPr lang="zh-CN" altLang="en-US" dirty="0" smtClean="0"/>
              <a:t>）</a:t>
            </a:r>
            <a:r>
              <a:rPr lang="en-US" altLang="zh-CN" dirty="0" smtClean="0"/>
              <a:t>.</a:t>
            </a:r>
          </a:p>
          <a:p>
            <a:pPr defTabSz="990478">
              <a:defRPr/>
            </a:pPr>
            <a:r>
              <a:rPr lang="zh-CN" altLang="en-US" dirty="0" smtClean="0"/>
              <a:t>贝叶斯模型选择的这种渐进行为解释了分子系统发育分析中错误进化树支持率过高的原因</a:t>
            </a:r>
            <a:endParaRPr lang="en-US" altLang="zh-CN" dirty="0" smtClean="0"/>
          </a:p>
          <a:p>
            <a:pPr defTabSz="990478">
              <a:defRPr/>
            </a:pPr>
            <a:endParaRPr lang="en-US" altLang="zh-CN" dirty="0" smtClean="0"/>
          </a:p>
          <a:p>
            <a:pPr defTabSz="990478">
              <a:defRPr/>
            </a:pPr>
            <a:r>
              <a:rPr lang="en-US" altLang="zh-CN" dirty="0" smtClean="0"/>
              <a:t>When the compared models are </a:t>
            </a:r>
            <a:r>
              <a:rPr lang="en-US" altLang="zh-CN" dirty="0" err="1" smtClean="0"/>
              <a:t>misspecified</a:t>
            </a:r>
            <a:r>
              <a:rPr lang="en-US" altLang="zh-CN" dirty="0" smtClean="0"/>
              <a:t>, and are nearly equally wrong, the method exhibits unpleasant polarized behaviors, supporting one model with high confidence while rejecting others. </a:t>
            </a:r>
          </a:p>
          <a:p>
            <a:pPr defTabSz="990478">
              <a:defRPr/>
            </a:pPr>
            <a:r>
              <a:rPr lang="en-US" altLang="zh-CN" dirty="0" smtClean="0"/>
              <a:t>If one model is slightly less wrong than the other, the less wrong model will eventually win when the amount of data increases, but the method may become overconfident before it becomes reliable.</a:t>
            </a:r>
          </a:p>
          <a:p>
            <a:pPr defTabSz="990478">
              <a:defRPr/>
            </a:pPr>
            <a:endParaRPr lang="en-US" altLang="zh-CN" dirty="0" smtClean="0"/>
          </a:p>
          <a:p>
            <a:endParaRPr lang="zh-CN" altLang="en-US" b="1" dirty="0"/>
          </a:p>
        </p:txBody>
      </p:sp>
      <p:sp>
        <p:nvSpPr>
          <p:cNvPr id="4" name="灯片编号占位符 3"/>
          <p:cNvSpPr>
            <a:spLocks noGrp="1"/>
          </p:cNvSpPr>
          <p:nvPr>
            <p:ph type="sldNum" sz="quarter" idx="10"/>
          </p:nvPr>
        </p:nvSpPr>
        <p:spPr/>
        <p:txBody>
          <a:bodyPr/>
          <a:lstStyle/>
          <a:p>
            <a:fld id="{7F911DA9-493E-427A-97C2-370463E9BD6E}" type="slidenum">
              <a:rPr lang="zh-CN" altLang="en-US" smtClean="0">
                <a:solidFill>
                  <a:prstClr val="black"/>
                </a:solidFill>
                <a:latin typeface="等线" panose="020F0502020204030204"/>
                <a:ea typeface="等线" panose="02010600030101010101" pitchFamily="2" charset="-122"/>
              </a:rPr>
              <a:pPr/>
              <a:t>139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703356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该项工作被中科院英文版首页研究新闻头条带图报道，并被中科院首页，中科院之声以及数学院主页的研究进展和新闻快递栏目报道</a:t>
            </a:r>
            <a:endParaRPr lang="zh-CN" altLang="en-US" dirty="0"/>
          </a:p>
        </p:txBody>
      </p:sp>
      <p:sp>
        <p:nvSpPr>
          <p:cNvPr id="4" name="灯片编号占位符 3"/>
          <p:cNvSpPr>
            <a:spLocks noGrp="1"/>
          </p:cNvSpPr>
          <p:nvPr>
            <p:ph type="sldNum" sz="quarter" idx="10"/>
          </p:nvPr>
        </p:nvSpPr>
        <p:spPr/>
        <p:txBody>
          <a:bodyPr/>
          <a:lstStyle/>
          <a:p>
            <a:fld id="{7F911DA9-493E-427A-97C2-370463E9BD6E}" type="slidenum">
              <a:rPr lang="zh-CN" altLang="en-US" smtClean="0">
                <a:solidFill>
                  <a:prstClr val="black"/>
                </a:solidFill>
                <a:latin typeface="等线" panose="020F0502020204030204"/>
                <a:ea typeface="等线" panose="02010600030101010101" pitchFamily="2" charset="-122"/>
              </a:rPr>
              <a:pPr/>
              <a:t>140</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223666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8"/>
          <p:cNvSpPr>
            <a:spLocks noGrp="1" noChangeArrowheads="1"/>
          </p:cNvSpPr>
          <p:nvPr>
            <p:ph type="sldNum" sz="quarter" idx="5"/>
          </p:nvPr>
        </p:nvSpPr>
        <p:spPr>
          <a:noFill/>
        </p:spPr>
        <p:txBody>
          <a:bodyPr/>
          <a:lstStyle/>
          <a:p>
            <a:pPr>
              <a:tabLst>
                <a:tab pos="0" algn="l"/>
                <a:tab pos="400050" algn="l"/>
                <a:tab pos="800100" algn="l"/>
                <a:tab pos="1201738" algn="l"/>
                <a:tab pos="1601788" algn="l"/>
                <a:tab pos="2003425" algn="l"/>
                <a:tab pos="2403475" algn="l"/>
                <a:tab pos="2805113" algn="l"/>
                <a:tab pos="3205163" algn="l"/>
                <a:tab pos="3606800" algn="l"/>
                <a:tab pos="4006850" algn="l"/>
                <a:tab pos="4408488" algn="l"/>
                <a:tab pos="4808538" algn="l"/>
                <a:tab pos="5210175" algn="l"/>
                <a:tab pos="5610225" algn="l"/>
                <a:tab pos="6011863" algn="l"/>
                <a:tab pos="6411913" algn="l"/>
                <a:tab pos="6813550" algn="l"/>
                <a:tab pos="7213600" algn="l"/>
                <a:tab pos="7615238" algn="l"/>
                <a:tab pos="8015288" algn="l"/>
              </a:tabLst>
            </a:pPr>
            <a:fld id="{B3FD7DBA-F2B7-4B28-A414-82864DB81B50}" type="slidenum">
              <a:rPr lang="en-US" altLang="zh-CN" smtClean="0">
                <a:solidFill>
                  <a:srgbClr val="000000"/>
                </a:solidFill>
                <a:ea typeface="微软雅黑" pitchFamily="34" charset="-122"/>
              </a:rPr>
              <a:pPr>
                <a:tabLst>
                  <a:tab pos="0" algn="l"/>
                  <a:tab pos="400050" algn="l"/>
                  <a:tab pos="800100" algn="l"/>
                  <a:tab pos="1201738" algn="l"/>
                  <a:tab pos="1601788" algn="l"/>
                  <a:tab pos="2003425" algn="l"/>
                  <a:tab pos="2403475" algn="l"/>
                  <a:tab pos="2805113" algn="l"/>
                  <a:tab pos="3205163" algn="l"/>
                  <a:tab pos="3606800" algn="l"/>
                  <a:tab pos="4006850" algn="l"/>
                  <a:tab pos="4408488" algn="l"/>
                  <a:tab pos="4808538" algn="l"/>
                  <a:tab pos="5210175" algn="l"/>
                  <a:tab pos="5610225" algn="l"/>
                  <a:tab pos="6011863" algn="l"/>
                  <a:tab pos="6411913" algn="l"/>
                  <a:tab pos="6813550" algn="l"/>
                  <a:tab pos="7213600" algn="l"/>
                  <a:tab pos="7615238" algn="l"/>
                  <a:tab pos="8015288" algn="l"/>
                </a:tabLst>
              </a:pPr>
              <a:t>142</a:t>
            </a:fld>
            <a:endParaRPr lang="en-US" altLang="zh-CN" smtClean="0">
              <a:solidFill>
                <a:srgbClr val="000000"/>
              </a:solidFill>
              <a:ea typeface="微软雅黑" pitchFamily="34" charset="-122"/>
            </a:endParaRPr>
          </a:p>
        </p:txBody>
      </p:sp>
      <p:sp>
        <p:nvSpPr>
          <p:cNvPr id="111619" name="Rectangle 1"/>
          <p:cNvSpPr>
            <a:spLocks noGrp="1" noRot="1" noChangeAspect="1" noChangeArrowheads="1" noTextEdit="1"/>
          </p:cNvSpPr>
          <p:nvPr>
            <p:ph type="sldImg"/>
          </p:nvPr>
        </p:nvSpPr>
        <p:spPr>
          <a:xfrm>
            <a:off x="1143000" y="695325"/>
            <a:ext cx="4567238" cy="3425825"/>
          </a:xfrm>
          <a:solidFill>
            <a:srgbClr val="FFFFFF"/>
          </a:solidFill>
          <a:ln/>
        </p:spPr>
      </p:sp>
      <p:sp>
        <p:nvSpPr>
          <p:cNvPr id="111620" name="Rectangle 2"/>
          <p:cNvSpPr>
            <a:spLocks noGrp="1" noChangeArrowheads="1"/>
          </p:cNvSpPr>
          <p:nvPr>
            <p:ph type="body" idx="1"/>
          </p:nvPr>
        </p:nvSpPr>
        <p:spPr>
          <a:xfrm>
            <a:off x="685800" y="4343400"/>
            <a:ext cx="5483225" cy="4111625"/>
          </a:xfrm>
          <a:noFill/>
          <a:ln/>
        </p:spPr>
        <p:txBody>
          <a:bodyPr wrap="none"/>
          <a:lstStyle/>
          <a:p>
            <a:pPr>
              <a:spcBef>
                <a:spcPct val="0"/>
              </a:spcBef>
            </a:pPr>
            <a:endParaRPr lang="zh-CN" altLang="zh-CN" smtClean="0">
              <a:latin typeface="Arial" charset="0"/>
            </a:endParaRPr>
          </a:p>
        </p:txBody>
      </p:sp>
    </p:spTree>
    <p:extLst>
      <p:ext uri="{BB962C8B-B14F-4D97-AF65-F5344CB8AC3E}">
        <p14:creationId xmlns:p14="http://schemas.microsoft.com/office/powerpoint/2010/main" val="15230687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8"/>
          <p:cNvSpPr>
            <a:spLocks noGrp="1" noChangeArrowheads="1"/>
          </p:cNvSpPr>
          <p:nvPr>
            <p:ph type="sldNum" sz="quarter" idx="5"/>
          </p:nvPr>
        </p:nvSpPr>
        <p:spPr>
          <a:noFill/>
        </p:spPr>
        <p:txBody>
          <a:bodyPr/>
          <a:lstStyle/>
          <a:p>
            <a:pPr>
              <a:tabLst>
                <a:tab pos="0" algn="l"/>
                <a:tab pos="400050" algn="l"/>
                <a:tab pos="800100" algn="l"/>
                <a:tab pos="1201738" algn="l"/>
                <a:tab pos="1601788" algn="l"/>
                <a:tab pos="2003425" algn="l"/>
                <a:tab pos="2403475" algn="l"/>
                <a:tab pos="2805113" algn="l"/>
                <a:tab pos="3205163" algn="l"/>
                <a:tab pos="3606800" algn="l"/>
                <a:tab pos="4006850" algn="l"/>
                <a:tab pos="4408488" algn="l"/>
                <a:tab pos="4808538" algn="l"/>
                <a:tab pos="5210175" algn="l"/>
                <a:tab pos="5610225" algn="l"/>
                <a:tab pos="6011863" algn="l"/>
                <a:tab pos="6411913" algn="l"/>
                <a:tab pos="6813550" algn="l"/>
                <a:tab pos="7213600" algn="l"/>
                <a:tab pos="7615238" algn="l"/>
                <a:tab pos="8015288" algn="l"/>
              </a:tabLst>
            </a:pPr>
            <a:fld id="{660ACD5A-9749-4B2A-A31B-83B48DF43291}" type="slidenum">
              <a:rPr lang="en-US" altLang="zh-CN" smtClean="0">
                <a:solidFill>
                  <a:srgbClr val="000000"/>
                </a:solidFill>
                <a:ea typeface="微软雅黑" pitchFamily="34" charset="-122"/>
              </a:rPr>
              <a:pPr>
                <a:tabLst>
                  <a:tab pos="0" algn="l"/>
                  <a:tab pos="400050" algn="l"/>
                  <a:tab pos="800100" algn="l"/>
                  <a:tab pos="1201738" algn="l"/>
                  <a:tab pos="1601788" algn="l"/>
                  <a:tab pos="2003425" algn="l"/>
                  <a:tab pos="2403475" algn="l"/>
                  <a:tab pos="2805113" algn="l"/>
                  <a:tab pos="3205163" algn="l"/>
                  <a:tab pos="3606800" algn="l"/>
                  <a:tab pos="4006850" algn="l"/>
                  <a:tab pos="4408488" algn="l"/>
                  <a:tab pos="4808538" algn="l"/>
                  <a:tab pos="5210175" algn="l"/>
                  <a:tab pos="5610225" algn="l"/>
                  <a:tab pos="6011863" algn="l"/>
                  <a:tab pos="6411913" algn="l"/>
                  <a:tab pos="6813550" algn="l"/>
                  <a:tab pos="7213600" algn="l"/>
                  <a:tab pos="7615238" algn="l"/>
                  <a:tab pos="8015288" algn="l"/>
                </a:tabLst>
              </a:pPr>
              <a:t>144</a:t>
            </a:fld>
            <a:endParaRPr lang="en-US" altLang="zh-CN" smtClean="0">
              <a:solidFill>
                <a:srgbClr val="000000"/>
              </a:solidFill>
              <a:ea typeface="微软雅黑" pitchFamily="34" charset="-122"/>
            </a:endParaRPr>
          </a:p>
        </p:txBody>
      </p:sp>
      <p:sp>
        <p:nvSpPr>
          <p:cNvPr id="112643" name="Rectangle 1"/>
          <p:cNvSpPr>
            <a:spLocks noGrp="1" noRot="1" noChangeAspect="1" noChangeArrowheads="1" noTextEdit="1"/>
          </p:cNvSpPr>
          <p:nvPr>
            <p:ph type="sldImg"/>
          </p:nvPr>
        </p:nvSpPr>
        <p:spPr>
          <a:xfrm>
            <a:off x="1143000" y="695325"/>
            <a:ext cx="4567238" cy="3425825"/>
          </a:xfrm>
          <a:solidFill>
            <a:srgbClr val="FFFFFF"/>
          </a:solidFill>
          <a:ln/>
        </p:spPr>
      </p:sp>
      <p:sp>
        <p:nvSpPr>
          <p:cNvPr id="112644" name="Rectangle 2"/>
          <p:cNvSpPr>
            <a:spLocks noGrp="1" noChangeArrowheads="1"/>
          </p:cNvSpPr>
          <p:nvPr>
            <p:ph type="body" idx="1"/>
          </p:nvPr>
        </p:nvSpPr>
        <p:spPr>
          <a:xfrm>
            <a:off x="685800" y="4343400"/>
            <a:ext cx="5483225" cy="4111625"/>
          </a:xfrm>
          <a:noFill/>
          <a:ln/>
        </p:spPr>
        <p:txBody>
          <a:bodyPr wrap="none"/>
          <a:lstStyle/>
          <a:p>
            <a:pPr>
              <a:spcBef>
                <a:spcPct val="0"/>
              </a:spcBef>
            </a:pPr>
            <a:endParaRPr lang="zh-CN" altLang="zh-CN" smtClean="0">
              <a:latin typeface="Arial" charset="0"/>
            </a:endParaRPr>
          </a:p>
        </p:txBody>
      </p:sp>
    </p:spTree>
    <p:extLst>
      <p:ext uri="{BB962C8B-B14F-4D97-AF65-F5344CB8AC3E}">
        <p14:creationId xmlns:p14="http://schemas.microsoft.com/office/powerpoint/2010/main" val="285249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4DE513E-7A37-49E9-90D9-58924E1FC9AE}" type="slidenum">
              <a:rPr lang="zh-CN" altLang="en-US" smtClean="0"/>
              <a:pPr>
                <a:defRPr/>
              </a:pPr>
              <a:t>17</a:t>
            </a:fld>
            <a:endParaRPr lang="en-US" altLang="zh-CN"/>
          </a:p>
        </p:txBody>
      </p:sp>
    </p:spTree>
    <p:extLst>
      <p:ext uri="{BB962C8B-B14F-4D97-AF65-F5344CB8AC3E}">
        <p14:creationId xmlns:p14="http://schemas.microsoft.com/office/powerpoint/2010/main" val="2885431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E2A329F-77DF-4478-A982-8B7E20543CD1}" type="slidenum">
              <a:rPr lang="zh-CN" altLang="en-US" smtClean="0">
                <a:solidFill>
                  <a:srgbClr val="000000"/>
                </a:solidFill>
              </a:rPr>
              <a:pPr>
                <a:defRPr/>
              </a:pPr>
              <a:t>27</a:t>
            </a:fld>
            <a:endParaRPr lang="en-US" altLang="zh-CN">
              <a:solidFill>
                <a:srgbClr val="000000"/>
              </a:solidFill>
            </a:endParaRPr>
          </a:p>
        </p:txBody>
      </p:sp>
    </p:spTree>
    <p:extLst>
      <p:ext uri="{BB962C8B-B14F-4D97-AF65-F5344CB8AC3E}">
        <p14:creationId xmlns:p14="http://schemas.microsoft.com/office/powerpoint/2010/main" val="390519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E2A329F-77DF-4478-A982-8B7E20543CD1}" type="slidenum">
              <a:rPr lang="zh-CN" altLang="en-US" smtClean="0">
                <a:solidFill>
                  <a:srgbClr val="000000"/>
                </a:solidFill>
              </a:rPr>
              <a:pPr>
                <a:defRPr/>
              </a:pPr>
              <a:t>30</a:t>
            </a:fld>
            <a:endParaRPr lang="en-US" altLang="zh-CN">
              <a:solidFill>
                <a:srgbClr val="000000"/>
              </a:solidFill>
            </a:endParaRPr>
          </a:p>
        </p:txBody>
      </p:sp>
    </p:spTree>
    <p:extLst>
      <p:ext uri="{BB962C8B-B14F-4D97-AF65-F5344CB8AC3E}">
        <p14:creationId xmlns:p14="http://schemas.microsoft.com/office/powerpoint/2010/main" val="2192382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4DE513E-7A37-49E9-90D9-58924E1FC9AE}" type="slidenum">
              <a:rPr lang="zh-CN" altLang="en-US" smtClean="0"/>
              <a:pPr>
                <a:defRPr/>
              </a:pPr>
              <a:t>32</a:t>
            </a:fld>
            <a:endParaRPr lang="en-US" altLang="zh-CN"/>
          </a:p>
        </p:txBody>
      </p:sp>
    </p:spTree>
    <p:extLst>
      <p:ext uri="{BB962C8B-B14F-4D97-AF65-F5344CB8AC3E}">
        <p14:creationId xmlns:p14="http://schemas.microsoft.com/office/powerpoint/2010/main" val="2978044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E87C23-AE37-4D64-A0E4-948DCB704C98}" type="slidenum">
              <a:rPr lang="en-US" smtClean="0"/>
              <a:pPr/>
              <a:t>44</a:t>
            </a:fld>
            <a:endParaRPr lang="en-US"/>
          </a:p>
        </p:txBody>
      </p:sp>
    </p:spTree>
    <p:extLst>
      <p:ext uri="{BB962C8B-B14F-4D97-AF65-F5344CB8AC3E}">
        <p14:creationId xmlns:p14="http://schemas.microsoft.com/office/powerpoint/2010/main" val="152936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4DE513E-7A37-49E9-90D9-58924E1FC9AE}" type="slidenum">
              <a:rPr lang="zh-CN" altLang="en-US" smtClean="0">
                <a:solidFill>
                  <a:srgbClr val="000000"/>
                </a:solidFill>
              </a:rPr>
              <a:pPr>
                <a:defRPr/>
              </a:pPr>
              <a:t>59</a:t>
            </a:fld>
            <a:endParaRPr lang="en-US" altLang="zh-CN" dirty="0">
              <a:solidFill>
                <a:srgbClr val="000000"/>
              </a:solidFill>
            </a:endParaRPr>
          </a:p>
        </p:txBody>
      </p:sp>
    </p:spTree>
    <p:extLst>
      <p:ext uri="{BB962C8B-B14F-4D97-AF65-F5344CB8AC3E}">
        <p14:creationId xmlns:p14="http://schemas.microsoft.com/office/powerpoint/2010/main" val="327663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7AAFDB5-C01B-4C72-AA39-EC03295A736A}" type="slidenum">
              <a:rPr lang="zh-CN" altLang="en-US"/>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7FF2318-57C2-4313-9E96-8720DE2BE751}" type="slidenum">
              <a:rPr lang="zh-CN" altLang="en-US"/>
              <a:pPr>
                <a:defRPr/>
              </a:pPr>
              <a:t>‹#›</a:t>
            </a:fld>
            <a:endParaRPr lang="en-US" altLang="zh-C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AF4DB-A403-4EAB-B3B3-E0786B57F4D3}"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877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E1ABD-0F4F-4F56-883A-9D528530AD1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327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40330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4348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6134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9788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8774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1982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40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1118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D6FA036-6244-4D0B-8C50-332B3A444981}" type="slidenum">
              <a:rPr lang="zh-CN" altLang="en-US"/>
              <a:pPr>
                <a:defRPr/>
              </a:pPr>
              <a:t>‹#›</a:t>
            </a:fld>
            <a:endParaRPr lang="en-US" altLang="zh-CN"/>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9713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6337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317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734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964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005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870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553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285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35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ln/>
        </p:spPr>
        <p:txBody>
          <a:bodyPr/>
          <a:lstStyle>
            <a:lvl1pPr>
              <a:defRPr/>
            </a:lvl1pPr>
          </a:lstStyle>
          <a:p>
            <a:pPr>
              <a:defRPr/>
            </a:pPr>
            <a:fld id="{1A630E4F-33E2-4925-AFB4-3E6C4EECFFBA}" type="slidenum">
              <a:rPr lang="zh-CN" altLang="en-US"/>
              <a:pPr>
                <a:defRPr/>
              </a:pPr>
              <a:t>‹#›</a:t>
            </a:fld>
            <a:endParaRPr lang="en-US" altLang="zh-CN"/>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387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770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305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B3FA8B-5ED9-4951-AF90-05EAB92F6FCE}" type="datetimeFigureOut">
              <a:rPr lang="en-US"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DA094A-4E1F-4E71-B354-A35F8EBF13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560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9F5DB-2F90-4594-B804-364887059D5E}"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1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2A13EE-3AD0-4ED1-BFA1-A1979040AD4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306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8E44EF-85C5-4C7C-970B-B803EF8A69FA}"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276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49CA32-29DF-4D16-879D-E4F85B780BE6}"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098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E7E814-5350-4355-BC51-9FDA71A46868}" type="datetime1">
              <a:rPr lang="en-US" altLang="zh-CN" smtClean="0">
                <a:solidFill>
                  <a:prstClr val="black">
                    <a:tint val="75000"/>
                  </a:prstClr>
                </a:solidFill>
              </a:rPr>
              <a:pPr/>
              <a:t>12/5/2018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516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E06112-0741-434A-9E23-5519FFA4E533}" type="datetime1">
              <a:rPr lang="en-US" altLang="zh-CN" smtClean="0">
                <a:solidFill>
                  <a:prstClr val="black">
                    <a:tint val="75000"/>
                  </a:prstClr>
                </a:solidFill>
              </a:rPr>
              <a:pPr/>
              <a:t>12/5/2018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121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1D25EB2-FD29-4D61-A3CB-E9DFF0E6CB2E}" type="slidenum">
              <a:rPr lang="zh-CN" altLang="en-US"/>
              <a:pPr>
                <a:defRPr/>
              </a:pPr>
              <a:t>‹#›</a:t>
            </a:fld>
            <a:endParaRPr lang="en-US" altLang="zh-CN"/>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954331-F1CB-44CF-953A-8E993957B0EE}" type="datetime1">
              <a:rPr lang="en-US" altLang="zh-CN" smtClean="0">
                <a:solidFill>
                  <a:prstClr val="black">
                    <a:tint val="75000"/>
                  </a:prstClr>
                </a:solidFill>
              </a:rPr>
              <a:pPr/>
              <a:t>12/5/2018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02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970B60-B3CE-4549-9517-EB0C4D4C0B27}"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22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16CA59-16FE-4192-B3DF-7FA1A381E07D}"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525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AF4DB-A403-4EAB-B3B3-E0786B57F4D3}"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67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E1ABD-0F4F-4F56-883A-9D528530AD1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884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A2923C-76B7-48FD-962C-29272932D98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05806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DDD97-DD81-4EC8-BA23-67A7E8BEA48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2444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B81AF8-1DAB-4F8D-A329-73254F53B8D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08743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AFF720-A35D-4B61-B576-C8B7F15F4C1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41583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51CCFE-7405-4C39-961F-5F35697475A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92013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CC50C7-A23A-483A-BCAD-79F195EA458C}"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586069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3BB8497-65F0-4FE2-B561-30B34AC0715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27174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E2DA3E-D189-454E-A5C6-18AE58B113A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09123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BAD93D-BF1A-4F65-9E66-AD5D3C3FBFA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8860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C25075-1841-4435-B4DC-0658A5EA6CD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48774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8850D8-29B5-4906-B311-61B86B1553E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54322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ADF25-AA77-4A63-97F1-DE99C81B24A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5170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OverTx" preserve="1">
  <p:cSld name="标题和两项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half" idx="3"/>
          </p:nvPr>
        </p:nvSpPr>
        <p:spPr>
          <a:xfrm>
            <a:off x="457200" y="3938590"/>
            <a:ext cx="8229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CAC754-2866-4631-A11C-0BE11C92D93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95002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xOverObj" preserve="1">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8229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57200" y="3938590"/>
            <a:ext cx="8229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9BA348-8754-494C-B141-9C353FFD3BB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38777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90"/>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90"/>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B06EE7-05C7-4E11-95E2-BCA50BD75C8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83303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AndObj" preserve="1">
  <p:cSld name="标题，两项小型内容和一项型大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57200" y="3938590"/>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half" idx="3"/>
          </p:nvPr>
        </p:nvSpPr>
        <p:spPr>
          <a:xfrm>
            <a:off x="4648200" y="1600202"/>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4D68488-0ED2-41D3-973A-4A607E0F01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3485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C6EBDB2-DE67-4A22-A5D7-F52722294D79}"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988046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verTx" preserve="1">
  <p:cSld name="标题和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8229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3938590"/>
            <a:ext cx="8229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82EB2C-95CE-4175-85AC-58C1809C2DA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48150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2"/>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4648200" y="1600202"/>
            <a:ext cx="4038600" cy="4525963"/>
          </a:xfrm>
        </p:spPr>
        <p:txBody>
          <a:bodyPr/>
          <a:lstStyle/>
          <a:p>
            <a:pPr lvl="0"/>
            <a:endParaRPr lang="zh-CN"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5F74-744B-49DD-90FE-43BA3C708B9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88144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2"/>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90"/>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CD7F6ED-BEB7-478D-A2E2-F435C2F6D67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26363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1EDF22-545A-4A3A-95EC-30509C0D2373}"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TAB Review 2017</a:t>
            </a:r>
          </a:p>
        </p:txBody>
      </p:sp>
      <p:sp>
        <p:nvSpPr>
          <p:cNvPr id="6" name="Slide Number Placeholder 5"/>
          <p:cNvSpPr>
            <a:spLocks noGrp="1"/>
          </p:cNvSpPr>
          <p:nvPr>
            <p:ph type="sldNum" sz="quarter" idx="12"/>
          </p:nvPr>
        </p:nvSpPr>
        <p:spPr/>
        <p:txBody>
          <a:bodyPr/>
          <a:lstStyle/>
          <a:p>
            <a:fld id="{AE5818A0-F387-47C1-9C3F-BBBE4448ED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3622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08B7F1-1767-47DF-99DA-8AE8E36B855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TAB Review 2017</a:t>
            </a:r>
          </a:p>
        </p:txBody>
      </p:sp>
      <p:sp>
        <p:nvSpPr>
          <p:cNvPr id="6" name="Slide Number Placeholder 5"/>
          <p:cNvSpPr>
            <a:spLocks noGrp="1"/>
          </p:cNvSpPr>
          <p:nvPr>
            <p:ph type="sldNum" sz="quarter" idx="12"/>
          </p:nvPr>
        </p:nvSpPr>
        <p:spPr/>
        <p:txBody>
          <a:bodyPr/>
          <a:lstStyle/>
          <a:p>
            <a:fld id="{AE5818A0-F387-47C1-9C3F-BBBE4448ED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9371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F3D840-B675-4826-B0E9-248553EBEA3B}"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TAB Review 2017</a:t>
            </a:r>
          </a:p>
        </p:txBody>
      </p:sp>
      <p:sp>
        <p:nvSpPr>
          <p:cNvPr id="6" name="Slide Number Placeholder 5"/>
          <p:cNvSpPr>
            <a:spLocks noGrp="1"/>
          </p:cNvSpPr>
          <p:nvPr>
            <p:ph type="sldNum" sz="quarter" idx="12"/>
          </p:nvPr>
        </p:nvSpPr>
        <p:spPr/>
        <p:txBody>
          <a:bodyPr/>
          <a:lstStyle/>
          <a:p>
            <a:fld id="{AE5818A0-F387-47C1-9C3F-BBBE4448ED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3911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414425-EAF8-4167-BBF4-A917FC52261C}"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TAB Review 2017</a:t>
            </a:r>
          </a:p>
        </p:txBody>
      </p:sp>
      <p:sp>
        <p:nvSpPr>
          <p:cNvPr id="7" name="Slide Number Placeholder 6"/>
          <p:cNvSpPr>
            <a:spLocks noGrp="1"/>
          </p:cNvSpPr>
          <p:nvPr>
            <p:ph type="sldNum" sz="quarter" idx="12"/>
          </p:nvPr>
        </p:nvSpPr>
        <p:spPr/>
        <p:txBody>
          <a:bodyPr/>
          <a:lstStyle/>
          <a:p>
            <a:fld id="{AE5818A0-F387-47C1-9C3F-BBBE4448ED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7937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7C1708-81F8-4E47-A76B-4EA4AA6906B4}" type="datetime1">
              <a:rPr lang="en-US" altLang="zh-CN" smtClean="0">
                <a:solidFill>
                  <a:prstClr val="black">
                    <a:tint val="75000"/>
                  </a:prstClr>
                </a:solidFill>
              </a:rPr>
              <a:pPr/>
              <a:t>12/5/2018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TAB Review 2017</a:t>
            </a:r>
          </a:p>
        </p:txBody>
      </p:sp>
      <p:sp>
        <p:nvSpPr>
          <p:cNvPr id="9" name="Slide Number Placeholder 8"/>
          <p:cNvSpPr>
            <a:spLocks noGrp="1"/>
          </p:cNvSpPr>
          <p:nvPr>
            <p:ph type="sldNum" sz="quarter" idx="12"/>
          </p:nvPr>
        </p:nvSpPr>
        <p:spPr/>
        <p:txBody>
          <a:bodyPr/>
          <a:lstStyle/>
          <a:p>
            <a:fld id="{AE5818A0-F387-47C1-9C3F-BBBE4448ED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1706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B43CC7-72B5-4693-A14F-C6A196FEA795}" type="datetime1">
              <a:rPr lang="en-US" altLang="zh-CN" smtClean="0">
                <a:solidFill>
                  <a:prstClr val="black">
                    <a:tint val="75000"/>
                  </a:prstClr>
                </a:solidFill>
              </a:rPr>
              <a:pPr/>
              <a:t>12/5/2018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TAB Review 2017</a:t>
            </a:r>
          </a:p>
        </p:txBody>
      </p:sp>
      <p:sp>
        <p:nvSpPr>
          <p:cNvPr id="5" name="Slide Number Placeholder 4"/>
          <p:cNvSpPr>
            <a:spLocks noGrp="1"/>
          </p:cNvSpPr>
          <p:nvPr>
            <p:ph type="sldNum" sz="quarter" idx="12"/>
          </p:nvPr>
        </p:nvSpPr>
        <p:spPr/>
        <p:txBody>
          <a:bodyPr/>
          <a:lstStyle/>
          <a:p>
            <a:fld id="{AE5818A0-F387-47C1-9C3F-BBBE4448ED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0595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EB3FC1-9EA6-44CB-8F9F-36D711570B3E}" type="datetime1">
              <a:rPr lang="en-US" altLang="zh-CN" smtClean="0">
                <a:solidFill>
                  <a:prstClr val="black">
                    <a:tint val="75000"/>
                  </a:prstClr>
                </a:solidFill>
              </a:rPr>
              <a:pPr/>
              <a:t>12/5/2018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TAB Review 2017</a:t>
            </a:r>
          </a:p>
        </p:txBody>
      </p:sp>
      <p:sp>
        <p:nvSpPr>
          <p:cNvPr id="4" name="Slide Number Placeholder 3"/>
          <p:cNvSpPr>
            <a:spLocks noGrp="1"/>
          </p:cNvSpPr>
          <p:nvPr>
            <p:ph type="sldNum" sz="quarter" idx="12"/>
          </p:nvPr>
        </p:nvSpPr>
        <p:spPr/>
        <p:txBody>
          <a:bodyPr/>
          <a:lstStyle/>
          <a:p>
            <a:fld id="{AE5818A0-F387-47C1-9C3F-BBBE4448ED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308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E765BE5-09C3-446B-AEAD-A099644A5D3B}"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168442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91C828F-B3D0-42CC-9FD2-508802EBFAAD}"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TAB Review 2017</a:t>
            </a:r>
          </a:p>
        </p:txBody>
      </p:sp>
      <p:sp>
        <p:nvSpPr>
          <p:cNvPr id="7" name="Slide Number Placeholder 6"/>
          <p:cNvSpPr>
            <a:spLocks noGrp="1"/>
          </p:cNvSpPr>
          <p:nvPr>
            <p:ph type="sldNum" sz="quarter" idx="12"/>
          </p:nvPr>
        </p:nvSpPr>
        <p:spPr/>
        <p:txBody>
          <a:bodyPr/>
          <a:lstStyle/>
          <a:p>
            <a:fld id="{AE5818A0-F387-47C1-9C3F-BBBE4448ED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6760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521B34E-662F-4235-BEC6-094616DC89C7}"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TAB Review 2017</a:t>
            </a:r>
          </a:p>
        </p:txBody>
      </p:sp>
      <p:sp>
        <p:nvSpPr>
          <p:cNvPr id="7" name="Slide Number Placeholder 6"/>
          <p:cNvSpPr>
            <a:spLocks noGrp="1"/>
          </p:cNvSpPr>
          <p:nvPr>
            <p:ph type="sldNum" sz="quarter" idx="12"/>
          </p:nvPr>
        </p:nvSpPr>
        <p:spPr/>
        <p:txBody>
          <a:bodyPr/>
          <a:lstStyle/>
          <a:p>
            <a:fld id="{AE5818A0-F387-47C1-9C3F-BBBE4448ED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77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4A37B-FFE0-496E-8703-E3B5B5D7DA15}"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TAB Review 2017</a:t>
            </a:r>
          </a:p>
        </p:txBody>
      </p:sp>
      <p:sp>
        <p:nvSpPr>
          <p:cNvPr id="6" name="Slide Number Placeholder 5"/>
          <p:cNvSpPr>
            <a:spLocks noGrp="1"/>
          </p:cNvSpPr>
          <p:nvPr>
            <p:ph type="sldNum" sz="quarter" idx="12"/>
          </p:nvPr>
        </p:nvSpPr>
        <p:spPr/>
        <p:txBody>
          <a:bodyPr/>
          <a:lstStyle/>
          <a:p>
            <a:fld id="{AE5818A0-F387-47C1-9C3F-BBBE4448ED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8135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447281-032F-4938-BB00-4004368BB1B3}"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TAB Review 2017</a:t>
            </a:r>
          </a:p>
        </p:txBody>
      </p:sp>
      <p:sp>
        <p:nvSpPr>
          <p:cNvPr id="6" name="Slide Number Placeholder 5"/>
          <p:cNvSpPr>
            <a:spLocks noGrp="1"/>
          </p:cNvSpPr>
          <p:nvPr>
            <p:ph type="sldNum" sz="quarter" idx="12"/>
          </p:nvPr>
        </p:nvSpPr>
        <p:spPr/>
        <p:txBody>
          <a:bodyPr/>
          <a:lstStyle/>
          <a:p>
            <a:fld id="{AE5818A0-F387-47C1-9C3F-BBBE4448ED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2241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A2923C-76B7-48FD-962C-29272932D98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842967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DDD97-DD81-4EC8-BA23-67A7E8BEA48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864174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B81AF8-1DAB-4F8D-A329-73254F53B8D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548447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AFF720-A35D-4B61-B576-C8B7F15F4C1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109735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51CCFE-7405-4C39-961F-5F35697475A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129369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3BB8497-65F0-4FE2-B561-30B34AC0715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53608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BC5955-E987-4A78-94CB-D55AA73717BB}"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853717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E2DA3E-D189-454E-A5C6-18AE58B113A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6031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BAD93D-BF1A-4F65-9E66-AD5D3C3FBFA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783130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C25075-1841-4435-B4DC-0658A5EA6CD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928114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8850D8-29B5-4906-B311-61B86B1553E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95529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ADF25-AA77-4A63-97F1-DE99C81B24A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241717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OverTx" preserve="1">
  <p:cSld name="标题和两项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half" idx="3"/>
          </p:nvPr>
        </p:nvSpPr>
        <p:spPr>
          <a:xfrm>
            <a:off x="457200" y="3938588"/>
            <a:ext cx="8229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CAC754-2866-4631-A11C-0BE11C92D93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004791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OverObj" preserve="1">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8229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57200" y="3938588"/>
            <a:ext cx="8229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9BA348-8754-494C-B141-9C353FFD3BB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840188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B06EE7-05C7-4E11-95E2-BCA50BD75C8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230226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AndObj" preserve="1">
  <p:cSld name="标题，两项小型内容和一项型大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57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half" idx="3"/>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4D68488-0ED2-41D3-973A-4A607E0F01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364813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verTx" preserve="1">
  <p:cSld name="标题和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8229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3938588"/>
            <a:ext cx="8229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82EB2C-95CE-4175-85AC-58C1809C2DA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71801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C3E65FC-95C5-4761-998A-DD6FE8E3D9D6}"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429463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4648200" y="1600200"/>
            <a:ext cx="4038600" cy="4525963"/>
          </a:xfrm>
        </p:spPr>
        <p:txBody>
          <a:bodyPr/>
          <a:lstStyle/>
          <a:p>
            <a:pPr lvl="0"/>
            <a:endParaRPr lang="zh-CN"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5F74-744B-49DD-90FE-43BA3C708B9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25949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CD7F6ED-BEB7-478D-A2E2-F435C2F6D67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500345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0EAA75-946C-4B8D-85BE-A0C6904FC0A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494806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67FBAD-2A5B-47C3-8B45-7B9D784A0FE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624829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EFF3A1-A0F7-40A9-8527-DD428BA23E7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976632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3172699-A694-4E2F-9B2C-A8A4562571D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09771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8A5AB80-E46E-4F20-9DC9-0936F869ABE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57943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9370C55-8B35-4F22-919B-FE98DE92C14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668016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D55FE04-FFC3-4478-AEBA-2DBCA3D70F2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036471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A33427B-BEC3-43F9-AC51-43DEE2249BC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924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46651FC-5A59-45D9-AB69-D43F5B1E6F4C}"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55896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1C42B51-DC8F-4F48-B10E-A5E0FEFF271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484121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BE976E-C556-4670-8209-1711510D39B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61471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C61AAB-BC52-4C61-80C9-DA06C2DCA1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472048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OverTx" preserve="1">
  <p:cSld name="标题和两项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half" idx="3"/>
          </p:nvPr>
        </p:nvSpPr>
        <p:spPr>
          <a:xfrm>
            <a:off x="457200" y="3938588"/>
            <a:ext cx="8229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4993B4F8-2D89-4003-829E-A5671569CC1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195188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OverObj" preserve="1">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8229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57200" y="3938588"/>
            <a:ext cx="8229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102B3C-01B4-4013-9299-EBC458C441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934768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58B8AC8-02E0-4B84-879F-C977525624F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516386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AndObj" preserve="1">
  <p:cSld name="标题，两项小型内容和一项型大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57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half" idx="3"/>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55676570-6713-41C5-BE44-823571125BB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903942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verTx" preserve="1">
  <p:cSld name="标题和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8229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3938588"/>
            <a:ext cx="8229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98EDE27-267C-4566-82B2-3A6C237BEA1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42408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4648200" y="1600200"/>
            <a:ext cx="4038600" cy="4525963"/>
          </a:xfrm>
        </p:spPr>
        <p:txBody>
          <a:bodyPr/>
          <a:lstStyle/>
          <a:p>
            <a:pPr lvl="0"/>
            <a:endParaRPr lang="zh-CN"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C54105E-7600-46D1-85C5-88752E4D187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843677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E8BC8DD1-8813-4C61-B196-3694DD0B8AA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32242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4347F41-629C-42B2-B473-F7CD4BC5861B}" type="slidenum">
              <a:rPr lang="zh-CN" altLang="en-US"/>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5607B1F-C6AE-48F6-890E-38D89BF0514D}"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648456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9F5DB-2F90-4594-B804-364887059D5E}"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668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2A13EE-3AD0-4ED1-BFA1-A1979040AD4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73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8E44EF-85C5-4C7C-970B-B803EF8A69FA}"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153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49CA32-29DF-4D16-879D-E4F85B780BE6}"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65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E7E814-5350-4355-BC51-9FDA71A46868}" type="datetime1">
              <a:rPr lang="en-US" altLang="zh-CN" smtClean="0">
                <a:solidFill>
                  <a:prstClr val="black">
                    <a:tint val="75000"/>
                  </a:prstClr>
                </a:solidFill>
              </a:rPr>
              <a:pPr/>
              <a:t>12/5/2018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32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E06112-0741-434A-9E23-5519FFA4E533}" type="datetime1">
              <a:rPr lang="en-US" altLang="zh-CN" smtClean="0">
                <a:solidFill>
                  <a:prstClr val="black">
                    <a:tint val="75000"/>
                  </a:prstClr>
                </a:solidFill>
              </a:rPr>
              <a:pPr/>
              <a:t>12/5/2018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548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954331-F1CB-44CF-953A-8E993957B0EE}" type="datetime1">
              <a:rPr lang="en-US" altLang="zh-CN" smtClean="0">
                <a:solidFill>
                  <a:prstClr val="black">
                    <a:tint val="75000"/>
                  </a:prstClr>
                </a:solidFill>
              </a:rPr>
              <a:pPr/>
              <a:t>12/5/2018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406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970B60-B3CE-4549-9517-EB0C4D4C0B27}"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823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16CA59-16FE-4192-B3DF-7FA1A381E07D}"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356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AF4DB-A403-4EAB-B3B3-E0786B57F4D3}"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27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D4865A8-2E54-4A8C-9864-3452A0DC240B}"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003536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E1ABD-0F4F-4F56-883A-9D528530AD1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88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9F5DB-2F90-4594-B804-364887059D5E}"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323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2A13EE-3AD0-4ED1-BFA1-A1979040AD4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50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8E44EF-85C5-4C7C-970B-B803EF8A69FA}"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490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49CA32-29DF-4D16-879D-E4F85B780BE6}"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649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E7E814-5350-4355-BC51-9FDA71A46868}" type="datetime1">
              <a:rPr lang="en-US" altLang="zh-CN" smtClean="0">
                <a:solidFill>
                  <a:prstClr val="black">
                    <a:tint val="75000"/>
                  </a:prstClr>
                </a:solidFill>
              </a:rPr>
              <a:pPr/>
              <a:t>12/5/2018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99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E06112-0741-434A-9E23-5519FFA4E533}" type="datetime1">
              <a:rPr lang="en-US" altLang="zh-CN" smtClean="0">
                <a:solidFill>
                  <a:prstClr val="black">
                    <a:tint val="75000"/>
                  </a:prstClr>
                </a:solidFill>
              </a:rPr>
              <a:pPr/>
              <a:t>12/5/2018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777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954331-F1CB-44CF-953A-8E993957B0EE}" type="datetime1">
              <a:rPr lang="en-US" altLang="zh-CN" smtClean="0">
                <a:solidFill>
                  <a:prstClr val="black">
                    <a:tint val="75000"/>
                  </a:prstClr>
                </a:solidFill>
              </a:rPr>
              <a:pPr/>
              <a:t>12/5/2018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167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970B60-B3CE-4549-9517-EB0C4D4C0B27}"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880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16CA59-16FE-4192-B3DF-7FA1A381E07D}"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318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BFA477E-3C24-46BF-9F60-14A826AC8531}"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540515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AF4DB-A403-4EAB-B3B3-E0786B57F4D3}"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49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E1ABD-0F4F-4F56-883A-9D528530AD1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243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9F5DB-2F90-4594-B804-364887059D5E}"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949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2A13EE-3AD0-4ED1-BFA1-A1979040AD4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890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8E44EF-85C5-4C7C-970B-B803EF8A69FA}"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375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49CA32-29DF-4D16-879D-E4F85B780BE6}"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765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E7E814-5350-4355-BC51-9FDA71A46868}" type="datetime1">
              <a:rPr lang="en-US" altLang="zh-CN" smtClean="0">
                <a:solidFill>
                  <a:prstClr val="black">
                    <a:tint val="75000"/>
                  </a:prstClr>
                </a:solidFill>
              </a:rPr>
              <a:pPr/>
              <a:t>12/5/2018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566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E06112-0741-434A-9E23-5519FFA4E533}" type="datetime1">
              <a:rPr lang="en-US" altLang="zh-CN" smtClean="0">
                <a:solidFill>
                  <a:prstClr val="black">
                    <a:tint val="75000"/>
                  </a:prstClr>
                </a:solidFill>
              </a:rPr>
              <a:pPr/>
              <a:t>12/5/2018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67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954331-F1CB-44CF-953A-8E993957B0EE}" type="datetime1">
              <a:rPr lang="en-US" altLang="zh-CN" smtClean="0">
                <a:solidFill>
                  <a:prstClr val="black">
                    <a:tint val="75000"/>
                  </a:prstClr>
                </a:solidFill>
              </a:rPr>
              <a:pPr/>
              <a:t>12/5/2018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088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970B60-B3CE-4549-9517-EB0C4D4C0B27}"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5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7B5F46-F39C-48B4-B7A4-78B15A78F1AD}"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65524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16CA59-16FE-4192-B3DF-7FA1A381E07D}"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707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AF4DB-A403-4EAB-B3B3-E0786B57F4D3}"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589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E1ABD-0F4F-4F56-883A-9D528530AD1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332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946322-1125-49E9-AD9B-CA96C1B1C2A9}"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274152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7537CF-59A5-4191-8E23-24D464481AB6}"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747533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B452E38-1DC7-40B8-8D35-2AFBC145B057}"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1586666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318A258-811E-4007-8318-4B18D203A1DC}"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952726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8A134AF-983E-41DC-A7F7-5A207BC48D26}"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686962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BDACE57-23E8-46F4-B4EB-8DF01D7A35F3}"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508401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C74845B-397F-4066-8BCC-58A0315BFB6C}"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8883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F473692-8A5D-4419-8DA4-054F975C862B}"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261748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7055582-B1DA-4FAE-A26A-5633DF0B4F31}"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004458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1EA66DD-D31B-41C1-BA83-EB177D772629}"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977872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71CD71D-45AC-4510-8223-D0A322DB1A6D}"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901595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98ACB0-AA7F-4947-BF93-8678AFAF0313}"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775033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E856DAA3-24AA-4237-9D13-70BF562B6F06}"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02644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1582C88-0F8B-4EF5-827A-448A9BBFD579}"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82124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DDEB67C-5E37-4D8F-8194-CE8071CAFF41}"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26041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6AE5FC2-75C8-4B56-B5A7-2BADADCA632C}"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70675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A2923C-76B7-48FD-962C-29272932D98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34109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DDD97-DD81-4EC8-BA23-67A7E8BEA48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36055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B81AF8-1DAB-4F8D-A329-73254F53B8D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7245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61A36E5-3EA5-495E-9EBB-D47C82CE0D93}" type="slidenum">
              <a:rPr lang="zh-CN" altLang="en-US"/>
              <a:pPr>
                <a:defRPr/>
              </a:pPr>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AFF720-A35D-4B61-B576-C8B7F15F4C1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20016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51CCFE-7405-4C39-961F-5F35697475A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553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3BB8497-65F0-4FE2-B561-30B34AC0715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37126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E2DA3E-D189-454E-A5C6-18AE58B113A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97706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BAD93D-BF1A-4F65-9E66-AD5D3C3FBFA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49436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C25075-1841-4435-B4DC-0658A5EA6CD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33726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8850D8-29B5-4906-B311-61B86B1553E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06079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ADF25-AA77-4A63-97F1-DE99C81B24A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83428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reserve="1">
  <p:cSld name="标题和两项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half" idx="3"/>
          </p:nvPr>
        </p:nvSpPr>
        <p:spPr>
          <a:xfrm>
            <a:off x="457200" y="3938588"/>
            <a:ext cx="8229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CAC754-2866-4631-A11C-0BE11C92D93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23839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OverObj" preserve="1">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8229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57200" y="3938588"/>
            <a:ext cx="8229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9BA348-8754-494C-B141-9C353FFD3BB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99640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7E76CBEE-8C51-4C90-AAAF-01A055139785}" type="slidenum">
              <a:rPr lang="zh-CN" altLang="en-US"/>
              <a:pPr>
                <a:defRPr/>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B06EE7-05C7-4E11-95E2-BCA50BD75C8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65912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AndObj" preserve="1">
  <p:cSld name="标题，两项小型内容和一项型大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57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half" idx="3"/>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4D68488-0ED2-41D3-973A-4A607E0F01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87416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verTx" preserve="1">
  <p:cSld name="标题和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8229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3938588"/>
            <a:ext cx="8229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82EB2C-95CE-4175-85AC-58C1809C2DA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40278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4648200" y="1600200"/>
            <a:ext cx="4038600" cy="4525963"/>
          </a:xfrm>
        </p:spPr>
        <p:txBody>
          <a:bodyPr/>
          <a:lstStyle/>
          <a:p>
            <a:pPr lvl="0"/>
            <a:endParaRPr lang="zh-CN"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5F74-744B-49DD-90FE-43BA3C708B9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458215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CD7F6ED-BEB7-478D-A2E2-F435C2F6D67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87659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0281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7762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1413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26041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9661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DB06309E-F565-48E3-870A-F6B5596067D3}" type="slidenum">
              <a:rPr lang="zh-CN" altLang="en-US"/>
              <a:pPr>
                <a:defRPr/>
              </a:pPr>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2283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2422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9304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2874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8388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8865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3" name="矩形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4" name="矩形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5" name="矩形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6" name="矩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7" name="矩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useBgFill="1">
        <p:nvSpPr>
          <p:cNvPr id="30" name="圆角矩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useBgFill="1">
        <p:nvSpPr>
          <p:cNvPr id="31" name="圆角矩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7" name="矩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矩形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1" name="矩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9" name="矩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标题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a:xfrm>
            <a:off x="6705600" y="4206240"/>
            <a:ext cx="960120" cy="457200"/>
          </a:xfrm>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17" name="页脚占位符 16"/>
          <p:cNvSpPr>
            <a:spLocks noGrp="1"/>
          </p:cNvSpPr>
          <p:nvPr>
            <p:ph type="ftr" sz="quarter" idx="11"/>
          </p:nvPr>
        </p:nvSpPr>
        <p:spPr>
          <a:xfrm>
            <a:off x="5410200" y="4205288"/>
            <a:ext cx="1295400" cy="457200"/>
          </a:xfrm>
        </p:spPr>
        <p:txBody>
          <a:bodyPr/>
          <a:lstStyle/>
          <a:p>
            <a:endParaRPr lang="zh-CN" altLang="en-US">
              <a:solidFill>
                <a:srgbClr val="009DD9"/>
              </a:solidFill>
            </a:endParaRPr>
          </a:p>
        </p:txBody>
      </p:sp>
      <p:sp>
        <p:nvSpPr>
          <p:cNvPr id="29" name="灯片编号占位符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0C913308-F349-4B6D-A68A-DD1791B4A57B}" type="slidenum">
              <a:rPr lang="zh-CN" altLang="en-US" smtClean="0">
                <a:solidFill>
                  <a:prstClr val="white"/>
                </a:solidFill>
              </a:rPr>
              <a:pPr/>
              <a:t>‹#›</a:t>
            </a:fld>
            <a:endParaRPr lang="zh-CN" altLang="en-US">
              <a:solidFill>
                <a:prstClr val="white"/>
              </a:solidFill>
            </a:endParaRPr>
          </a:p>
        </p:txBody>
      </p:sp>
    </p:spTree>
    <p:extLst>
      <p:ext uri="{BB962C8B-B14F-4D97-AF65-F5344CB8AC3E}">
        <p14:creationId xmlns:p14="http://schemas.microsoft.com/office/powerpoint/2010/main" val="586818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5" name="页脚占位符 4"/>
          <p:cNvSpPr>
            <a:spLocks noGrp="1"/>
          </p:cNvSpPr>
          <p:nvPr>
            <p:ph type="ftr" sz="quarter" idx="11"/>
          </p:nvPr>
        </p:nvSpPr>
        <p:spPr/>
        <p:txBody>
          <a:bodyPr/>
          <a:lstStyle/>
          <a:p>
            <a:endParaRPr lang="zh-CN" altLang="en-US">
              <a:solidFill>
                <a:srgbClr val="009DD9"/>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974640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5" name="页脚占位符 4"/>
          <p:cNvSpPr>
            <a:spLocks noGrp="1"/>
          </p:cNvSpPr>
          <p:nvPr>
            <p:ph type="ftr" sz="quarter" idx="11"/>
          </p:nvPr>
        </p:nvSpPr>
        <p:spPr/>
        <p:txBody>
          <a:bodyPr/>
          <a:lstStyle/>
          <a:p>
            <a:endParaRPr lang="zh-CN" altLang="en-US">
              <a:solidFill>
                <a:srgbClr val="009DD9"/>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858866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6" name="页脚占位符 5"/>
          <p:cNvSpPr>
            <a:spLocks noGrp="1"/>
          </p:cNvSpPr>
          <p:nvPr>
            <p:ph type="ftr" sz="quarter" idx="11"/>
          </p:nvPr>
        </p:nvSpPr>
        <p:spPr/>
        <p:txBody>
          <a:bodyPr/>
          <a:lstStyle/>
          <a:p>
            <a:endParaRPr lang="zh-CN" altLang="en-US">
              <a:solidFill>
                <a:srgbClr val="009DD9"/>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21330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F9EE6873-C4AF-4C78-8035-EFDFC1A20E71}" type="slidenum">
              <a:rPr lang="zh-CN" altLang="en-US"/>
              <a:pPr>
                <a:defRPr/>
              </a:pPr>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381000" y="1143000"/>
            <a:ext cx="8382000" cy="1069848"/>
          </a:xfrm>
        </p:spPr>
        <p:txBody>
          <a:bodyPr anchor="ctr"/>
          <a:lstStyle>
            <a:lvl1pPr>
              <a:defRPr sz="4000" b="0" i="0" cap="none"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6" name="日期占位符 25"/>
          <p:cNvSpPr>
            <a:spLocks noGrp="1"/>
          </p:cNvSpPr>
          <p:nvPr>
            <p:ph type="dt" sz="half" idx="10"/>
          </p:nvPr>
        </p:nvSpPr>
        <p:spPr/>
        <p:txBody>
          <a:bodyPr rtlCol="0"/>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27" name="灯片编号占位符 26"/>
          <p:cNvSpPr>
            <a:spLocks noGrp="1"/>
          </p:cNvSpPr>
          <p:nvPr>
            <p:ph type="sldNum" sz="quarter" idx="11"/>
          </p:nvPr>
        </p:nvSpPr>
        <p:spPr/>
        <p:txBody>
          <a:bodyPr rtlCol="0"/>
          <a:lstStyle/>
          <a:p>
            <a:fld id="{0C913308-F349-4B6D-A68A-DD1791B4A57B}" type="slidenum">
              <a:rPr lang="zh-CN" altLang="en-US" smtClean="0"/>
              <a:pPr/>
              <a:t>‹#›</a:t>
            </a:fld>
            <a:endParaRPr lang="zh-CN" altLang="en-US"/>
          </a:p>
        </p:txBody>
      </p:sp>
      <p:sp>
        <p:nvSpPr>
          <p:cNvPr id="28" name="页脚占位符 27"/>
          <p:cNvSpPr>
            <a:spLocks noGrp="1"/>
          </p:cNvSpPr>
          <p:nvPr>
            <p:ph type="ftr" sz="quarter" idx="12"/>
          </p:nvPr>
        </p:nvSpPr>
        <p:spPr/>
        <p:txBody>
          <a:bodyPr rtlCol="0"/>
          <a:lstStyle/>
          <a:p>
            <a:endParaRPr lang="zh-CN" altLang="en-US">
              <a:solidFill>
                <a:srgbClr val="009DD9"/>
              </a:solidFill>
            </a:endParaRPr>
          </a:p>
        </p:txBody>
      </p:sp>
    </p:spTree>
    <p:extLst>
      <p:ext uri="{BB962C8B-B14F-4D97-AF65-F5344CB8AC3E}">
        <p14:creationId xmlns:p14="http://schemas.microsoft.com/office/powerpoint/2010/main" val="29137244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a:xfrm>
            <a:off x="6583680" y="612648"/>
            <a:ext cx="957264" cy="457200"/>
          </a:xfrm>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4" name="页脚占位符 3"/>
          <p:cNvSpPr>
            <a:spLocks noGrp="1"/>
          </p:cNvSpPr>
          <p:nvPr>
            <p:ph type="ftr" sz="quarter" idx="11"/>
          </p:nvPr>
        </p:nvSpPr>
        <p:spPr>
          <a:xfrm>
            <a:off x="5257800" y="612648"/>
            <a:ext cx="1325880" cy="457200"/>
          </a:xfrm>
        </p:spPr>
        <p:txBody>
          <a:bodyPr/>
          <a:lstStyle/>
          <a:p>
            <a:endParaRPr lang="zh-CN" altLang="en-US">
              <a:solidFill>
                <a:srgbClr val="009DD9"/>
              </a:solidFill>
            </a:endParaRPr>
          </a:p>
        </p:txBody>
      </p:sp>
      <p:sp>
        <p:nvSpPr>
          <p:cNvPr id="5" name="灯片编号占位符 4"/>
          <p:cNvSpPr>
            <a:spLocks noGrp="1"/>
          </p:cNvSpPr>
          <p:nvPr>
            <p:ph type="sldNum" sz="quarter" idx="12"/>
          </p:nvPr>
        </p:nvSpPr>
        <p:spPr>
          <a:xfrm>
            <a:off x="8174736" y="2272"/>
            <a:ext cx="762000" cy="365760"/>
          </a:xfrm>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3526524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3" name="页脚占位符 2"/>
          <p:cNvSpPr>
            <a:spLocks noGrp="1"/>
          </p:cNvSpPr>
          <p:nvPr>
            <p:ph type="ftr" sz="quarter" idx="11"/>
          </p:nvPr>
        </p:nvSpPr>
        <p:spPr/>
        <p:txBody>
          <a:bodyPr/>
          <a:lstStyle/>
          <a:p>
            <a:endParaRPr lang="zh-CN" altLang="en-US">
              <a:solidFill>
                <a:srgbClr val="009DD9"/>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377320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353496" y="1101970"/>
            <a:ext cx="3383280" cy="877824"/>
          </a:xfrm>
        </p:spPr>
        <p:txBody>
          <a:bodyPr anchor="b"/>
          <a:lstStyle>
            <a:lvl1pPr algn="l">
              <a:buNone/>
              <a:defRPr sz="1800" b="1"/>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6" name="页脚占位符 5"/>
          <p:cNvSpPr>
            <a:spLocks noGrp="1"/>
          </p:cNvSpPr>
          <p:nvPr>
            <p:ph type="ftr" sz="quarter" idx="11"/>
          </p:nvPr>
        </p:nvSpPr>
        <p:spPr/>
        <p:txBody>
          <a:bodyPr/>
          <a:lstStyle/>
          <a:p>
            <a:endParaRPr lang="zh-CN" altLang="en-US">
              <a:solidFill>
                <a:srgbClr val="009DD9"/>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730119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zh-CN" altLang="en-US" smtClean="0"/>
              <a:t>单击图标添加图片</a:t>
            </a:r>
            <a:endParaRPr kumimoji="0" lang="en-US" dirty="0"/>
          </a:p>
        </p:txBody>
      </p:sp>
      <p:sp>
        <p:nvSpPr>
          <p:cNvPr id="4" name="文本占位符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6" name="页脚占位符 5"/>
          <p:cNvSpPr>
            <a:spLocks noGrp="1"/>
          </p:cNvSpPr>
          <p:nvPr>
            <p:ph type="ftr" sz="quarter" idx="11"/>
          </p:nvPr>
        </p:nvSpPr>
        <p:spPr/>
        <p:txBody>
          <a:bodyPr/>
          <a:lstStyle/>
          <a:p>
            <a:endParaRPr lang="zh-CN" altLang="en-US">
              <a:solidFill>
                <a:srgbClr val="009DD9"/>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5756785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5" name="页脚占位符 4"/>
          <p:cNvSpPr>
            <a:spLocks noGrp="1"/>
          </p:cNvSpPr>
          <p:nvPr>
            <p:ph type="ftr" sz="quarter" idx="11"/>
          </p:nvPr>
        </p:nvSpPr>
        <p:spPr/>
        <p:txBody>
          <a:bodyPr/>
          <a:lstStyle/>
          <a:p>
            <a:endParaRPr lang="zh-CN" altLang="en-US">
              <a:solidFill>
                <a:srgbClr val="009DD9"/>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1111338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1800" y="1143000"/>
            <a:ext cx="1905000" cy="5486400"/>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1143000"/>
            <a:ext cx="6248400" cy="5486400"/>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5" name="页脚占位符 4"/>
          <p:cNvSpPr>
            <a:spLocks noGrp="1"/>
          </p:cNvSpPr>
          <p:nvPr>
            <p:ph type="ftr" sz="quarter" idx="11"/>
          </p:nvPr>
        </p:nvSpPr>
        <p:spPr/>
        <p:txBody>
          <a:bodyPr/>
          <a:lstStyle/>
          <a:p>
            <a:endParaRPr lang="zh-CN" altLang="en-US">
              <a:solidFill>
                <a:srgbClr val="009DD9"/>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3911740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3" name="矩形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4" name="矩形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5" name="矩形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6" name="矩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7" name="矩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useBgFill="1">
        <p:nvSpPr>
          <p:cNvPr id="30" name="圆角矩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useBgFill="1">
        <p:nvSpPr>
          <p:cNvPr id="31" name="圆角矩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7" name="矩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矩形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1" name="矩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9" name="矩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标题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a:xfrm>
            <a:off x="6705600" y="4206240"/>
            <a:ext cx="960120" cy="457200"/>
          </a:xfrm>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17" name="页脚占位符 16"/>
          <p:cNvSpPr>
            <a:spLocks noGrp="1"/>
          </p:cNvSpPr>
          <p:nvPr>
            <p:ph type="ftr" sz="quarter" idx="11"/>
          </p:nvPr>
        </p:nvSpPr>
        <p:spPr>
          <a:xfrm>
            <a:off x="5410200" y="4205288"/>
            <a:ext cx="1295400" cy="457200"/>
          </a:xfrm>
        </p:spPr>
        <p:txBody>
          <a:bodyPr/>
          <a:lstStyle/>
          <a:p>
            <a:endParaRPr lang="zh-CN" altLang="en-US">
              <a:solidFill>
                <a:srgbClr val="009DD9"/>
              </a:solidFill>
            </a:endParaRPr>
          </a:p>
        </p:txBody>
      </p:sp>
      <p:sp>
        <p:nvSpPr>
          <p:cNvPr id="29" name="灯片编号占位符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0C913308-F349-4B6D-A68A-DD1791B4A57B}" type="slidenum">
              <a:rPr lang="zh-CN" altLang="en-US" smtClean="0">
                <a:solidFill>
                  <a:prstClr val="white"/>
                </a:solidFill>
              </a:rPr>
              <a:pPr/>
              <a:t>‹#›</a:t>
            </a:fld>
            <a:endParaRPr lang="zh-CN" altLang="en-US">
              <a:solidFill>
                <a:prstClr val="white"/>
              </a:solidFill>
            </a:endParaRPr>
          </a:p>
        </p:txBody>
      </p:sp>
    </p:spTree>
    <p:extLst>
      <p:ext uri="{BB962C8B-B14F-4D97-AF65-F5344CB8AC3E}">
        <p14:creationId xmlns:p14="http://schemas.microsoft.com/office/powerpoint/2010/main" val="2206961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5" name="页脚占位符 4"/>
          <p:cNvSpPr>
            <a:spLocks noGrp="1"/>
          </p:cNvSpPr>
          <p:nvPr>
            <p:ph type="ftr" sz="quarter" idx="11"/>
          </p:nvPr>
        </p:nvSpPr>
        <p:spPr/>
        <p:txBody>
          <a:bodyPr/>
          <a:lstStyle/>
          <a:p>
            <a:endParaRPr lang="zh-CN" altLang="en-US">
              <a:solidFill>
                <a:srgbClr val="009DD9"/>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5043636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5" name="页脚占位符 4"/>
          <p:cNvSpPr>
            <a:spLocks noGrp="1"/>
          </p:cNvSpPr>
          <p:nvPr>
            <p:ph type="ftr" sz="quarter" idx="11"/>
          </p:nvPr>
        </p:nvSpPr>
        <p:spPr/>
        <p:txBody>
          <a:bodyPr/>
          <a:lstStyle/>
          <a:p>
            <a:endParaRPr lang="zh-CN" altLang="en-US">
              <a:solidFill>
                <a:srgbClr val="009DD9"/>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417723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E2192A8E-D794-4250-8C73-7438ACD8BD53}" type="slidenum">
              <a:rPr lang="zh-CN" altLang="en-US"/>
              <a:pPr>
                <a:defRPr/>
              </a:pPr>
              <a:t>‹#›</a:t>
            </a:fld>
            <a:endParaRPr lang="en-US" alt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6" name="页脚占位符 5"/>
          <p:cNvSpPr>
            <a:spLocks noGrp="1"/>
          </p:cNvSpPr>
          <p:nvPr>
            <p:ph type="ftr" sz="quarter" idx="11"/>
          </p:nvPr>
        </p:nvSpPr>
        <p:spPr/>
        <p:txBody>
          <a:bodyPr/>
          <a:lstStyle/>
          <a:p>
            <a:endParaRPr lang="zh-CN" altLang="en-US">
              <a:solidFill>
                <a:srgbClr val="009DD9"/>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1917938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381000" y="1143000"/>
            <a:ext cx="8382000" cy="1069848"/>
          </a:xfrm>
        </p:spPr>
        <p:txBody>
          <a:bodyPr anchor="ctr"/>
          <a:lstStyle>
            <a:lvl1pPr>
              <a:defRPr sz="4000" b="0" i="0" cap="none"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6" name="日期占位符 25"/>
          <p:cNvSpPr>
            <a:spLocks noGrp="1"/>
          </p:cNvSpPr>
          <p:nvPr>
            <p:ph type="dt" sz="half" idx="10"/>
          </p:nvPr>
        </p:nvSpPr>
        <p:spPr/>
        <p:txBody>
          <a:bodyPr rtlCol="0"/>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27" name="灯片编号占位符 26"/>
          <p:cNvSpPr>
            <a:spLocks noGrp="1"/>
          </p:cNvSpPr>
          <p:nvPr>
            <p:ph type="sldNum" sz="quarter" idx="11"/>
          </p:nvPr>
        </p:nvSpPr>
        <p:spPr/>
        <p:txBody>
          <a:bodyPr rtlCol="0"/>
          <a:lstStyle/>
          <a:p>
            <a:fld id="{0C913308-F349-4B6D-A68A-DD1791B4A57B}" type="slidenum">
              <a:rPr lang="zh-CN" altLang="en-US" smtClean="0"/>
              <a:pPr/>
              <a:t>‹#›</a:t>
            </a:fld>
            <a:endParaRPr lang="zh-CN" altLang="en-US"/>
          </a:p>
        </p:txBody>
      </p:sp>
      <p:sp>
        <p:nvSpPr>
          <p:cNvPr id="28" name="页脚占位符 27"/>
          <p:cNvSpPr>
            <a:spLocks noGrp="1"/>
          </p:cNvSpPr>
          <p:nvPr>
            <p:ph type="ftr" sz="quarter" idx="12"/>
          </p:nvPr>
        </p:nvSpPr>
        <p:spPr/>
        <p:txBody>
          <a:bodyPr rtlCol="0"/>
          <a:lstStyle/>
          <a:p>
            <a:endParaRPr lang="zh-CN" altLang="en-US">
              <a:solidFill>
                <a:srgbClr val="009DD9"/>
              </a:solidFill>
            </a:endParaRPr>
          </a:p>
        </p:txBody>
      </p:sp>
    </p:spTree>
    <p:extLst>
      <p:ext uri="{BB962C8B-B14F-4D97-AF65-F5344CB8AC3E}">
        <p14:creationId xmlns:p14="http://schemas.microsoft.com/office/powerpoint/2010/main" val="26706882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a:xfrm>
            <a:off x="6583680" y="612648"/>
            <a:ext cx="957264" cy="457200"/>
          </a:xfrm>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4" name="页脚占位符 3"/>
          <p:cNvSpPr>
            <a:spLocks noGrp="1"/>
          </p:cNvSpPr>
          <p:nvPr>
            <p:ph type="ftr" sz="quarter" idx="11"/>
          </p:nvPr>
        </p:nvSpPr>
        <p:spPr>
          <a:xfrm>
            <a:off x="5257800" y="612648"/>
            <a:ext cx="1325880" cy="457200"/>
          </a:xfrm>
        </p:spPr>
        <p:txBody>
          <a:bodyPr/>
          <a:lstStyle/>
          <a:p>
            <a:endParaRPr lang="zh-CN" altLang="en-US">
              <a:solidFill>
                <a:srgbClr val="009DD9"/>
              </a:solidFill>
            </a:endParaRPr>
          </a:p>
        </p:txBody>
      </p:sp>
      <p:sp>
        <p:nvSpPr>
          <p:cNvPr id="5" name="灯片编号占位符 4"/>
          <p:cNvSpPr>
            <a:spLocks noGrp="1"/>
          </p:cNvSpPr>
          <p:nvPr>
            <p:ph type="sldNum" sz="quarter" idx="12"/>
          </p:nvPr>
        </p:nvSpPr>
        <p:spPr>
          <a:xfrm>
            <a:off x="8174736" y="2272"/>
            <a:ext cx="762000" cy="365760"/>
          </a:xfrm>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2894466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3" name="页脚占位符 2"/>
          <p:cNvSpPr>
            <a:spLocks noGrp="1"/>
          </p:cNvSpPr>
          <p:nvPr>
            <p:ph type="ftr" sz="quarter" idx="11"/>
          </p:nvPr>
        </p:nvSpPr>
        <p:spPr/>
        <p:txBody>
          <a:bodyPr/>
          <a:lstStyle/>
          <a:p>
            <a:endParaRPr lang="zh-CN" altLang="en-US">
              <a:solidFill>
                <a:srgbClr val="009DD9"/>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955114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353496" y="1101970"/>
            <a:ext cx="3383280" cy="877824"/>
          </a:xfrm>
        </p:spPr>
        <p:txBody>
          <a:bodyPr anchor="b"/>
          <a:lstStyle>
            <a:lvl1pPr algn="l">
              <a:buNone/>
              <a:defRPr sz="1800" b="1"/>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6" name="页脚占位符 5"/>
          <p:cNvSpPr>
            <a:spLocks noGrp="1"/>
          </p:cNvSpPr>
          <p:nvPr>
            <p:ph type="ftr" sz="quarter" idx="11"/>
          </p:nvPr>
        </p:nvSpPr>
        <p:spPr/>
        <p:txBody>
          <a:bodyPr/>
          <a:lstStyle/>
          <a:p>
            <a:endParaRPr lang="zh-CN" altLang="en-US">
              <a:solidFill>
                <a:srgbClr val="009DD9"/>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4052110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zh-CN" altLang="en-US" smtClean="0"/>
              <a:t>单击图标添加图片</a:t>
            </a:r>
            <a:endParaRPr kumimoji="0" lang="en-US" dirty="0"/>
          </a:p>
        </p:txBody>
      </p:sp>
      <p:sp>
        <p:nvSpPr>
          <p:cNvPr id="4" name="文本占位符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6" name="页脚占位符 5"/>
          <p:cNvSpPr>
            <a:spLocks noGrp="1"/>
          </p:cNvSpPr>
          <p:nvPr>
            <p:ph type="ftr" sz="quarter" idx="11"/>
          </p:nvPr>
        </p:nvSpPr>
        <p:spPr/>
        <p:txBody>
          <a:bodyPr/>
          <a:lstStyle/>
          <a:p>
            <a:endParaRPr lang="zh-CN" altLang="en-US">
              <a:solidFill>
                <a:srgbClr val="009DD9"/>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5180381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5" name="页脚占位符 4"/>
          <p:cNvSpPr>
            <a:spLocks noGrp="1"/>
          </p:cNvSpPr>
          <p:nvPr>
            <p:ph type="ftr" sz="quarter" idx="11"/>
          </p:nvPr>
        </p:nvSpPr>
        <p:spPr/>
        <p:txBody>
          <a:bodyPr/>
          <a:lstStyle/>
          <a:p>
            <a:endParaRPr lang="zh-CN" altLang="en-US">
              <a:solidFill>
                <a:srgbClr val="009DD9"/>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732712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81800" y="1143000"/>
            <a:ext cx="1905000" cy="5486400"/>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1143000"/>
            <a:ext cx="6248400" cy="5486400"/>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009DD9"/>
                </a:solidFill>
              </a:rPr>
              <a:pPr/>
              <a:t>2018-12-5</a:t>
            </a:fld>
            <a:endParaRPr lang="zh-CN" altLang="en-US">
              <a:solidFill>
                <a:srgbClr val="009DD9"/>
              </a:solidFill>
            </a:endParaRPr>
          </a:p>
        </p:txBody>
      </p:sp>
      <p:sp>
        <p:nvSpPr>
          <p:cNvPr id="5" name="页脚占位符 4"/>
          <p:cNvSpPr>
            <a:spLocks noGrp="1"/>
          </p:cNvSpPr>
          <p:nvPr>
            <p:ph type="ftr" sz="quarter" idx="11"/>
          </p:nvPr>
        </p:nvSpPr>
        <p:spPr/>
        <p:txBody>
          <a:bodyPr/>
          <a:lstStyle/>
          <a:p>
            <a:endParaRPr lang="zh-CN" altLang="en-US">
              <a:solidFill>
                <a:srgbClr val="009DD9"/>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6514428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AFDB5-C01B-4C72-AA39-EC03295A736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393836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47F41-629C-42B2-B473-F7CD4BC5861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16951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DEC0C1C-7B2C-48AC-BE4B-97D8DB33FAED}" type="slidenum">
              <a:rPr lang="zh-CN" altLang="en-US"/>
              <a:pPr>
                <a:defRPr/>
              </a:pPr>
              <a:t>‹#›</a:t>
            </a:fld>
            <a:endParaRPr lang="en-US" altLang="zh-C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1A36E5-3EA5-495E-9EBB-D47C82CE0D9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516826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76CBEE-8C51-4C90-AAAF-01A05513978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876384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06309E-F565-48E3-870A-F6B5596067D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794378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EE6873-C4AF-4C78-8035-EFDFC1A20E7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79315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2192A8E-D794-4250-8C73-7438ACD8BD5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78918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EC0C1C-7B2C-48AC-BE4B-97D8DB33FAE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74458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904068-9961-4045-AE30-24E48A168AF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476702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FF2318-57C2-4313-9E96-8720DE2BE75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71695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6FA036-6244-4D0B-8C50-332B3A44498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621473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2"/>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90"/>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A630E4F-33E2-4925-AFB4-3E6C4EECFFB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1224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F904068-9961-4045-AE30-24E48A168AFA}" type="slidenum">
              <a:rPr lang="zh-CN" altLang="en-US"/>
              <a:pPr>
                <a:defRPr/>
              </a:pPr>
              <a:t>‹#›</a:t>
            </a:fld>
            <a:endParaRPr lang="en-US" altLang="zh-C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2"/>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D25EB2-FD29-4D61-A3CB-E9DFF0E6CB2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485721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9F5DB-2F90-4594-B804-364887059D5E}"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437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2A13EE-3AD0-4ED1-BFA1-A1979040AD4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498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8E44EF-85C5-4C7C-970B-B803EF8A69FA}"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179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49CA32-29DF-4D16-879D-E4F85B780BE6}"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974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E7E814-5350-4355-BC51-9FDA71A46868}" type="datetime1">
              <a:rPr lang="en-US" altLang="zh-CN" smtClean="0">
                <a:solidFill>
                  <a:prstClr val="black">
                    <a:tint val="75000"/>
                  </a:prstClr>
                </a:solidFill>
              </a:rPr>
              <a:pPr/>
              <a:t>12/5/2018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93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E06112-0741-434A-9E23-5519FFA4E533}" type="datetime1">
              <a:rPr lang="en-US" altLang="zh-CN" smtClean="0">
                <a:solidFill>
                  <a:prstClr val="black">
                    <a:tint val="75000"/>
                  </a:prstClr>
                </a:solidFill>
              </a:rPr>
              <a:pPr/>
              <a:t>12/5/2018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048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954331-F1CB-44CF-953A-8E993957B0EE}" type="datetime1">
              <a:rPr lang="en-US" altLang="zh-CN" smtClean="0">
                <a:solidFill>
                  <a:prstClr val="black">
                    <a:tint val="75000"/>
                  </a:prstClr>
                </a:solidFill>
              </a:rPr>
              <a:pPr/>
              <a:t>12/5/2018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226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970B60-B3CE-4549-9517-EB0C4D4C0B27}"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026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16CA59-16FE-4192-B3DF-7FA1A381E07D}" type="datetime1">
              <a:rPr lang="en-US" altLang="zh-CN" smtClean="0">
                <a:solidFill>
                  <a:prstClr val="black">
                    <a:tint val="75000"/>
                  </a:prstClr>
                </a:solidFill>
              </a:rPr>
              <a:pPr/>
              <a:t>12/5/2018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ECFF8-4839-4F22-B682-00FC582E39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828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theme" Target="../theme/theme12.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3.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theme" Target="../theme/theme14.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theme" Target="../theme/theme15.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18.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8821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宋体" pitchFamily="2" charset="-122"/>
              </a:defRPr>
            </a:lvl1pPr>
          </a:lstStyle>
          <a:p>
            <a:pPr>
              <a:defRPr/>
            </a:pPr>
            <a:endParaRPr lang="en-US" altLang="zh-CN"/>
          </a:p>
        </p:txBody>
      </p:sp>
      <p:sp>
        <p:nvSpPr>
          <p:cNvPr id="18821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宋体" pitchFamily="2" charset="-122"/>
              </a:defRPr>
            </a:lvl1pPr>
          </a:lstStyle>
          <a:p>
            <a:pPr>
              <a:defRPr/>
            </a:pPr>
            <a:endParaRPr lang="en-US" altLang="zh-CN"/>
          </a:p>
        </p:txBody>
      </p:sp>
      <p:sp>
        <p:nvSpPr>
          <p:cNvPr id="18821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宋体" pitchFamily="2" charset="-122"/>
              </a:defRPr>
            </a:lvl1pPr>
          </a:lstStyle>
          <a:p>
            <a:pPr>
              <a:defRPr/>
            </a:pPr>
            <a:fld id="{9BAD2A4F-32AF-403B-A505-5BAE6C726796}"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fontAlgn="auto">
              <a:spcBef>
                <a:spcPts val="0"/>
              </a:spcBef>
              <a:spcAft>
                <a:spcPts val="0"/>
              </a:spcAft>
            </a:pPr>
            <a:fld id="{32B3FA8B-5ED9-4951-AF90-05EAB92F6FCE}" type="datetimeFigureOut">
              <a:rPr lang="en-US" smtClean="0">
                <a:solidFill>
                  <a:prstClr val="black">
                    <a:tint val="75000"/>
                  </a:prstClr>
                </a:solidFill>
                <a:latin typeface="Calibri" panose="020F0502020204030204"/>
                <a:ea typeface="+mn-ea"/>
              </a:rPr>
              <a:pPr defTabSz="342900" fontAlgn="auto">
                <a:spcBef>
                  <a:spcPts val="0"/>
                </a:spcBef>
                <a:spcAft>
                  <a:spcPts val="0"/>
                </a:spcAft>
              </a:pPr>
              <a:t>12/5/2018</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fontAlgn="auto">
              <a:spcBef>
                <a:spcPts val="0"/>
              </a:spcBef>
              <a:spcAft>
                <a:spcPts val="0"/>
              </a:spcAft>
            </a:pPr>
            <a:fld id="{6FDA094A-4E1F-4E71-B354-A35F8EBF13C6}" type="slidenum">
              <a:rPr lang="en-US" smtClean="0">
                <a:solidFill>
                  <a:prstClr val="black">
                    <a:tint val="75000"/>
                  </a:prstClr>
                </a:solidFill>
                <a:latin typeface="Calibri" panose="020F0502020204030204"/>
                <a:ea typeface="+mn-ea"/>
              </a:rPr>
              <a:pPr defTabSz="3429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6529786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D1BBFB-AD0A-4B6D-8260-2706F71B2EFC}" type="datetime1">
              <a:rPr lang="en-US" altLang="zh-CN"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12/5/2018</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884ECFF8-4839-4F22-B682-00FC582E39E3}"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8458943"/>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123"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i="0">
                <a:solidFill>
                  <a:schemeClr val="tx1"/>
                </a:solidFill>
                <a:latin typeface="+mn-lt"/>
                <a:ea typeface="宋体" pitchFamily="2" charset="-122"/>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i="0">
                <a:solidFill>
                  <a:schemeClr val="tx1"/>
                </a:solidFill>
                <a:latin typeface="+mn-lt"/>
                <a:ea typeface="宋体" pitchFamily="2" charset="-122"/>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i="0">
                <a:solidFill>
                  <a:schemeClr val="tx1"/>
                </a:solidFill>
                <a:latin typeface="+mn-lt"/>
                <a:ea typeface="宋体" pitchFamily="2" charset="-122"/>
              </a:defRPr>
            </a:lvl1pPr>
          </a:lstStyle>
          <a:p>
            <a:pPr>
              <a:defRPr/>
            </a:pPr>
            <a:fld id="{718E965E-C94B-42AB-8718-C8E60F4F789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0161003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ea typeface="宋体" pitchFamily="2" charset="-122"/>
        </a:defRPr>
      </a:lvl2pPr>
      <a:lvl3pPr algn="ctr" rtl="0" eaLnBrk="0" fontAlgn="base" hangingPunct="0">
        <a:spcBef>
          <a:spcPct val="0"/>
        </a:spcBef>
        <a:spcAft>
          <a:spcPct val="0"/>
        </a:spcAft>
        <a:defRPr sz="3300">
          <a:solidFill>
            <a:schemeClr val="tx2"/>
          </a:solidFill>
          <a:latin typeface="Arial" pitchFamily="34" charset="0"/>
          <a:ea typeface="宋体" pitchFamily="2" charset="-122"/>
        </a:defRPr>
      </a:lvl3pPr>
      <a:lvl4pPr algn="ctr" rtl="0" eaLnBrk="0" fontAlgn="base" hangingPunct="0">
        <a:spcBef>
          <a:spcPct val="0"/>
        </a:spcBef>
        <a:spcAft>
          <a:spcPct val="0"/>
        </a:spcAft>
        <a:defRPr sz="3300">
          <a:solidFill>
            <a:schemeClr val="tx2"/>
          </a:solidFill>
          <a:latin typeface="Arial" pitchFamily="34" charset="0"/>
          <a:ea typeface="宋体" pitchFamily="2" charset="-122"/>
        </a:defRPr>
      </a:lvl4pPr>
      <a:lvl5pPr algn="ctr" rtl="0" eaLnBrk="0" fontAlgn="base" hangingPunct="0">
        <a:spcBef>
          <a:spcPct val="0"/>
        </a:spcBef>
        <a:spcAft>
          <a:spcPct val="0"/>
        </a:spcAft>
        <a:defRPr sz="3300">
          <a:solidFill>
            <a:schemeClr val="tx2"/>
          </a:solidFill>
          <a:latin typeface="Arial" pitchFamily="34" charset="0"/>
          <a:ea typeface="宋体" pitchFamily="2" charset="-122"/>
        </a:defRPr>
      </a:lvl5pPr>
      <a:lvl6pPr marL="342900" algn="ctr" rtl="0" fontAlgn="base">
        <a:spcBef>
          <a:spcPct val="0"/>
        </a:spcBef>
        <a:spcAft>
          <a:spcPct val="0"/>
        </a:spcAft>
        <a:defRPr sz="3300">
          <a:solidFill>
            <a:schemeClr val="tx2"/>
          </a:solidFill>
          <a:latin typeface="Arial" pitchFamily="34" charset="0"/>
          <a:ea typeface="宋体" pitchFamily="2" charset="-122"/>
        </a:defRPr>
      </a:lvl6pPr>
      <a:lvl7pPr marL="685800" algn="ctr" rtl="0" fontAlgn="base">
        <a:spcBef>
          <a:spcPct val="0"/>
        </a:spcBef>
        <a:spcAft>
          <a:spcPct val="0"/>
        </a:spcAft>
        <a:defRPr sz="3300">
          <a:solidFill>
            <a:schemeClr val="tx2"/>
          </a:solidFill>
          <a:latin typeface="Arial" pitchFamily="34" charset="0"/>
          <a:ea typeface="宋体" pitchFamily="2" charset="-122"/>
        </a:defRPr>
      </a:lvl7pPr>
      <a:lvl8pPr marL="1028700" algn="ctr" rtl="0" fontAlgn="base">
        <a:spcBef>
          <a:spcPct val="0"/>
        </a:spcBef>
        <a:spcAft>
          <a:spcPct val="0"/>
        </a:spcAft>
        <a:defRPr sz="3300">
          <a:solidFill>
            <a:schemeClr val="tx2"/>
          </a:solidFill>
          <a:latin typeface="Arial" pitchFamily="34" charset="0"/>
          <a:ea typeface="宋体" pitchFamily="2" charset="-122"/>
        </a:defRPr>
      </a:lvl8pPr>
      <a:lvl9pPr marL="1371600" algn="ctr" rtl="0" fontAlgn="base">
        <a:spcBef>
          <a:spcPct val="0"/>
        </a:spcBef>
        <a:spcAft>
          <a:spcPct val="0"/>
        </a:spcAft>
        <a:defRPr sz="3300">
          <a:solidFill>
            <a:schemeClr val="tx2"/>
          </a:solidFill>
          <a:latin typeface="Arial" pitchFamily="34" charset="0"/>
          <a:ea typeface="宋体" pitchFamily="2" charset="-122"/>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fontAlgn="auto">
              <a:spcBef>
                <a:spcPts val="0"/>
              </a:spcBef>
              <a:spcAft>
                <a:spcPts val="0"/>
              </a:spcAft>
            </a:pPr>
            <a:fld id="{4191581C-5971-4DD0-B62B-A27C3C65BFD3}" type="datetime1">
              <a:rPr lang="en-US" altLang="zh-CN" smtClean="0">
                <a:solidFill>
                  <a:prstClr val="black">
                    <a:tint val="75000"/>
                  </a:prstClr>
                </a:solidFill>
                <a:latin typeface="Calibri" panose="020F0502020204030204"/>
                <a:ea typeface="等线" panose="02010600030101010101" pitchFamily="2" charset="-122"/>
              </a:rPr>
              <a:pPr defTabSz="342900" fontAlgn="auto">
                <a:spcBef>
                  <a:spcPts val="0"/>
                </a:spcBef>
                <a:spcAft>
                  <a:spcPts val="0"/>
                </a:spcAft>
              </a:pPr>
              <a:t>12/5/2018</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fontAlgn="auto">
              <a:spcBef>
                <a:spcPts val="0"/>
              </a:spcBef>
              <a:spcAft>
                <a:spcPts val="0"/>
              </a:spcAft>
            </a:pPr>
            <a:r>
              <a:rPr lang="en-US" smtClean="0">
                <a:solidFill>
                  <a:prstClr val="black">
                    <a:tint val="75000"/>
                  </a:prstClr>
                </a:solidFill>
                <a:latin typeface="Calibri" panose="020F0502020204030204"/>
                <a:ea typeface="+mn-ea"/>
              </a:rPr>
              <a:t>TAB Review 2017</a:t>
            </a: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fontAlgn="auto">
              <a:spcBef>
                <a:spcPts val="0"/>
              </a:spcBef>
              <a:spcAft>
                <a:spcPts val="0"/>
              </a:spcAft>
            </a:pPr>
            <a:fld id="{AE5818A0-F387-47C1-9C3F-BBBE4448ED0A}" type="slidenum">
              <a:rPr lang="en-US" smtClean="0">
                <a:solidFill>
                  <a:prstClr val="black">
                    <a:tint val="75000"/>
                  </a:prstClr>
                </a:solidFill>
                <a:latin typeface="Calibri" panose="020F0502020204030204"/>
                <a:ea typeface="+mn-ea"/>
              </a:rPr>
              <a:pPr defTabSz="3429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68733663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solidFill>
                  <a:schemeClr val="tx1"/>
                </a:solidFill>
                <a:latin typeface="+mn-lt"/>
                <a:ea typeface="宋体" pitchFamily="2" charset="-122"/>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solidFill>
                  <a:schemeClr val="tx1"/>
                </a:solidFill>
                <a:latin typeface="+mn-lt"/>
                <a:ea typeface="宋体" pitchFamily="2" charset="-122"/>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chemeClr val="tx1"/>
                </a:solidFill>
                <a:latin typeface="+mn-lt"/>
                <a:ea typeface="宋体" pitchFamily="2" charset="-122"/>
              </a:defRPr>
            </a:lvl1pPr>
          </a:lstStyle>
          <a:p>
            <a:pPr>
              <a:defRPr/>
            </a:pPr>
            <a:fld id="{718E965E-C94B-42AB-8718-C8E60F4F789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61816694"/>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solidFill>
                  <a:schemeClr val="tx1"/>
                </a:solidFill>
                <a:latin typeface="+mn-lt"/>
              </a:defRPr>
            </a:lvl1pPr>
          </a:lstStyle>
          <a:p>
            <a:pPr>
              <a:defRPr/>
            </a:pPr>
            <a:endParaRPr lang="en-US" altLang="zh-CN">
              <a:solidFill>
                <a:srgbClr val="000000"/>
              </a:solidFill>
              <a:ea typeface="宋体" panose="02010600030101010101" pitchFamily="2" charset="-122"/>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solidFill>
                  <a:schemeClr val="tx1"/>
                </a:solidFill>
                <a:latin typeface="+mn-lt"/>
              </a:defRPr>
            </a:lvl1pPr>
          </a:lstStyle>
          <a:p>
            <a:pPr>
              <a:defRPr/>
            </a:pPr>
            <a:endParaRPr lang="en-US" altLang="zh-CN">
              <a:solidFill>
                <a:srgbClr val="000000"/>
              </a:solidFill>
              <a:ea typeface="宋体" panose="02010600030101010101" pitchFamily="2" charset="-122"/>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chemeClr val="tx1"/>
                </a:solidFill>
                <a:latin typeface="Arial" panose="020B0604020202020204" pitchFamily="34" charset="0"/>
              </a:defRPr>
            </a:lvl1pPr>
          </a:lstStyle>
          <a:p>
            <a:fld id="{314C43BC-640F-4E96-9402-0B8B12301900}" type="slidenum">
              <a:rPr lang="en-US" altLang="zh-CN" smtClean="0">
                <a:solidFill>
                  <a:srgbClr val="000000"/>
                </a:solidFill>
                <a:ea typeface="宋体" panose="02010600030101010101" pitchFamily="2" charset="-122"/>
              </a:rPr>
              <a:pPr/>
              <a:t>‹#›</a:t>
            </a:fld>
            <a:endParaRPr lang="en-US" altLang="zh-CN" smtClean="0">
              <a:solidFill>
                <a:srgbClr val="000000"/>
              </a:solidFill>
              <a:ea typeface="宋体" panose="02010600030101010101" pitchFamily="2" charset="-122"/>
            </a:endParaRPr>
          </a:p>
        </p:txBody>
      </p:sp>
    </p:spTree>
    <p:extLst>
      <p:ext uri="{BB962C8B-B14F-4D97-AF65-F5344CB8AC3E}">
        <p14:creationId xmlns:p14="http://schemas.microsoft.com/office/powerpoint/2010/main" val="2687280747"/>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D1BBFB-AD0A-4B6D-8260-2706F71B2EFC}" type="datetime1">
              <a:rPr lang="en-US" altLang="zh-CN"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12/5/2018</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884ECFF8-4839-4F22-B682-00FC582E39E3}"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88712933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D1BBFB-AD0A-4B6D-8260-2706F71B2EFC}" type="datetime1">
              <a:rPr lang="en-US" altLang="zh-CN"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12/5/2018</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884ECFF8-4839-4F22-B682-00FC582E39E3}"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95630138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D1BBFB-AD0A-4B6D-8260-2706F71B2EFC}" type="datetime1">
              <a:rPr lang="en-US" altLang="zh-CN"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12/5/2018</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884ECFF8-4839-4F22-B682-00FC582E39E3}"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79895995"/>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8821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宋体" pitchFamily="2" charset="-122"/>
              </a:defRPr>
            </a:lvl1pPr>
          </a:lstStyle>
          <a:p>
            <a:pPr>
              <a:defRPr/>
            </a:pPr>
            <a:endParaRPr lang="en-US" altLang="zh-CN">
              <a:solidFill>
                <a:srgbClr val="000000"/>
              </a:solidFill>
            </a:endParaRPr>
          </a:p>
        </p:txBody>
      </p:sp>
      <p:sp>
        <p:nvSpPr>
          <p:cNvPr id="18821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宋体" pitchFamily="2" charset="-122"/>
              </a:defRPr>
            </a:lvl1pPr>
          </a:lstStyle>
          <a:p>
            <a:pPr>
              <a:defRPr/>
            </a:pPr>
            <a:endParaRPr lang="en-US" altLang="zh-CN">
              <a:solidFill>
                <a:srgbClr val="000000"/>
              </a:solidFill>
            </a:endParaRPr>
          </a:p>
        </p:txBody>
      </p:sp>
      <p:sp>
        <p:nvSpPr>
          <p:cNvPr id="18821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091A476-3C2F-481C-8275-FD7488A86950}" type="slidenum">
              <a:rPr lang="zh-CN" altLang="en-US" smtClean="0">
                <a:solidFill>
                  <a:srgbClr val="000000"/>
                </a:solidFill>
                <a:latin typeface="Arial" panose="020B0604020202020204" pitchFamily="34" charset="0"/>
                <a:ea typeface="宋体" panose="02010600030101010101" pitchFamily="2" charset="-122"/>
              </a:rPr>
              <a:pPr/>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517760114"/>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8821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宋体" pitchFamily="2" charset="-122"/>
              </a:defRPr>
            </a:lvl1pPr>
          </a:lstStyle>
          <a:p>
            <a:pPr>
              <a:defRPr/>
            </a:pPr>
            <a:endParaRPr lang="en-US" altLang="zh-CN">
              <a:solidFill>
                <a:srgbClr val="000000"/>
              </a:solidFill>
            </a:endParaRPr>
          </a:p>
        </p:txBody>
      </p:sp>
      <p:sp>
        <p:nvSpPr>
          <p:cNvPr id="18821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宋体" pitchFamily="2" charset="-122"/>
              </a:defRPr>
            </a:lvl1pPr>
          </a:lstStyle>
          <a:p>
            <a:pPr>
              <a:defRPr/>
            </a:pPr>
            <a:endParaRPr lang="en-US" altLang="zh-CN">
              <a:solidFill>
                <a:srgbClr val="000000"/>
              </a:solidFill>
            </a:endParaRPr>
          </a:p>
        </p:txBody>
      </p:sp>
      <p:sp>
        <p:nvSpPr>
          <p:cNvPr id="18821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0469740-0FC2-47BF-9036-A0ED877F701C}" type="slidenum">
              <a:rPr lang="zh-CN" altLang="en-US" smtClean="0">
                <a:solidFill>
                  <a:srgbClr val="000000"/>
                </a:solidFill>
                <a:latin typeface="Arial" panose="020B0604020202020204" pitchFamily="34" charset="0"/>
                <a:ea typeface="宋体" panose="02010600030101010101" pitchFamily="2" charset="-122"/>
              </a:rPr>
              <a:pPr/>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85489928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solidFill>
                  <a:schemeClr val="tx1"/>
                </a:solidFill>
                <a:latin typeface="+mn-lt"/>
                <a:ea typeface="宋体" pitchFamily="2" charset="-122"/>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solidFill>
                  <a:schemeClr val="tx1"/>
                </a:solidFill>
                <a:latin typeface="+mn-lt"/>
                <a:ea typeface="宋体" pitchFamily="2" charset="-122"/>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chemeClr val="tx1"/>
                </a:solidFill>
                <a:latin typeface="+mn-lt"/>
                <a:ea typeface="宋体" pitchFamily="2" charset="-122"/>
              </a:defRPr>
            </a:lvl1pPr>
          </a:lstStyle>
          <a:p>
            <a:pPr>
              <a:defRPr/>
            </a:pPr>
            <a:fld id="{718E965E-C94B-42AB-8718-C8E60F4F789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1762950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smtClean="0">
                <a:solidFill>
                  <a:prstClr val="black">
                    <a:tint val="75000"/>
                  </a:prstClr>
                </a:solidFill>
                <a:latin typeface="Calibri"/>
                <a:ea typeface="宋体" panose="02010600030101010101" pitchFamily="2" charset="-122"/>
              </a:rPr>
              <a:pPr fontAlgn="auto">
                <a:spcBef>
                  <a:spcPts val="0"/>
                </a:spcBef>
                <a:spcAft>
                  <a:spcPts val="0"/>
                </a:spcAft>
              </a:pPr>
              <a:t>2018-12-5</a:t>
            </a:fld>
            <a:endParaRPr lang="zh-CN" altLang="en-US">
              <a:solidFill>
                <a:prstClr val="black">
                  <a:tint val="75000"/>
                </a:prstClr>
              </a:solidFill>
              <a:latin typeface="Calibri"/>
              <a:ea typeface="宋体" panose="02010600030101010101" pitchFamily="2" charset="-122"/>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a typeface="宋体" panose="02010600030101010101" pitchFamily="2" charset="-122"/>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smtClean="0">
                <a:solidFill>
                  <a:prstClr val="black">
                    <a:tint val="75000"/>
                  </a:prstClr>
                </a:solidFill>
                <a:latin typeface="Calibri"/>
                <a:ea typeface="宋体" panose="02010600030101010101" pitchFamily="2" charset="-122"/>
              </a:rPr>
              <a:pPr fontAlgn="auto">
                <a:spcBef>
                  <a:spcPts val="0"/>
                </a:spcBef>
                <a:spcAft>
                  <a:spcPts val="0"/>
                </a:spcAft>
              </a:pPr>
              <a:t>‹#›</a:t>
            </a:fld>
            <a:endParaRPr lang="zh-CN" altLang="en-US">
              <a:solidFill>
                <a:prstClr val="black">
                  <a:tint val="75000"/>
                </a:prstClr>
              </a:solidFill>
              <a:latin typeface="Calibri"/>
              <a:ea typeface="宋体" panose="02010600030101010101" pitchFamily="2" charset="-122"/>
            </a:endParaRPr>
          </a:p>
        </p:txBody>
      </p:sp>
    </p:spTree>
    <p:extLst>
      <p:ext uri="{BB962C8B-B14F-4D97-AF65-F5344CB8AC3E}">
        <p14:creationId xmlns:p14="http://schemas.microsoft.com/office/powerpoint/2010/main" val="337353487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矩形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9" name="矩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0" name="矩形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1" name="矩形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2" name="矩形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useBgFill="1">
        <p:nvSpPr>
          <p:cNvPr id="33" name="圆角矩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useBgFill="1">
        <p:nvSpPr>
          <p:cNvPr id="34" name="圆角矩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5" name="矩形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36" name="矩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37" name="矩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8" name="矩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9" name="矩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40" name="矩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2" name="标题占位符 21"/>
          <p:cNvSpPr>
            <a:spLocks noGrp="1"/>
          </p:cNvSpPr>
          <p:nvPr>
            <p:ph type="title"/>
          </p:nvPr>
        </p:nvSpPr>
        <p:spPr>
          <a:xfrm>
            <a:off x="457200" y="1143000"/>
            <a:ext cx="8229600" cy="1066800"/>
          </a:xfrm>
          <a:prstGeom prst="rect">
            <a:avLst/>
          </a:prstGeom>
        </p:spPr>
        <p:txBody>
          <a:bodyPr vert="horz" anchor="ctr">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fontAlgn="auto">
              <a:spcBef>
                <a:spcPts val="0"/>
              </a:spcBef>
              <a:spcAft>
                <a:spcPts val="0"/>
              </a:spcAft>
            </a:pPr>
            <a:fld id="{530820CF-B880-4189-942D-D702A7CBA730}" type="datetimeFigureOut">
              <a:rPr lang="zh-CN" altLang="en-US" smtClean="0">
                <a:solidFill>
                  <a:srgbClr val="009DD9"/>
                </a:solidFill>
                <a:latin typeface="Georgia"/>
                <a:ea typeface="宋体" panose="02010600030101010101" pitchFamily="2" charset="-122"/>
              </a:rPr>
              <a:pPr fontAlgn="auto">
                <a:spcBef>
                  <a:spcPts val="0"/>
                </a:spcBef>
                <a:spcAft>
                  <a:spcPts val="0"/>
                </a:spcAft>
              </a:pPr>
              <a:t>2018-12-5</a:t>
            </a:fld>
            <a:endParaRPr lang="zh-CN" altLang="en-US">
              <a:solidFill>
                <a:srgbClr val="009DD9"/>
              </a:solidFill>
              <a:latin typeface="Georgia"/>
              <a:ea typeface="宋体" panose="02010600030101010101" pitchFamily="2" charset="-122"/>
            </a:endParaRPr>
          </a:p>
        </p:txBody>
      </p:sp>
      <p:sp>
        <p:nvSpPr>
          <p:cNvPr id="3" name="页脚占位符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fontAlgn="auto">
              <a:spcBef>
                <a:spcPts val="0"/>
              </a:spcBef>
              <a:spcAft>
                <a:spcPts val="0"/>
              </a:spcAft>
            </a:pPr>
            <a:endParaRPr lang="zh-CN" altLang="en-US">
              <a:solidFill>
                <a:srgbClr val="009DD9"/>
              </a:solidFill>
              <a:latin typeface="Georgia"/>
              <a:ea typeface="宋体" panose="02010600030101010101" pitchFamily="2" charset="-122"/>
            </a:endParaRPr>
          </a:p>
        </p:txBody>
      </p:sp>
      <p:sp>
        <p:nvSpPr>
          <p:cNvPr id="23" name="灯片编号占位符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fontAlgn="auto">
              <a:spcBef>
                <a:spcPts val="0"/>
              </a:spcBef>
              <a:spcAft>
                <a:spcPts val="0"/>
              </a:spcAft>
            </a:pPr>
            <a:fld id="{0C913308-F349-4B6D-A68A-DD1791B4A57B}" type="slidenum">
              <a:rPr lang="zh-CN" altLang="en-US" smtClean="0">
                <a:latin typeface="Georgia"/>
                <a:ea typeface="宋体" panose="02010600030101010101" pitchFamily="2" charset="-122"/>
              </a:rPr>
              <a:pPr fontAlgn="auto">
                <a:spcBef>
                  <a:spcPts val="0"/>
                </a:spcBef>
                <a:spcAft>
                  <a:spcPts val="0"/>
                </a:spcAft>
              </a:pPr>
              <a:t>‹#›</a:t>
            </a:fld>
            <a:endParaRPr lang="zh-CN" altLang="en-US">
              <a:latin typeface="Georgia"/>
              <a:ea typeface="宋体" panose="02010600030101010101" pitchFamily="2" charset="-122"/>
            </a:endParaRPr>
          </a:p>
        </p:txBody>
      </p:sp>
    </p:spTree>
    <p:extLst>
      <p:ext uri="{BB962C8B-B14F-4D97-AF65-F5344CB8AC3E}">
        <p14:creationId xmlns:p14="http://schemas.microsoft.com/office/powerpoint/2010/main" val="352443643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矩形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9" name="矩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0" name="矩形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1" name="矩形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2" name="矩形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useBgFill="1">
        <p:nvSpPr>
          <p:cNvPr id="33" name="圆角矩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useBgFill="1">
        <p:nvSpPr>
          <p:cNvPr id="34" name="圆角矩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5" name="矩形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36" name="矩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37" name="矩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8" name="矩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9" name="矩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40" name="矩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2" name="标题占位符 21"/>
          <p:cNvSpPr>
            <a:spLocks noGrp="1"/>
          </p:cNvSpPr>
          <p:nvPr>
            <p:ph type="title"/>
          </p:nvPr>
        </p:nvSpPr>
        <p:spPr>
          <a:xfrm>
            <a:off x="457200" y="1143000"/>
            <a:ext cx="8229600" cy="1066800"/>
          </a:xfrm>
          <a:prstGeom prst="rect">
            <a:avLst/>
          </a:prstGeom>
        </p:spPr>
        <p:txBody>
          <a:bodyPr vert="horz" anchor="ctr">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fontAlgn="auto">
              <a:spcBef>
                <a:spcPts val="0"/>
              </a:spcBef>
              <a:spcAft>
                <a:spcPts val="0"/>
              </a:spcAft>
            </a:pPr>
            <a:fld id="{530820CF-B880-4189-942D-D702A7CBA730}" type="datetimeFigureOut">
              <a:rPr lang="zh-CN" altLang="en-US" smtClean="0">
                <a:solidFill>
                  <a:srgbClr val="009DD9"/>
                </a:solidFill>
                <a:latin typeface="Georgia"/>
                <a:ea typeface="宋体" panose="02010600030101010101" pitchFamily="2" charset="-122"/>
              </a:rPr>
              <a:pPr fontAlgn="auto">
                <a:spcBef>
                  <a:spcPts val="0"/>
                </a:spcBef>
                <a:spcAft>
                  <a:spcPts val="0"/>
                </a:spcAft>
              </a:pPr>
              <a:t>2018-12-5</a:t>
            </a:fld>
            <a:endParaRPr lang="zh-CN" altLang="en-US">
              <a:solidFill>
                <a:srgbClr val="009DD9"/>
              </a:solidFill>
              <a:latin typeface="Georgia"/>
              <a:ea typeface="宋体" panose="02010600030101010101" pitchFamily="2" charset="-122"/>
            </a:endParaRPr>
          </a:p>
        </p:txBody>
      </p:sp>
      <p:sp>
        <p:nvSpPr>
          <p:cNvPr id="3" name="页脚占位符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fontAlgn="auto">
              <a:spcBef>
                <a:spcPts val="0"/>
              </a:spcBef>
              <a:spcAft>
                <a:spcPts val="0"/>
              </a:spcAft>
            </a:pPr>
            <a:endParaRPr lang="zh-CN" altLang="en-US">
              <a:solidFill>
                <a:srgbClr val="009DD9"/>
              </a:solidFill>
              <a:latin typeface="Georgia"/>
              <a:ea typeface="宋体" panose="02010600030101010101" pitchFamily="2" charset="-122"/>
            </a:endParaRPr>
          </a:p>
        </p:txBody>
      </p:sp>
      <p:sp>
        <p:nvSpPr>
          <p:cNvPr id="23" name="灯片编号占位符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fontAlgn="auto">
              <a:spcBef>
                <a:spcPts val="0"/>
              </a:spcBef>
              <a:spcAft>
                <a:spcPts val="0"/>
              </a:spcAft>
            </a:pPr>
            <a:fld id="{0C913308-F349-4B6D-A68A-DD1791B4A57B}" type="slidenum">
              <a:rPr lang="zh-CN" altLang="en-US" smtClean="0">
                <a:latin typeface="Georgia"/>
                <a:ea typeface="宋体" panose="02010600030101010101" pitchFamily="2" charset="-122"/>
              </a:rPr>
              <a:pPr fontAlgn="auto">
                <a:spcBef>
                  <a:spcPts val="0"/>
                </a:spcBef>
                <a:spcAft>
                  <a:spcPts val="0"/>
                </a:spcAft>
              </a:pPr>
              <a:t>‹#›</a:t>
            </a:fld>
            <a:endParaRPr lang="zh-CN" altLang="en-US">
              <a:latin typeface="Georgia"/>
              <a:ea typeface="宋体" panose="02010600030101010101" pitchFamily="2" charset="-122"/>
            </a:endParaRPr>
          </a:p>
        </p:txBody>
      </p:sp>
    </p:spTree>
    <p:extLst>
      <p:ext uri="{BB962C8B-B14F-4D97-AF65-F5344CB8AC3E}">
        <p14:creationId xmlns:p14="http://schemas.microsoft.com/office/powerpoint/2010/main" val="124190855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1507"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8821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34" charset="0"/>
                <a:ea typeface="宋体" pitchFamily="2" charset="-122"/>
              </a:defRPr>
            </a:lvl1pPr>
          </a:lstStyle>
          <a:p>
            <a:pPr>
              <a:defRPr/>
            </a:pPr>
            <a:endParaRPr lang="en-US" altLang="zh-CN">
              <a:solidFill>
                <a:srgbClr val="000000"/>
              </a:solidFill>
            </a:endParaRPr>
          </a:p>
        </p:txBody>
      </p:sp>
      <p:sp>
        <p:nvSpPr>
          <p:cNvPr id="18821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34" charset="0"/>
                <a:ea typeface="宋体" pitchFamily="2" charset="-122"/>
              </a:defRPr>
            </a:lvl1pPr>
          </a:lstStyle>
          <a:p>
            <a:pPr>
              <a:defRPr/>
            </a:pPr>
            <a:endParaRPr lang="en-US" altLang="zh-CN">
              <a:solidFill>
                <a:srgbClr val="000000"/>
              </a:solidFill>
            </a:endParaRPr>
          </a:p>
        </p:txBody>
      </p:sp>
      <p:sp>
        <p:nvSpPr>
          <p:cNvPr id="18821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34" charset="0"/>
                <a:ea typeface="宋体" pitchFamily="2" charset="-122"/>
              </a:defRPr>
            </a:lvl1pPr>
          </a:lstStyle>
          <a:p>
            <a:pPr>
              <a:defRPr/>
            </a:pPr>
            <a:fld id="{9BAD2A4F-32AF-403B-A505-5BAE6C72679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6148188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ea typeface="宋体" pitchFamily="2" charset="-122"/>
        </a:defRPr>
      </a:lvl2pPr>
      <a:lvl3pPr algn="ctr" rtl="0" eaLnBrk="0" fontAlgn="base" hangingPunct="0">
        <a:spcBef>
          <a:spcPct val="0"/>
        </a:spcBef>
        <a:spcAft>
          <a:spcPct val="0"/>
        </a:spcAft>
        <a:defRPr sz="3300">
          <a:solidFill>
            <a:schemeClr val="tx2"/>
          </a:solidFill>
          <a:latin typeface="Arial" pitchFamily="34" charset="0"/>
          <a:ea typeface="宋体" pitchFamily="2" charset="-122"/>
        </a:defRPr>
      </a:lvl3pPr>
      <a:lvl4pPr algn="ctr" rtl="0" eaLnBrk="0" fontAlgn="base" hangingPunct="0">
        <a:spcBef>
          <a:spcPct val="0"/>
        </a:spcBef>
        <a:spcAft>
          <a:spcPct val="0"/>
        </a:spcAft>
        <a:defRPr sz="3300">
          <a:solidFill>
            <a:schemeClr val="tx2"/>
          </a:solidFill>
          <a:latin typeface="Arial" pitchFamily="34" charset="0"/>
          <a:ea typeface="宋体" pitchFamily="2" charset="-122"/>
        </a:defRPr>
      </a:lvl4pPr>
      <a:lvl5pPr algn="ctr" rtl="0" eaLnBrk="0" fontAlgn="base" hangingPunct="0">
        <a:spcBef>
          <a:spcPct val="0"/>
        </a:spcBef>
        <a:spcAft>
          <a:spcPct val="0"/>
        </a:spcAft>
        <a:defRPr sz="3300">
          <a:solidFill>
            <a:schemeClr val="tx2"/>
          </a:solidFill>
          <a:latin typeface="Arial" pitchFamily="34" charset="0"/>
          <a:ea typeface="宋体" pitchFamily="2" charset="-122"/>
        </a:defRPr>
      </a:lvl5pPr>
      <a:lvl6pPr marL="342900" algn="ctr" rtl="0" fontAlgn="base">
        <a:spcBef>
          <a:spcPct val="0"/>
        </a:spcBef>
        <a:spcAft>
          <a:spcPct val="0"/>
        </a:spcAft>
        <a:defRPr sz="3300">
          <a:solidFill>
            <a:schemeClr val="tx2"/>
          </a:solidFill>
          <a:latin typeface="Arial" pitchFamily="34" charset="0"/>
          <a:ea typeface="宋体" pitchFamily="2" charset="-122"/>
        </a:defRPr>
      </a:lvl6pPr>
      <a:lvl7pPr marL="685800" algn="ctr" rtl="0" fontAlgn="base">
        <a:spcBef>
          <a:spcPct val="0"/>
        </a:spcBef>
        <a:spcAft>
          <a:spcPct val="0"/>
        </a:spcAft>
        <a:defRPr sz="3300">
          <a:solidFill>
            <a:schemeClr val="tx2"/>
          </a:solidFill>
          <a:latin typeface="Arial" pitchFamily="34" charset="0"/>
          <a:ea typeface="宋体" pitchFamily="2" charset="-122"/>
        </a:defRPr>
      </a:lvl7pPr>
      <a:lvl8pPr marL="1028700" algn="ctr" rtl="0" fontAlgn="base">
        <a:spcBef>
          <a:spcPct val="0"/>
        </a:spcBef>
        <a:spcAft>
          <a:spcPct val="0"/>
        </a:spcAft>
        <a:defRPr sz="3300">
          <a:solidFill>
            <a:schemeClr val="tx2"/>
          </a:solidFill>
          <a:latin typeface="Arial" pitchFamily="34" charset="0"/>
          <a:ea typeface="宋体" pitchFamily="2" charset="-122"/>
        </a:defRPr>
      </a:lvl8pPr>
      <a:lvl9pPr marL="1371600" algn="ctr" rtl="0" fontAlgn="base">
        <a:spcBef>
          <a:spcPct val="0"/>
        </a:spcBef>
        <a:spcAft>
          <a:spcPct val="0"/>
        </a:spcAft>
        <a:defRPr sz="3300">
          <a:solidFill>
            <a:schemeClr val="tx2"/>
          </a:solidFill>
          <a:latin typeface="Arial" pitchFamily="34" charset="0"/>
          <a:ea typeface="宋体" pitchFamily="2" charset="-122"/>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fontAlgn="auto">
              <a:spcBef>
                <a:spcPts val="0"/>
              </a:spcBef>
              <a:spcAft>
                <a:spcPts val="0"/>
              </a:spcAft>
            </a:pPr>
            <a:fld id="{78D1BBFB-AD0A-4B6D-8260-2706F71B2EFC}" type="datetime1">
              <a:rPr lang="en-US" altLang="zh-CN"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12/5/2018</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fontAlgn="auto">
              <a:spcBef>
                <a:spcPts val="0"/>
              </a:spcBef>
              <a:spcAft>
                <a:spcPts val="0"/>
              </a:spcAft>
            </a:pPr>
            <a:fld id="{884ECFF8-4839-4F22-B682-00FC582E39E3}"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2108182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fontAlgn="auto">
              <a:spcBef>
                <a:spcPts val="0"/>
              </a:spcBef>
              <a:spcAft>
                <a:spcPts val="0"/>
              </a:spcAft>
            </a:pPr>
            <a:fld id="{32B3FA8B-5ED9-4951-AF90-05EAB92F6FCE}" type="datetimeFigureOut">
              <a:rPr lang="en-US" smtClean="0">
                <a:solidFill>
                  <a:prstClr val="black">
                    <a:tint val="75000"/>
                  </a:prstClr>
                </a:solidFill>
                <a:latin typeface="Calibri" panose="020F0502020204030204"/>
                <a:ea typeface="+mn-ea"/>
              </a:rPr>
              <a:pPr defTabSz="342900" fontAlgn="auto">
                <a:spcBef>
                  <a:spcPts val="0"/>
                </a:spcBef>
                <a:spcAft>
                  <a:spcPts val="0"/>
                </a:spcAft>
              </a:pPr>
              <a:t>12/5/2018</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fontAlgn="auto">
              <a:spcBef>
                <a:spcPts val="0"/>
              </a:spcBef>
              <a:spcAft>
                <a:spcPts val="0"/>
              </a:spcAft>
            </a:pPr>
            <a:fld id="{6FDA094A-4E1F-4E71-B354-A35F8EBF13C6}" type="slidenum">
              <a:rPr lang="en-US" smtClean="0">
                <a:solidFill>
                  <a:prstClr val="black">
                    <a:tint val="75000"/>
                  </a:prstClr>
                </a:solidFill>
                <a:latin typeface="Calibri" panose="020F0502020204030204"/>
                <a:ea typeface="+mn-ea"/>
              </a:rPr>
              <a:pPr defTabSz="3429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98032875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zm@amt.ac.c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3" Type="http://schemas.openxmlformats.org/officeDocument/2006/relationships/hyperlink" Target="mailto:z.yang@ucl.ac.uk" TargetMode="External"/><Relationship Id="rId2" Type="http://schemas.openxmlformats.org/officeDocument/2006/relationships/hyperlink" Target="http://www.ucl.ac.uk/" TargetMode="External"/><Relationship Id="rId1" Type="http://schemas.openxmlformats.org/officeDocument/2006/relationships/slideLayout" Target="../slideLayouts/slideLayout28.xml"/><Relationship Id="rId4" Type="http://schemas.openxmlformats.org/officeDocument/2006/relationships/hyperlink" Target="mailto:mazm@amt.ac.cn"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25.png"/></Relationships>
</file>

<file path=ppt/slides/_rels/slide1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0.xml"/><Relationship Id="rId1" Type="http://schemas.openxmlformats.org/officeDocument/2006/relationships/vmlDrawing" Target="../drawings/vmlDrawing3.vml"/><Relationship Id="rId6" Type="http://schemas.openxmlformats.org/officeDocument/2006/relationships/image" Target="../media/image6.wmf"/><Relationship Id="rId5" Type="http://schemas.openxmlformats.org/officeDocument/2006/relationships/oleObject" Target="../embeddings/oleObject4.bin"/><Relationship Id="rId10" Type="http://schemas.openxmlformats.org/officeDocument/2006/relationships/image" Target="../media/image8.wmf"/><Relationship Id="rId4" Type="http://schemas.openxmlformats.org/officeDocument/2006/relationships/image" Target="../media/image5.wmf"/><Relationship Id="rId9" Type="http://schemas.openxmlformats.org/officeDocument/2006/relationships/oleObject" Target="../embeddings/oleObject6.bin"/></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27.png"/><Relationship Id="rId5" Type="http://schemas.openxmlformats.org/officeDocument/2006/relationships/oleObject" Target="../embeddings/oleObject13.bin"/><Relationship Id="rId4" Type="http://schemas.openxmlformats.org/officeDocument/2006/relationships/image" Target="../media/image126.png"/></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88.xml"/><Relationship Id="rId1" Type="http://schemas.openxmlformats.org/officeDocument/2006/relationships/vmlDrawing" Target="../drawings/vmlDrawing8.vml"/><Relationship Id="rId6" Type="http://schemas.openxmlformats.org/officeDocument/2006/relationships/image" Target="../media/image129.png"/><Relationship Id="rId5" Type="http://schemas.openxmlformats.org/officeDocument/2006/relationships/oleObject" Target="../embeddings/oleObject15.bin"/><Relationship Id="rId4" Type="http://schemas.openxmlformats.org/officeDocument/2006/relationships/image" Target="../media/image128.png"/></Relationships>
</file>

<file path=ppt/slides/_rels/slide11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28.png"/><Relationship Id="rId5" Type="http://schemas.openxmlformats.org/officeDocument/2006/relationships/oleObject" Target="../embeddings/oleObject17.bin"/><Relationship Id="rId4" Type="http://schemas.openxmlformats.org/officeDocument/2006/relationships/image" Target="../media/image130.w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3.xml"/></Relationships>
</file>

<file path=ppt/slides/_rels/slide11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39.wmf"/><Relationship Id="rId2" Type="http://schemas.openxmlformats.org/officeDocument/2006/relationships/slideLayout" Target="../slideLayouts/slideLayout28.xml"/><Relationship Id="rId1" Type="http://schemas.openxmlformats.org/officeDocument/2006/relationships/vmlDrawing" Target="../drawings/vmlDrawing10.vml"/><Relationship Id="rId6" Type="http://schemas.openxmlformats.org/officeDocument/2006/relationships/oleObject" Target="../embeddings/oleObject20.bin"/><Relationship Id="rId5" Type="http://schemas.openxmlformats.org/officeDocument/2006/relationships/image" Target="../media/image138.wmf"/><Relationship Id="rId4" Type="http://schemas.openxmlformats.org/officeDocument/2006/relationships/oleObject" Target="../embeddings/oleObject19.bin"/></Relationships>
</file>

<file path=ppt/slides/_rels/slide11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148.png"/></Relationships>
</file>

<file path=ppt/slides/_rels/slide12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hyperlink" Target="http://www.google.com/imgres?imgurl=http://www.math.sc.edu/~popov/images/Emmanuel_Candes.png&amp;imgrefurl=http://www.math.sc.edu/~popov/prevwinners.html&amp;h=120&amp;w=120&amp;sz=36&amp;tbnid=icr_3Wv_HCUAzM:&amp;tbnh=88&amp;tbnw=88&amp;prev=/images?q%3DEmmanuel%2BCandes&amp;hl=en&amp;usg=__P661wXbhRqmls9HobHvewRi2Uj0=&amp;ei=oA7pS46jApaXkQWnr_nnCg&amp;sa=X&amp;oi=image_result&amp;resnum=6&amp;ct=image&amp;ved=0CC8Q9QEwBQ" TargetMode="External"/><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1.xml"/><Relationship Id="rId1" Type="http://schemas.openxmlformats.org/officeDocument/2006/relationships/slideLayout" Target="../slideLayouts/slideLayout28.xml"/><Relationship Id="rId5" Type="http://schemas.openxmlformats.org/officeDocument/2006/relationships/image" Target="../media/image153.png"/><Relationship Id="rId4" Type="http://schemas.openxmlformats.org/officeDocument/2006/relationships/image" Target="../media/image152.png"/></Relationships>
</file>

<file path=ppt/slides/_rels/slide13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13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6.xml"/><Relationship Id="rId1" Type="http://schemas.openxmlformats.org/officeDocument/2006/relationships/slideLayout" Target="../slideLayouts/slideLayout73.xml"/><Relationship Id="rId5" Type="http://schemas.openxmlformats.org/officeDocument/2006/relationships/image" Target="../media/image159.png"/><Relationship Id="rId4" Type="http://schemas.openxmlformats.org/officeDocument/2006/relationships/image" Target="../media/image15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image" Target="../media/image1000.png"/><Relationship Id="rId1" Type="http://schemas.openxmlformats.org/officeDocument/2006/relationships/slideLayout" Target="../slideLayouts/slideLayout2.xml"/><Relationship Id="rId4" Type="http://schemas.openxmlformats.org/officeDocument/2006/relationships/image" Target="../media/image1020.png"/></Relationships>
</file>

<file path=ppt/slides/_rels/slide14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33.xml"/></Relationships>
</file>

<file path=ppt/slides/_rels/slide15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baike.baidu.com/view/1082.htm" TargetMode="External"/><Relationship Id="rId2" Type="http://schemas.openxmlformats.org/officeDocument/2006/relationships/hyperlink" Target="http://baike.baidu.com/view/4480.htm"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88.xml"/><Relationship Id="rId1" Type="http://schemas.openxmlformats.org/officeDocument/2006/relationships/vmlDrawing" Target="../drawings/vmlDrawing11.vml"/><Relationship Id="rId6" Type="http://schemas.openxmlformats.org/officeDocument/2006/relationships/image" Target="../media/image169.png"/><Relationship Id="rId5" Type="http://schemas.openxmlformats.org/officeDocument/2006/relationships/oleObject" Target="../embeddings/oleObject22.bin"/><Relationship Id="rId4" Type="http://schemas.openxmlformats.org/officeDocument/2006/relationships/image" Target="../media/image168.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slideLayout" Target="../slideLayouts/slideLayout20.xml"/><Relationship Id="rId6" Type="http://schemas.openxmlformats.org/officeDocument/2006/relationships/image" Target="../media/image174.png"/><Relationship Id="rId5" Type="http://schemas.openxmlformats.org/officeDocument/2006/relationships/image" Target="../media/image173.wmf"/><Relationship Id="rId4" Type="http://schemas.openxmlformats.org/officeDocument/2006/relationships/image" Target="../media/image172.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hyperlink" Target="https://arxiv.org/abs/1406.2661"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6.xml"/><Relationship Id="rId7" Type="http://schemas.openxmlformats.org/officeDocument/2006/relationships/image" Target="../media/image25.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6.wmf"/></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oleObject" Target="../embeddings/oleObject9.bin"/><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5.wmf"/><Relationship Id="rId5" Type="http://schemas.openxmlformats.org/officeDocument/2006/relationships/oleObject" Target="../embeddings/oleObject10.bin"/><Relationship Id="rId4" Type="http://schemas.openxmlformats.org/officeDocument/2006/relationships/image" Target="../media/image34.wmf"/></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mailto:mazm@amt.ac.cn" TargetMode="External"/><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2" Type="http://schemas.openxmlformats.org/officeDocument/2006/relationships/hyperlink" Target="https://www.researchgate.net/journal/0027-8424_Proceedings_of_the_National_Academy_of_Sciences" TargetMode="External"/><Relationship Id="rId1" Type="http://schemas.openxmlformats.org/officeDocument/2006/relationships/slideLayout" Target="../slideLayouts/slideLayout9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5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1.xml"/><Relationship Id="rId1" Type="http://schemas.openxmlformats.org/officeDocument/2006/relationships/slideLayout" Target="../slideLayouts/slideLayout11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380.png"/><Relationship Id="rId7" Type="http://schemas.openxmlformats.org/officeDocument/2006/relationships/image" Target="../media/image420.png"/><Relationship Id="rId2" Type="http://schemas.openxmlformats.org/officeDocument/2006/relationships/notesSlide" Target="../notesSlides/notesSlide12.xml"/><Relationship Id="rId1" Type="http://schemas.openxmlformats.org/officeDocument/2006/relationships/slideLayout" Target="../slideLayouts/slideLayout92.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92.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7.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9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97.xml"/><Relationship Id="rId5" Type="http://schemas.openxmlformats.org/officeDocument/2006/relationships/image" Target="../media/image81.png"/><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201.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201.xml"/><Relationship Id="rId4" Type="http://schemas.openxmlformats.org/officeDocument/2006/relationships/image" Target="../media/image850.png"/></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36.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125.xml"/><Relationship Id="rId4" Type="http://schemas.openxmlformats.org/officeDocument/2006/relationships/image" Target="../media/image90.png"/></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212.xml"/><Relationship Id="rId5" Type="http://schemas.openxmlformats.org/officeDocument/2006/relationships/image" Target="../media/image92.png"/><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hyperlink" Target="https://baike.baidu.com/item/%E5%85%89%E9%80%9F/363222" TargetMode="External"/><Relationship Id="rId2" Type="http://schemas.openxmlformats.org/officeDocument/2006/relationships/hyperlink" Target="https://baike.baidu.com/item/%E7%94%B5%E7%A3%81%E6%B3%A2/102449"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notesSlide" Target="../notesSlides/notesSlide21.xml"/><Relationship Id="rId1" Type="http://schemas.openxmlformats.org/officeDocument/2006/relationships/slideLayout" Target="../slideLayouts/slideLayout223.xml"/><Relationship Id="rId4" Type="http://schemas.openxmlformats.org/officeDocument/2006/relationships/image" Target="../media/image93.png"/></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23.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9.wmf"/><Relationship Id="rId7" Type="http://schemas.openxmlformats.org/officeDocument/2006/relationships/image" Target="../media/image103.png"/><Relationship Id="rId2" Type="http://schemas.openxmlformats.org/officeDocument/2006/relationships/image" Target="../media/image98.wmf"/><Relationship Id="rId1" Type="http://schemas.openxmlformats.org/officeDocument/2006/relationships/slideLayout" Target="../slideLayouts/slideLayout7.xml"/><Relationship Id="rId6" Type="http://schemas.openxmlformats.org/officeDocument/2006/relationships/image" Target="../media/image102.wmf"/><Relationship Id="rId5" Type="http://schemas.openxmlformats.org/officeDocument/2006/relationships/image" Target="../media/image101.wmf"/><Relationship Id="rId4" Type="http://schemas.openxmlformats.org/officeDocument/2006/relationships/image" Target="../media/image100.wmf"/></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wmf"/><Relationship Id="rId1" Type="http://schemas.openxmlformats.org/officeDocument/2006/relationships/slideLayout" Target="../slideLayouts/slideLayout238.xml"/><Relationship Id="rId4" Type="http://schemas.openxmlformats.org/officeDocument/2006/relationships/image" Target="../media/image106.wmf"/></Relationships>
</file>

<file path=ppt/slides/_rels/slide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wmf"/><Relationship Id="rId1" Type="http://schemas.openxmlformats.org/officeDocument/2006/relationships/slideLayout" Target="../slideLayouts/slideLayout239.xml"/><Relationship Id="rId4" Type="http://schemas.openxmlformats.org/officeDocument/2006/relationships/image" Target="../media/image109.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34.xml"/></Relationships>
</file>

<file path=ppt/slides/_rels/slide91.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png"/><Relationship Id="rId1" Type="http://schemas.openxmlformats.org/officeDocument/2006/relationships/slideLayout" Target="../slideLayouts/slideLayout239.xml"/></Relationships>
</file>

<file path=ppt/slides/_rels/slide92.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png"/><Relationship Id="rId1" Type="http://schemas.openxmlformats.org/officeDocument/2006/relationships/slideLayout" Target="../slideLayouts/slideLayout239.xml"/><Relationship Id="rId5" Type="http://schemas.openxmlformats.org/officeDocument/2006/relationships/image" Target="../media/image118.wmf"/><Relationship Id="rId4" Type="http://schemas.openxmlformats.org/officeDocument/2006/relationships/image" Target="../media/image117.w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3"/>
          <p:cNvSpPr>
            <a:spLocks noGrp="1" noChangeArrowheads="1"/>
          </p:cNvSpPr>
          <p:nvPr>
            <p:ph type="subTitle" idx="1"/>
          </p:nvPr>
        </p:nvSpPr>
        <p:spPr>
          <a:xfrm>
            <a:off x="521460" y="2836095"/>
            <a:ext cx="7921625" cy="3743325"/>
          </a:xfrm>
        </p:spPr>
        <p:txBody>
          <a:bodyPr/>
          <a:lstStyle/>
          <a:p>
            <a:pPr eaLnBrk="1" hangingPunct="1">
              <a:lnSpc>
                <a:spcPct val="80000"/>
              </a:lnSpc>
            </a:pPr>
            <a:r>
              <a:rPr lang="zh-CN" altLang="en-US" sz="4400" b="1" dirty="0" smtClean="0">
                <a:solidFill>
                  <a:srgbClr val="3333FF"/>
                </a:solidFill>
              </a:rPr>
              <a:t>马志明</a:t>
            </a:r>
            <a:endParaRPr lang="en-US" altLang="zh-CN" sz="4400" b="1" dirty="0" smtClean="0">
              <a:solidFill>
                <a:srgbClr val="3333FF"/>
              </a:solidFill>
            </a:endParaRPr>
          </a:p>
          <a:p>
            <a:pPr eaLnBrk="1" hangingPunct="1">
              <a:lnSpc>
                <a:spcPct val="80000"/>
              </a:lnSpc>
            </a:pPr>
            <a:r>
              <a:rPr lang="zh-CN" altLang="en-US" b="1" i="1" dirty="0" smtClean="0">
                <a:solidFill>
                  <a:srgbClr val="3333FF"/>
                </a:solidFill>
              </a:rPr>
              <a:t>   </a:t>
            </a:r>
            <a:endParaRPr lang="en-US" altLang="zh-CN" sz="2800" b="1" dirty="0">
              <a:solidFill>
                <a:srgbClr val="3333FF"/>
              </a:solidFill>
              <a:latin typeface="华文楷体" pitchFamily="2" charset="-122"/>
              <a:ea typeface="华文楷体" pitchFamily="2" charset="-122"/>
            </a:endParaRPr>
          </a:p>
          <a:p>
            <a:pPr eaLnBrk="1" hangingPunct="1">
              <a:lnSpc>
                <a:spcPct val="80000"/>
              </a:lnSpc>
            </a:pPr>
            <a:endParaRPr lang="en-US" altLang="zh-CN" sz="2800" b="1" dirty="0" smtClean="0">
              <a:solidFill>
                <a:srgbClr val="3333FF"/>
              </a:solidFill>
              <a:latin typeface="华文楷体" pitchFamily="2" charset="-122"/>
              <a:ea typeface="华文楷体" pitchFamily="2" charset="-122"/>
            </a:endParaRPr>
          </a:p>
          <a:p>
            <a:pPr eaLnBrk="1" hangingPunct="1">
              <a:lnSpc>
                <a:spcPct val="80000"/>
              </a:lnSpc>
            </a:pPr>
            <a:r>
              <a:rPr lang="zh-CN" altLang="en-US" sz="2400" b="1" dirty="0" smtClean="0">
                <a:solidFill>
                  <a:srgbClr val="3333FF"/>
                </a:solidFill>
              </a:rPr>
              <a:t>                               </a:t>
            </a:r>
            <a:r>
              <a:rPr lang="en-US" altLang="zh-CN" sz="2800" b="1" dirty="0">
                <a:solidFill>
                  <a:srgbClr val="3333FF"/>
                </a:solidFill>
                <a:latin typeface="华文楷体" pitchFamily="2" charset="-122"/>
                <a:ea typeface="华文楷体" pitchFamily="2" charset="-122"/>
              </a:rPr>
              <a:t>2018</a:t>
            </a:r>
            <a:r>
              <a:rPr lang="zh-CN" altLang="en-US" sz="2800" b="1" dirty="0">
                <a:solidFill>
                  <a:srgbClr val="3333FF"/>
                </a:solidFill>
                <a:latin typeface="华文楷体" pitchFamily="2" charset="-122"/>
                <a:ea typeface="华文楷体" pitchFamily="2" charset="-122"/>
              </a:rPr>
              <a:t>年</a:t>
            </a:r>
            <a:r>
              <a:rPr lang="en-US" altLang="zh-CN" sz="2800" b="1" dirty="0" smtClean="0">
                <a:solidFill>
                  <a:srgbClr val="3333FF"/>
                </a:solidFill>
                <a:latin typeface="华文楷体" pitchFamily="2" charset="-122"/>
                <a:ea typeface="华文楷体" pitchFamily="2" charset="-122"/>
              </a:rPr>
              <a:t>12</a:t>
            </a:r>
            <a:r>
              <a:rPr lang="zh-CN" altLang="en-US" sz="2800" b="1" dirty="0" smtClean="0">
                <a:solidFill>
                  <a:srgbClr val="3333FF"/>
                </a:solidFill>
                <a:latin typeface="华文楷体" pitchFamily="2" charset="-122"/>
                <a:ea typeface="华文楷体" pitchFamily="2" charset="-122"/>
              </a:rPr>
              <a:t>月</a:t>
            </a:r>
            <a:r>
              <a:rPr lang="en-US" altLang="zh-CN" sz="2800" b="1" dirty="0">
                <a:solidFill>
                  <a:srgbClr val="3333FF"/>
                </a:solidFill>
                <a:latin typeface="华文楷体" pitchFamily="2" charset="-122"/>
                <a:ea typeface="华文楷体" pitchFamily="2" charset="-122"/>
              </a:rPr>
              <a:t>5</a:t>
            </a:r>
            <a:r>
              <a:rPr lang="zh-CN" altLang="en-US" sz="2800" b="1" dirty="0" smtClean="0">
                <a:solidFill>
                  <a:srgbClr val="3333FF"/>
                </a:solidFill>
                <a:latin typeface="华文楷体" pitchFamily="2" charset="-122"/>
                <a:ea typeface="华文楷体" pitchFamily="2" charset="-122"/>
              </a:rPr>
              <a:t>日，数学所讲座</a:t>
            </a:r>
            <a:endParaRPr lang="en-US" altLang="zh-CN" sz="1600" b="1" dirty="0" smtClean="0"/>
          </a:p>
          <a:p>
            <a:pPr algn="l" eaLnBrk="1" hangingPunct="1">
              <a:lnSpc>
                <a:spcPct val="80000"/>
              </a:lnSpc>
            </a:pPr>
            <a:endParaRPr lang="en-US" altLang="zh-CN" sz="2000" b="1" dirty="0" smtClean="0"/>
          </a:p>
          <a:p>
            <a:pPr algn="l" eaLnBrk="1" hangingPunct="1">
              <a:lnSpc>
                <a:spcPct val="80000"/>
              </a:lnSpc>
            </a:pPr>
            <a:r>
              <a:rPr lang="en-US" altLang="zh-CN" sz="2000" b="1" dirty="0" smtClean="0"/>
              <a:t>Email:   </a:t>
            </a:r>
            <a:r>
              <a:rPr lang="en-US" altLang="zh-CN" sz="2000" b="1" dirty="0" smtClean="0">
                <a:hlinkClick r:id="rId3"/>
              </a:rPr>
              <a:t>mazm@amt.ac.cn</a:t>
            </a:r>
            <a:endParaRPr lang="en-US" altLang="zh-CN" sz="2000" b="1" dirty="0" smtClean="0"/>
          </a:p>
          <a:p>
            <a:pPr algn="l" eaLnBrk="1" hangingPunct="1">
              <a:lnSpc>
                <a:spcPct val="80000"/>
              </a:lnSpc>
            </a:pPr>
            <a:r>
              <a:rPr lang="en-US" altLang="zh-CN" sz="1600" b="1" dirty="0" err="1" smtClean="0"/>
              <a:t>Hompage</a:t>
            </a:r>
            <a:r>
              <a:rPr lang="en-US" altLang="zh-CN" sz="2000" b="1" dirty="0" smtClean="0"/>
              <a:t> </a:t>
            </a:r>
            <a:r>
              <a:rPr lang="en-US" altLang="zh-CN" sz="1800" b="1" dirty="0" smtClean="0"/>
              <a:t>:    http</a:t>
            </a:r>
            <a:r>
              <a:rPr lang="en-US" altLang="zh-CN" sz="1800" b="1" dirty="0"/>
              <a:t>://www.escience.cn/people/mazm/index.html</a:t>
            </a:r>
            <a:endParaRPr lang="en-US" altLang="zh-CN" sz="1800" b="1" dirty="0" smtClean="0"/>
          </a:p>
          <a:p>
            <a:pPr eaLnBrk="1" hangingPunct="1">
              <a:lnSpc>
                <a:spcPct val="80000"/>
              </a:lnSpc>
            </a:pPr>
            <a:endParaRPr lang="zh-CN" altLang="en-US" sz="1100" dirty="0" smtClean="0"/>
          </a:p>
        </p:txBody>
      </p:sp>
      <p:sp>
        <p:nvSpPr>
          <p:cNvPr id="5" name="Rectangle 2"/>
          <p:cNvSpPr txBox="1">
            <a:spLocks noChangeArrowheads="1"/>
          </p:cNvSpPr>
          <p:nvPr/>
        </p:nvSpPr>
        <p:spPr bwMode="auto">
          <a:xfrm>
            <a:off x="89252" y="548616"/>
            <a:ext cx="8623300" cy="1584325"/>
          </a:xfrm>
          <a:prstGeom prst="rect">
            <a:avLst/>
          </a:prstGeom>
          <a:noFill/>
          <a:ln w="9525">
            <a:noFill/>
            <a:miter lim="800000"/>
            <a:headEnd/>
            <a:tailEnd/>
          </a:ln>
        </p:spPr>
        <p:txBody>
          <a:bodyPr anchor="ctr"/>
          <a:lstStyle/>
          <a:p>
            <a:pPr lvl="0" algn="ctr">
              <a:lnSpc>
                <a:spcPct val="80000"/>
              </a:lnSpc>
              <a:spcBef>
                <a:spcPct val="20000"/>
              </a:spcBef>
            </a:pPr>
            <a:r>
              <a:rPr lang="zh-CN" altLang="en-US" sz="6000" kern="0" dirty="0" smtClean="0">
                <a:solidFill>
                  <a:srgbClr val="FF0000"/>
                </a:solidFill>
                <a:latin typeface="华文新魏" pitchFamily="2" charset="-122"/>
                <a:ea typeface="华文新魏" pitchFamily="2" charset="-122"/>
                <a:cs typeface="+mj-cs"/>
              </a:rPr>
              <a:t>数学在现代文明中的作用</a:t>
            </a:r>
            <a:endParaRPr lang="en-US" altLang="zh-CN" sz="6000" kern="0" dirty="0" smtClean="0">
              <a:solidFill>
                <a:srgbClr val="FF0000"/>
              </a:solidFill>
              <a:latin typeface="华文新魏" pitchFamily="2" charset="-122"/>
              <a:ea typeface="华文新魏" pitchFamily="2" charset="-122"/>
              <a:cs typeface="+mj-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914400" y="228600"/>
          <a:ext cx="7391400" cy="6400800"/>
        </p:xfrm>
        <a:graphic>
          <a:graphicData uri="http://schemas.openxmlformats.org/presentationml/2006/ole">
            <mc:AlternateContent xmlns:mc="http://schemas.openxmlformats.org/markup-compatibility/2006">
              <mc:Choice xmlns:v="urn:schemas-microsoft-com:vml" Requires="v">
                <p:oleObj spid="_x0000_s838758" name="Image" r:id="rId3" imgW="4839184" imgH="6249796" progId="Photoshop.Image.7">
                  <p:embed/>
                </p:oleObj>
              </mc:Choice>
              <mc:Fallback>
                <p:oleObj name="Image" r:id="rId3" imgW="4839184" imgH="6249796"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28600"/>
                        <a:ext cx="73914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84369913"/>
      </p:ext>
    </p:extLst>
  </p:cSld>
  <p:clrMapOvr>
    <a:masterClrMapping/>
  </p:clrMapOvr>
  <p:transition spd="slow">
    <p:cover dir="d"/>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zh-CN" sz="5400" smtClean="0">
                <a:solidFill>
                  <a:schemeClr val="hlink"/>
                </a:solidFill>
              </a:rPr>
              <a:t>M. Fukushima [1971]</a:t>
            </a:r>
          </a:p>
        </p:txBody>
      </p:sp>
      <p:sp>
        <p:nvSpPr>
          <p:cNvPr id="57347" name="Text Box 7"/>
          <p:cNvSpPr txBox="1">
            <a:spLocks noChangeArrowheads="1"/>
          </p:cNvSpPr>
          <p:nvPr/>
        </p:nvSpPr>
        <p:spPr bwMode="auto">
          <a:xfrm>
            <a:off x="328613" y="1952625"/>
            <a:ext cx="7459662" cy="2800350"/>
          </a:xfrm>
          <a:prstGeom prst="rect">
            <a:avLst/>
          </a:prstGeom>
          <a:noFill/>
          <a:ln w="9525">
            <a:noFill/>
            <a:miter lim="800000"/>
            <a:headEnd/>
            <a:tailEnd/>
          </a:ln>
        </p:spPr>
        <p:txBody>
          <a:bodyPr wrap="none">
            <a:spAutoFit/>
          </a:bodyPr>
          <a:lstStyle/>
          <a:p>
            <a:r>
              <a:rPr lang="en-US" altLang="zh-CN" sz="4400">
                <a:solidFill>
                  <a:srgbClr val="000000"/>
                </a:solidFill>
              </a:rPr>
              <a:t>constructed </a:t>
            </a:r>
            <a:r>
              <a:rPr lang="en-US" altLang="zh-CN" sz="4400">
                <a:solidFill>
                  <a:srgbClr val="FF0000"/>
                </a:solidFill>
              </a:rPr>
              <a:t>for the first time</a:t>
            </a:r>
            <a:r>
              <a:rPr lang="en-US" altLang="zh-CN" sz="4400">
                <a:solidFill>
                  <a:srgbClr val="000000"/>
                </a:solidFill>
              </a:rPr>
              <a:t> </a:t>
            </a:r>
          </a:p>
          <a:p>
            <a:r>
              <a:rPr lang="en-US" altLang="zh-CN" sz="4400">
                <a:solidFill>
                  <a:srgbClr val="000000"/>
                </a:solidFill>
              </a:rPr>
              <a:t> Hunt processes </a:t>
            </a:r>
          </a:p>
          <a:p>
            <a:r>
              <a:rPr lang="en-US" altLang="zh-CN" sz="4400">
                <a:solidFill>
                  <a:srgbClr val="000000"/>
                </a:solidFill>
              </a:rPr>
              <a:t>(a class of  nice Markov process) </a:t>
            </a:r>
          </a:p>
          <a:p>
            <a:r>
              <a:rPr lang="en-US" altLang="zh-CN" sz="4400">
                <a:solidFill>
                  <a:srgbClr val="000000"/>
                </a:solidFill>
              </a:rPr>
              <a:t>from </a:t>
            </a:r>
            <a:r>
              <a:rPr lang="en-US" altLang="zh-CN" sz="4400">
                <a:solidFill>
                  <a:srgbClr val="FF0000"/>
                </a:solidFill>
              </a:rPr>
              <a:t>regular</a:t>
            </a:r>
            <a:r>
              <a:rPr lang="en-US" altLang="zh-CN" sz="4400">
                <a:solidFill>
                  <a:srgbClr val="000000"/>
                </a:solidFill>
              </a:rPr>
              <a:t> Dirichlet forms</a:t>
            </a:r>
          </a:p>
        </p:txBody>
      </p:sp>
    </p:spTree>
    <p:extLst>
      <p:ext uri="{BB962C8B-B14F-4D97-AF65-F5344CB8AC3E}">
        <p14:creationId xmlns:p14="http://schemas.microsoft.com/office/powerpoint/2010/main" val="34947746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457200" y="731838"/>
            <a:ext cx="8382000" cy="5440362"/>
          </a:xfrm>
        </p:spPr>
        <p:txBody>
          <a:bodyPr/>
          <a:lstStyle/>
          <a:p>
            <a:r>
              <a:rPr lang="en-US" altLang="zh-CN" sz="2800" smtClean="0"/>
              <a:t>A Dirichlet form is associated with a nice Markov processes if and only if it is </a:t>
            </a:r>
            <a:r>
              <a:rPr lang="en-US" altLang="zh-CN" sz="2800" smtClean="0">
                <a:solidFill>
                  <a:srgbClr val="FF0000"/>
                </a:solidFill>
              </a:rPr>
              <a:t>Quasi-regular</a:t>
            </a:r>
            <a:r>
              <a:rPr lang="en-US" altLang="zh-CN" sz="2800" smtClean="0"/>
              <a:t> </a:t>
            </a:r>
          </a:p>
          <a:p>
            <a:pPr>
              <a:buFontTx/>
              <a:buNone/>
            </a:pPr>
            <a:r>
              <a:rPr lang="en-US" altLang="zh-CN" sz="2800" smtClean="0"/>
              <a:t>    [</a:t>
            </a:r>
            <a:r>
              <a:rPr lang="en-US" altLang="zh-CN" sz="2800" smtClean="0">
                <a:solidFill>
                  <a:schemeClr val="hlink"/>
                </a:solidFill>
              </a:rPr>
              <a:t>Albeverio,Ma,Roeckner 90s</a:t>
            </a:r>
            <a:r>
              <a:rPr lang="en-US" altLang="zh-CN" sz="2800" smtClean="0"/>
              <a:t>]</a:t>
            </a:r>
          </a:p>
          <a:p>
            <a:pPr>
              <a:buFontTx/>
              <a:buNone/>
            </a:pPr>
            <a:endParaRPr lang="en-US" altLang="zh-CN" sz="2800" smtClean="0"/>
          </a:p>
          <a:p>
            <a:r>
              <a:rPr lang="en-US" altLang="zh-CN" sz="2800" smtClean="0">
                <a:solidFill>
                  <a:schemeClr val="hlink"/>
                </a:solidFill>
              </a:rPr>
              <a:t>Z. M. Ma and M. Roeckner</a:t>
            </a:r>
            <a:r>
              <a:rPr lang="en-US" altLang="zh-CN" sz="2800" smtClean="0"/>
              <a:t>, </a:t>
            </a:r>
            <a:r>
              <a:rPr lang="en-US" altLang="zh-CN" sz="2800" i="1" smtClean="0"/>
              <a:t>Introduction to the Theory of (Non-Symmetric) Dirichlet Forms</a:t>
            </a:r>
            <a:r>
              <a:rPr lang="en-US" altLang="zh-CN" sz="2800" smtClean="0"/>
              <a:t>, (1992). Springer</a:t>
            </a:r>
          </a:p>
          <a:p>
            <a:endParaRPr lang="zh-CN" altLang="en-US" sz="2800" smtClean="0">
              <a:solidFill>
                <a:srgbClr val="FF0000"/>
              </a:solidFill>
            </a:endParaRPr>
          </a:p>
          <a:p>
            <a:r>
              <a:rPr lang="en-US" altLang="zh-CN" sz="2800" smtClean="0"/>
              <a:t>A Dirichlet form is quasi-regular if and only if it is </a:t>
            </a:r>
            <a:r>
              <a:rPr lang="en-US" altLang="zh-CN" sz="2800" smtClean="0">
                <a:solidFill>
                  <a:srgbClr val="FF0000"/>
                </a:solidFill>
              </a:rPr>
              <a:t>quasi-homeomorphic</a:t>
            </a:r>
            <a:r>
              <a:rPr lang="en-US" altLang="zh-CN" sz="2800" smtClean="0"/>
              <a:t> to a regular Dirichlet form [</a:t>
            </a:r>
            <a:r>
              <a:rPr lang="en-US" altLang="zh-CN" sz="2800" smtClean="0">
                <a:solidFill>
                  <a:schemeClr val="hlink"/>
                </a:solidFill>
              </a:rPr>
              <a:t>Chen, Ma, Roeckner 1994</a:t>
            </a:r>
            <a:r>
              <a:rPr lang="en-US" altLang="zh-CN" sz="2800" smtClean="0"/>
              <a:t>]</a:t>
            </a:r>
            <a:endParaRPr lang="zh-CN" altLang="en-US" sz="2800" smtClean="0"/>
          </a:p>
        </p:txBody>
      </p:sp>
    </p:spTree>
    <p:extLst>
      <p:ext uri="{BB962C8B-B14F-4D97-AF65-F5344CB8AC3E}">
        <p14:creationId xmlns:p14="http://schemas.microsoft.com/office/powerpoint/2010/main" val="604053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71438" y="458788"/>
            <a:ext cx="9101137" cy="5761037"/>
          </a:xfrm>
          <a:prstGeom prst="rect">
            <a:avLst/>
          </a:prstGeom>
          <a:noFill/>
          <a:ln w="41275" algn="ctr">
            <a:noFill/>
            <a:miter lim="800000"/>
            <a:headEnd/>
            <a:tailEnd/>
          </a:ln>
        </p:spPr>
      </p:pic>
      <p:cxnSp>
        <p:nvCxnSpPr>
          <p:cNvPr id="6" name="直接连接符 5"/>
          <p:cNvCxnSpPr>
            <a:cxnSpLocks noChangeShapeType="1"/>
          </p:cNvCxnSpPr>
          <p:nvPr/>
        </p:nvCxnSpPr>
        <p:spPr bwMode="auto">
          <a:xfrm>
            <a:off x="6462713" y="4598988"/>
            <a:ext cx="2070100" cy="0"/>
          </a:xfrm>
          <a:prstGeom prst="line">
            <a:avLst/>
          </a:prstGeom>
          <a:noFill/>
          <a:ln w="28575" algn="ctr">
            <a:solidFill>
              <a:srgbClr val="FF0000"/>
            </a:solidFill>
            <a:round/>
            <a:headEnd/>
            <a:tailEnd/>
          </a:ln>
        </p:spPr>
      </p:cxnSp>
      <p:cxnSp>
        <p:nvCxnSpPr>
          <p:cNvPr id="8" name="直接连接符 7"/>
          <p:cNvCxnSpPr>
            <a:cxnSpLocks noChangeShapeType="1"/>
          </p:cNvCxnSpPr>
          <p:nvPr/>
        </p:nvCxnSpPr>
        <p:spPr bwMode="auto">
          <a:xfrm>
            <a:off x="431800" y="4779963"/>
            <a:ext cx="8010525" cy="0"/>
          </a:xfrm>
          <a:prstGeom prst="line">
            <a:avLst/>
          </a:prstGeom>
          <a:noFill/>
          <a:ln w="28575" algn="ctr">
            <a:solidFill>
              <a:srgbClr val="FF0000"/>
            </a:solidFill>
            <a:round/>
            <a:headEnd/>
            <a:tailEnd/>
          </a:ln>
        </p:spPr>
      </p:cxnSp>
      <p:cxnSp>
        <p:nvCxnSpPr>
          <p:cNvPr id="10" name="直接连接符 9"/>
          <p:cNvCxnSpPr>
            <a:cxnSpLocks noChangeShapeType="1"/>
          </p:cNvCxnSpPr>
          <p:nvPr/>
        </p:nvCxnSpPr>
        <p:spPr bwMode="auto">
          <a:xfrm>
            <a:off x="341313" y="4959350"/>
            <a:ext cx="8010525" cy="0"/>
          </a:xfrm>
          <a:prstGeom prst="line">
            <a:avLst/>
          </a:prstGeom>
          <a:noFill/>
          <a:ln w="28575" algn="ctr">
            <a:solidFill>
              <a:srgbClr val="FF0000"/>
            </a:solidFill>
            <a:round/>
            <a:headEnd/>
            <a:tailEnd/>
          </a:ln>
        </p:spPr>
      </p:cxnSp>
      <p:cxnSp>
        <p:nvCxnSpPr>
          <p:cNvPr id="11" name="直接连接符 10"/>
          <p:cNvCxnSpPr>
            <a:cxnSpLocks noChangeShapeType="1"/>
          </p:cNvCxnSpPr>
          <p:nvPr/>
        </p:nvCxnSpPr>
        <p:spPr bwMode="auto">
          <a:xfrm>
            <a:off x="341313" y="5138738"/>
            <a:ext cx="5670550" cy="0"/>
          </a:xfrm>
          <a:prstGeom prst="line">
            <a:avLst/>
          </a:prstGeom>
          <a:noFill/>
          <a:ln w="28575" algn="ctr">
            <a:solidFill>
              <a:srgbClr val="FF0000"/>
            </a:solidFill>
            <a:round/>
            <a:headEnd/>
            <a:tailEnd/>
          </a:ln>
        </p:spPr>
      </p:cxnSp>
      <p:cxnSp>
        <p:nvCxnSpPr>
          <p:cNvPr id="18" name="直接箭头连接符 17"/>
          <p:cNvCxnSpPr>
            <a:cxnSpLocks noChangeShapeType="1"/>
          </p:cNvCxnSpPr>
          <p:nvPr/>
        </p:nvCxnSpPr>
        <p:spPr bwMode="auto">
          <a:xfrm flipV="1">
            <a:off x="5472113" y="3698875"/>
            <a:ext cx="450850" cy="1081088"/>
          </a:xfrm>
          <a:prstGeom prst="straightConnector1">
            <a:avLst/>
          </a:prstGeom>
          <a:noFill/>
          <a:ln w="38100" algn="ctr">
            <a:solidFill>
              <a:srgbClr val="0000FF"/>
            </a:solidFill>
            <a:round/>
            <a:headEnd/>
            <a:tailEnd type="arrow" w="med" len="med"/>
          </a:ln>
        </p:spPr>
      </p:cxnSp>
      <p:sp>
        <p:nvSpPr>
          <p:cNvPr id="24" name="圆角矩形 23"/>
          <p:cNvSpPr>
            <a:spLocks noChangeArrowheads="1"/>
          </p:cNvSpPr>
          <p:nvPr/>
        </p:nvSpPr>
        <p:spPr bwMode="auto">
          <a:xfrm>
            <a:off x="2951163" y="368300"/>
            <a:ext cx="5788025" cy="3240088"/>
          </a:xfrm>
          <a:prstGeom prst="roundRect">
            <a:avLst>
              <a:gd name="adj" fmla="val 16667"/>
            </a:avLst>
          </a:prstGeom>
          <a:solidFill>
            <a:schemeClr val="bg1"/>
          </a:solidFill>
          <a:ln w="6350" algn="ctr">
            <a:solidFill>
              <a:srgbClr val="FF0000"/>
            </a:solidFill>
            <a:round/>
            <a:headEnd/>
            <a:tailEnd/>
          </a:ln>
        </p:spPr>
        <p:txBody>
          <a:bodyPr wrap="none" anchor="ctr"/>
          <a:lstStyle/>
          <a:p>
            <a:r>
              <a:rPr lang="en-US" altLang="zh-CN" sz="2800" b="1">
                <a:solidFill>
                  <a:srgbClr val="3333FF"/>
                </a:solidFill>
                <a:latin typeface="隶书" pitchFamily="49" charset="-122"/>
                <a:ea typeface="隶书" pitchFamily="49" charset="-122"/>
              </a:rPr>
              <a:t>Theorem  1.4 will</a:t>
            </a:r>
            <a:r>
              <a:rPr lang="en-US" altLang="zh-CN" sz="2800" b="1">
                <a:solidFill>
                  <a:srgbClr val="FF0000"/>
                </a:solidFill>
                <a:latin typeface="隶书" pitchFamily="49" charset="-122"/>
                <a:ea typeface="隶书" pitchFamily="49" charset="-122"/>
              </a:rPr>
              <a:t> certainly </a:t>
            </a:r>
          </a:p>
          <a:p>
            <a:r>
              <a:rPr lang="en-US" altLang="zh-CN" sz="2800" b="1">
                <a:solidFill>
                  <a:srgbClr val="3333FF"/>
                </a:solidFill>
                <a:latin typeface="隶书" pitchFamily="49" charset="-122"/>
                <a:ea typeface="隶书" pitchFamily="49" charset="-122"/>
              </a:rPr>
              <a:t>be one of </a:t>
            </a:r>
            <a:r>
              <a:rPr lang="en-US" altLang="zh-CN" sz="2800" b="1">
                <a:solidFill>
                  <a:srgbClr val="FF0000"/>
                </a:solidFill>
                <a:latin typeface="隶书" pitchFamily="49" charset="-122"/>
                <a:ea typeface="隶书" pitchFamily="49" charset="-122"/>
              </a:rPr>
              <a:t>the main references </a:t>
            </a:r>
          </a:p>
          <a:p>
            <a:r>
              <a:rPr lang="en-US" altLang="zh-CN" sz="2800" b="1">
                <a:solidFill>
                  <a:srgbClr val="3333FF"/>
                </a:solidFill>
                <a:latin typeface="隶书" pitchFamily="49" charset="-122"/>
                <a:ea typeface="隶书" pitchFamily="49" charset="-122"/>
              </a:rPr>
              <a:t>in future study of Markov </a:t>
            </a:r>
          </a:p>
          <a:p>
            <a:r>
              <a:rPr lang="en-US" altLang="zh-CN" sz="2800" b="1">
                <a:solidFill>
                  <a:srgbClr val="3333FF"/>
                </a:solidFill>
                <a:latin typeface="隶书" pitchFamily="49" charset="-122"/>
                <a:ea typeface="隶书" pitchFamily="49" charset="-122"/>
              </a:rPr>
              <a:t>processes, by this reason, I </a:t>
            </a:r>
          </a:p>
          <a:p>
            <a:r>
              <a:rPr lang="en-US" altLang="zh-CN" sz="2800" b="1">
                <a:solidFill>
                  <a:srgbClr val="3333FF"/>
                </a:solidFill>
                <a:latin typeface="隶书" pitchFamily="49" charset="-122"/>
                <a:ea typeface="隶书" pitchFamily="49" charset="-122"/>
              </a:rPr>
              <a:t>recommend you to publish the </a:t>
            </a:r>
          </a:p>
          <a:p>
            <a:r>
              <a:rPr lang="en-US" altLang="zh-CN" sz="2800" b="1">
                <a:solidFill>
                  <a:srgbClr val="3333FF"/>
                </a:solidFill>
                <a:latin typeface="隶书" pitchFamily="49" charset="-122"/>
                <a:ea typeface="隶书" pitchFamily="49" charset="-122"/>
              </a:rPr>
              <a:t>results you  sent to me so far </a:t>
            </a:r>
          </a:p>
          <a:p>
            <a:r>
              <a:rPr lang="en-US" altLang="zh-CN" sz="2800" b="1">
                <a:solidFill>
                  <a:srgbClr val="3333FF"/>
                </a:solidFill>
                <a:latin typeface="隶书" pitchFamily="49" charset="-122"/>
                <a:ea typeface="隶书" pitchFamily="49" charset="-122"/>
              </a:rPr>
              <a:t>as soon as possible …</a:t>
            </a:r>
            <a:endParaRPr lang="zh-CN" altLang="en-US" sz="2800" b="1">
              <a:solidFill>
                <a:srgbClr val="3333FF"/>
              </a:solidFill>
              <a:latin typeface="隶书" pitchFamily="49" charset="-122"/>
              <a:ea typeface="隶书" pitchFamily="49" charset="-122"/>
            </a:endParaRPr>
          </a:p>
        </p:txBody>
      </p:sp>
    </p:spTree>
    <p:extLst>
      <p:ext uri="{BB962C8B-B14F-4D97-AF65-F5344CB8AC3E}">
        <p14:creationId xmlns:p14="http://schemas.microsoft.com/office/powerpoint/2010/main" val="74303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922338" y="-22225"/>
            <a:ext cx="4249737" cy="2570163"/>
          </a:xfrm>
          <a:prstGeom prst="rect">
            <a:avLst/>
          </a:prstGeom>
          <a:noFill/>
          <a:ln w="28575" algn="ctr">
            <a:noFill/>
            <a:miter lim="800000"/>
            <a:headEnd/>
            <a:tailEnd/>
          </a:ln>
        </p:spPr>
      </p:pic>
      <p:sp>
        <p:nvSpPr>
          <p:cNvPr id="51203" name="Text Box 3"/>
          <p:cNvSpPr txBox="1">
            <a:spLocks noChangeArrowheads="1"/>
          </p:cNvSpPr>
          <p:nvPr/>
        </p:nvSpPr>
        <p:spPr bwMode="auto">
          <a:xfrm>
            <a:off x="5099050" y="244475"/>
            <a:ext cx="3654425" cy="1816100"/>
          </a:xfrm>
          <a:prstGeom prst="rect">
            <a:avLst/>
          </a:prstGeom>
          <a:noFill/>
          <a:ln w="28575" algn="ctr">
            <a:noFill/>
            <a:miter lim="800000"/>
            <a:headEnd/>
            <a:tailEnd/>
          </a:ln>
        </p:spPr>
        <p:txBody>
          <a:bodyPr>
            <a:spAutoFit/>
          </a:bodyPr>
          <a:lstStyle/>
          <a:p>
            <a:pPr algn="ctr"/>
            <a:r>
              <a:rPr lang="en-US" altLang="zh-CN">
                <a:solidFill>
                  <a:srgbClr val="3333FF"/>
                </a:solidFill>
              </a:rPr>
              <a:t>Princeton University Press</a:t>
            </a:r>
          </a:p>
          <a:p>
            <a:pPr algn="ctr"/>
            <a:r>
              <a:rPr lang="en-US" altLang="zh-CN">
                <a:solidFill>
                  <a:srgbClr val="3333FF"/>
                </a:solidFill>
              </a:rPr>
              <a:t>Princton and Oxford</a:t>
            </a:r>
          </a:p>
          <a:p>
            <a:pPr algn="ctr"/>
            <a:r>
              <a:rPr lang="en-US" altLang="zh-CN">
                <a:solidFill>
                  <a:srgbClr val="3333FF"/>
                </a:solidFill>
              </a:rPr>
              <a:t>Copyright 2011</a:t>
            </a:r>
          </a:p>
        </p:txBody>
      </p:sp>
      <p:pic>
        <p:nvPicPr>
          <p:cNvPr id="51204" name="Picture 4"/>
          <p:cNvPicPr>
            <a:picLocks noChangeAspect="1" noChangeArrowheads="1"/>
          </p:cNvPicPr>
          <p:nvPr/>
        </p:nvPicPr>
        <p:blipFill>
          <a:blip r:embed="rId3" cstate="print"/>
          <a:srcRect/>
          <a:stretch>
            <a:fillRect/>
          </a:stretch>
        </p:blipFill>
        <p:spPr bwMode="auto">
          <a:xfrm>
            <a:off x="152400" y="2819400"/>
            <a:ext cx="8610600" cy="2441575"/>
          </a:xfrm>
          <a:prstGeom prst="rect">
            <a:avLst/>
          </a:prstGeom>
          <a:noFill/>
          <a:ln w="9525">
            <a:noFill/>
            <a:miter lim="800000"/>
            <a:headEnd/>
            <a:tailEnd/>
          </a:ln>
        </p:spPr>
      </p:pic>
      <p:sp>
        <p:nvSpPr>
          <p:cNvPr id="248837" name="AutoShape 5"/>
          <p:cNvSpPr>
            <a:spLocks noChangeArrowheads="1"/>
          </p:cNvSpPr>
          <p:nvPr/>
        </p:nvSpPr>
        <p:spPr bwMode="auto">
          <a:xfrm>
            <a:off x="412750" y="4343400"/>
            <a:ext cx="8305800" cy="914400"/>
          </a:xfrm>
          <a:prstGeom prst="roundRect">
            <a:avLst>
              <a:gd name="adj" fmla="val 16667"/>
            </a:avLst>
          </a:prstGeom>
          <a:solidFill>
            <a:schemeClr val="bg1">
              <a:alpha val="0"/>
            </a:schemeClr>
          </a:solidFill>
          <a:ln w="41275" algn="ctr">
            <a:solidFill>
              <a:srgbClr val="FF0000"/>
            </a:solidFill>
            <a:round/>
            <a:headEnd/>
            <a:tailEnd/>
          </a:ln>
        </p:spPr>
        <p:txBody>
          <a:bodyPr wrap="none" anchor="ctr"/>
          <a:lstStyle/>
          <a:p>
            <a:endParaRPr lang="zh-CN" altLang="en-US">
              <a:solidFill>
                <a:srgbClr val="000000"/>
              </a:solidFill>
            </a:endParaRPr>
          </a:p>
        </p:txBody>
      </p:sp>
      <p:sp>
        <p:nvSpPr>
          <p:cNvPr id="6" name="TextBox 5"/>
          <p:cNvSpPr txBox="1">
            <a:spLocks noChangeArrowheads="1"/>
          </p:cNvSpPr>
          <p:nvPr/>
        </p:nvSpPr>
        <p:spPr bwMode="auto">
          <a:xfrm>
            <a:off x="611188" y="5334000"/>
            <a:ext cx="7848600" cy="1200329"/>
          </a:xfrm>
          <a:prstGeom prst="rect">
            <a:avLst/>
          </a:prstGeom>
          <a:noFill/>
          <a:ln w="9525">
            <a:noFill/>
            <a:miter lim="800000"/>
            <a:headEnd/>
            <a:tailEnd/>
          </a:ln>
        </p:spPr>
        <p:txBody>
          <a:bodyPr>
            <a:spAutoFit/>
          </a:bodyPr>
          <a:lstStyle/>
          <a:p>
            <a:r>
              <a:rPr lang="en-US" altLang="zh-CN" dirty="0">
                <a:solidFill>
                  <a:srgbClr val="000000"/>
                </a:solidFill>
                <a:latin typeface="隶书" pitchFamily="49" charset="-122"/>
                <a:ea typeface="隶书" pitchFamily="49" charset="-122"/>
              </a:rPr>
              <a:t> </a:t>
            </a:r>
            <a:r>
              <a:rPr lang="en-US" altLang="zh-CN" sz="2400" b="1" dirty="0">
                <a:solidFill>
                  <a:srgbClr val="FF0000"/>
                </a:solidFill>
                <a:latin typeface="隶书" pitchFamily="49" charset="-122"/>
                <a:ea typeface="隶书" pitchFamily="49" charset="-122"/>
              </a:rPr>
              <a:t>The framework of quasi-regular </a:t>
            </a:r>
            <a:r>
              <a:rPr lang="en-US" altLang="zh-CN" sz="2400" b="1" dirty="0" err="1">
                <a:solidFill>
                  <a:srgbClr val="FF0000"/>
                </a:solidFill>
                <a:latin typeface="隶书" pitchFamily="49" charset="-122"/>
                <a:ea typeface="隶书" pitchFamily="49" charset="-122"/>
              </a:rPr>
              <a:t>Dirichlet</a:t>
            </a:r>
            <a:r>
              <a:rPr lang="en-US" altLang="zh-CN" sz="2400" b="1" dirty="0">
                <a:solidFill>
                  <a:srgbClr val="FF0000"/>
                </a:solidFill>
                <a:latin typeface="隶书" pitchFamily="49" charset="-122"/>
                <a:ea typeface="隶书" pitchFamily="49" charset="-122"/>
              </a:rPr>
              <a:t> forms together with quasi-homeomorphism method has been very useful in 20 years.</a:t>
            </a:r>
            <a:endParaRPr lang="en-US" altLang="zh-CN" b="1" dirty="0">
              <a:solidFill>
                <a:srgbClr val="FF0000"/>
              </a:solidFill>
              <a:latin typeface="隶书" pitchFamily="49" charset="-122"/>
              <a:ea typeface="隶书" pitchFamily="49" charset="-122"/>
            </a:endParaRPr>
          </a:p>
        </p:txBody>
      </p:sp>
    </p:spTree>
    <p:extLst>
      <p:ext uri="{BB962C8B-B14F-4D97-AF65-F5344CB8AC3E}">
        <p14:creationId xmlns:p14="http://schemas.microsoft.com/office/powerpoint/2010/main" val="27734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7" grpId="0" animBg="1"/>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88568"/>
            <a:ext cx="8229600" cy="1440130"/>
          </a:xfrm>
        </p:spPr>
        <p:txBody>
          <a:bodyPr/>
          <a:lstStyle/>
          <a:p>
            <a:pPr algn="l"/>
            <a:r>
              <a:rPr lang="en-US" altLang="zh-CN" sz="2000" dirty="0" smtClean="0">
                <a:solidFill>
                  <a:srgbClr val="000099"/>
                </a:solidFill>
              </a:rPr>
              <a:t>To appear in Annals of Probability</a:t>
            </a:r>
            <a:r>
              <a:rPr lang="en-US" altLang="zh-CN" sz="2400" dirty="0" smtClean="0">
                <a:solidFill>
                  <a:srgbClr val="000099"/>
                </a:solidFill>
              </a:rPr>
              <a:t/>
            </a:r>
            <a:br>
              <a:rPr lang="en-US" altLang="zh-CN" sz="2400" dirty="0" smtClean="0">
                <a:solidFill>
                  <a:srgbClr val="000099"/>
                </a:solidFill>
              </a:rPr>
            </a:br>
            <a:r>
              <a:rPr lang="en-US" altLang="zh-CN" sz="2400" dirty="0" smtClean="0">
                <a:solidFill>
                  <a:srgbClr val="000099"/>
                </a:solidFill>
              </a:rPr>
              <a:t>      </a:t>
            </a:r>
            <a:r>
              <a:rPr lang="en-US" altLang="zh-CN" sz="2400" dirty="0" smtClean="0">
                <a:solidFill>
                  <a:srgbClr val="FF0000"/>
                </a:solidFill>
              </a:rPr>
              <a:t>DISTRIBUTION </a:t>
            </a:r>
            <a:r>
              <a:rPr lang="en-US" altLang="zh-CN" sz="2400" dirty="0">
                <a:solidFill>
                  <a:srgbClr val="FF0000"/>
                </a:solidFill>
              </a:rPr>
              <a:t>FLOWS ASSOCIATED WITH </a:t>
            </a:r>
            <a:r>
              <a:rPr lang="en-US" altLang="zh-CN" sz="2400" dirty="0" smtClean="0">
                <a:solidFill>
                  <a:srgbClr val="FF0000"/>
                </a:solidFill>
              </a:rPr>
              <a:t/>
            </a:r>
            <a:br>
              <a:rPr lang="en-US" altLang="zh-CN" sz="2400" dirty="0" smtClean="0">
                <a:solidFill>
                  <a:srgbClr val="FF0000"/>
                </a:solidFill>
              </a:rPr>
            </a:br>
            <a:r>
              <a:rPr lang="en-US" altLang="zh-CN" sz="2400" dirty="0" smtClean="0">
                <a:solidFill>
                  <a:srgbClr val="FF0000"/>
                </a:solidFill>
              </a:rPr>
              <a:t>      POSITIVITY PRESERVING </a:t>
            </a:r>
            <a:r>
              <a:rPr lang="en-US" altLang="zh-CN" sz="2400" dirty="0">
                <a:solidFill>
                  <a:srgbClr val="FF0000"/>
                </a:solidFill>
              </a:rPr>
              <a:t>COERCIVE FORMS</a:t>
            </a:r>
            <a:br>
              <a:rPr lang="en-US" altLang="zh-CN" sz="2400" dirty="0">
                <a:solidFill>
                  <a:srgbClr val="FF0000"/>
                </a:solidFill>
              </a:rPr>
            </a:br>
            <a:r>
              <a:rPr lang="en-US" altLang="zh-CN" sz="1600" dirty="0">
                <a:solidFill>
                  <a:srgbClr val="0070C0"/>
                </a:solidFill>
              </a:rPr>
              <a:t>Xian </a:t>
            </a:r>
            <a:r>
              <a:rPr lang="en-US" altLang="zh-CN" sz="1600" dirty="0" smtClean="0">
                <a:solidFill>
                  <a:srgbClr val="0070C0"/>
                </a:solidFill>
              </a:rPr>
              <a:t>Chen, </a:t>
            </a:r>
            <a:r>
              <a:rPr lang="en-US" altLang="zh-CN" sz="1600" dirty="0">
                <a:solidFill>
                  <a:srgbClr val="0070C0"/>
                </a:solidFill>
              </a:rPr>
              <a:t>Zhi-Ming </a:t>
            </a:r>
            <a:r>
              <a:rPr lang="en-US" altLang="zh-CN" sz="1600" dirty="0" smtClean="0">
                <a:solidFill>
                  <a:srgbClr val="0070C0"/>
                </a:solidFill>
              </a:rPr>
              <a:t>Ma </a:t>
            </a:r>
            <a:r>
              <a:rPr lang="en-US" altLang="zh-CN" sz="1600" dirty="0">
                <a:solidFill>
                  <a:srgbClr val="0070C0"/>
                </a:solidFill>
              </a:rPr>
              <a:t>and </a:t>
            </a:r>
            <a:r>
              <a:rPr lang="en-US" altLang="zh-CN" sz="1600" dirty="0" err="1">
                <a:solidFill>
                  <a:srgbClr val="0070C0"/>
                </a:solidFill>
              </a:rPr>
              <a:t>Xue</a:t>
            </a:r>
            <a:r>
              <a:rPr lang="en-US" altLang="zh-CN" sz="1600" dirty="0">
                <a:solidFill>
                  <a:srgbClr val="0070C0"/>
                </a:solidFill>
              </a:rPr>
              <a:t> </a:t>
            </a:r>
            <a:r>
              <a:rPr lang="en-US" altLang="zh-CN" sz="1600" dirty="0" smtClean="0">
                <a:solidFill>
                  <a:srgbClr val="0070C0"/>
                </a:solidFill>
              </a:rPr>
              <a:t>Peng</a:t>
            </a:r>
            <a:endParaRPr lang="zh-CN" altLang="en-US" sz="1800" dirty="0">
              <a:solidFill>
                <a:srgbClr val="0070C0"/>
              </a:solidFill>
            </a:endParaRPr>
          </a:p>
        </p:txBody>
      </p:sp>
      <p:sp>
        <p:nvSpPr>
          <p:cNvPr id="3" name="内容占位符 2"/>
          <p:cNvSpPr>
            <a:spLocks noGrp="1"/>
          </p:cNvSpPr>
          <p:nvPr>
            <p:ph idx="1"/>
          </p:nvPr>
        </p:nvSpPr>
        <p:spPr>
          <a:xfrm>
            <a:off x="341436" y="1898796"/>
            <a:ext cx="8229600" cy="4525963"/>
          </a:xfrm>
        </p:spPr>
        <p:txBody>
          <a:bodyPr/>
          <a:lstStyle/>
          <a:p>
            <a:r>
              <a:rPr lang="en-US" altLang="zh-CN" dirty="0"/>
              <a:t>For a given </a:t>
            </a:r>
            <a:r>
              <a:rPr lang="en-US" altLang="zh-CN" dirty="0">
                <a:solidFill>
                  <a:srgbClr val="0070C0"/>
                </a:solidFill>
              </a:rPr>
              <a:t>quasi-regular positivity preserving coercive </a:t>
            </a:r>
            <a:r>
              <a:rPr lang="en-US" altLang="zh-CN" dirty="0"/>
              <a:t>form, we construct a family of (σ-ﬁnite) distribution ﬂows associated with the semigroup of the form. </a:t>
            </a:r>
            <a:r>
              <a:rPr lang="en-US" altLang="zh-CN" dirty="0" smtClean="0"/>
              <a:t>….The </a:t>
            </a:r>
            <a:r>
              <a:rPr lang="en-US" altLang="zh-CN" dirty="0"/>
              <a:t>results obtained in this paper will enable us to perform a kind of stochastic analysis related to positivity preserving coercive forms.</a:t>
            </a:r>
          </a:p>
        </p:txBody>
      </p:sp>
    </p:spTree>
    <p:extLst>
      <p:ext uri="{BB962C8B-B14F-4D97-AF65-F5344CB8AC3E}">
        <p14:creationId xmlns:p14="http://schemas.microsoft.com/office/powerpoint/2010/main" val="421422206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688728" y="274638"/>
            <a:ext cx="8229600" cy="1143000"/>
          </a:xfrm>
          <a:prstGeom prst="rect">
            <a:avLst/>
          </a:prstGeom>
        </p:spPr>
        <p:txBody>
          <a:bodyPr/>
          <a:lstStyle/>
          <a:p>
            <a:pPr algn="ctr" eaLnBrk="0" hangingPunct="0">
              <a:defRPr/>
            </a:pPr>
            <a:endParaRPr lang="zh-CN" altLang="en-US" sz="4400" b="1" kern="0" dirty="0">
              <a:solidFill>
                <a:srgbClr val="0070C0"/>
              </a:solidFill>
              <a:latin typeface="Arial"/>
              <a:ea typeface="宋体"/>
            </a:endParaRPr>
          </a:p>
        </p:txBody>
      </p:sp>
      <p:sp>
        <p:nvSpPr>
          <p:cNvPr id="68611" name="内容占位符 3"/>
          <p:cNvSpPr>
            <a:spLocks noGrp="1"/>
          </p:cNvSpPr>
          <p:nvPr>
            <p:ph idx="1"/>
          </p:nvPr>
        </p:nvSpPr>
        <p:spPr>
          <a:xfrm>
            <a:off x="572964" y="1718772"/>
            <a:ext cx="8229600" cy="4525963"/>
          </a:xfrm>
        </p:spPr>
        <p:txBody>
          <a:bodyPr/>
          <a:lstStyle/>
          <a:p>
            <a:r>
              <a:rPr lang="en-US" altLang="zh-CN" sz="2800" dirty="0" smtClean="0">
                <a:solidFill>
                  <a:srgbClr val="3333FF"/>
                </a:solidFill>
              </a:rPr>
              <a:t>Rick </a:t>
            </a:r>
            <a:r>
              <a:rPr lang="en-US" altLang="zh-CN" sz="2800" dirty="0" err="1" smtClean="0">
                <a:solidFill>
                  <a:srgbClr val="3333FF"/>
                </a:solidFill>
              </a:rPr>
              <a:t>Durret</a:t>
            </a:r>
            <a:r>
              <a:rPr lang="en-US" altLang="zh-CN" sz="2800" dirty="0" smtClean="0">
                <a:solidFill>
                  <a:srgbClr val="3333FF"/>
                </a:solidFill>
              </a:rPr>
              <a:t>:  </a:t>
            </a:r>
            <a:r>
              <a:rPr lang="en-US" altLang="zh-CN" sz="2800" dirty="0" smtClean="0"/>
              <a:t>Probability Model for DNA Sequence Evolution, 2008, Springer</a:t>
            </a:r>
          </a:p>
          <a:p>
            <a:endParaRPr lang="en-US" altLang="zh-CN" sz="2800" dirty="0" smtClean="0"/>
          </a:p>
          <a:p>
            <a:r>
              <a:rPr lang="en-US" altLang="zh-CN" sz="2800" dirty="0" err="1" smtClean="0">
                <a:solidFill>
                  <a:srgbClr val="3333FF"/>
                </a:solidFill>
              </a:rPr>
              <a:t>Ziheng</a:t>
            </a:r>
            <a:r>
              <a:rPr lang="en-US" altLang="zh-CN" sz="2800" dirty="0" smtClean="0">
                <a:solidFill>
                  <a:srgbClr val="3333FF"/>
                </a:solidFill>
              </a:rPr>
              <a:t> Yang:  </a:t>
            </a:r>
            <a:r>
              <a:rPr lang="en-US" altLang="zh-CN" sz="2800" dirty="0" smtClean="0"/>
              <a:t>Molecular Evolution:  A Statistical Approach , 2014, Oxford University Press</a:t>
            </a:r>
          </a:p>
          <a:p>
            <a:endParaRPr lang="en-US" altLang="zh-CN" sz="2800" dirty="0" smtClean="0"/>
          </a:p>
          <a:p>
            <a:r>
              <a:rPr lang="en-US" altLang="zh-CN" sz="2800" dirty="0">
                <a:solidFill>
                  <a:srgbClr val="3333FF"/>
                </a:solidFill>
              </a:rPr>
              <a:t>Etienne </a:t>
            </a:r>
            <a:r>
              <a:rPr lang="en-US" altLang="zh-CN" sz="2800" dirty="0" err="1">
                <a:solidFill>
                  <a:srgbClr val="3333FF"/>
                </a:solidFill>
              </a:rPr>
              <a:t>Pardoux</a:t>
            </a:r>
            <a:r>
              <a:rPr lang="zh-CN" altLang="en-US" sz="2800" dirty="0" smtClean="0"/>
              <a:t>：</a:t>
            </a:r>
            <a:r>
              <a:rPr lang="en-US" altLang="zh-CN" sz="2800" dirty="0" smtClean="0"/>
              <a:t>Probabilistic </a:t>
            </a:r>
            <a:r>
              <a:rPr lang="en-US" altLang="zh-CN" sz="2800" dirty="0"/>
              <a:t>Models of Population </a:t>
            </a:r>
            <a:r>
              <a:rPr lang="en-US" altLang="zh-CN" sz="2800" dirty="0" smtClean="0"/>
              <a:t>Evolution</a:t>
            </a:r>
            <a:r>
              <a:rPr lang="zh-CN" altLang="en-US" sz="2800" dirty="0" smtClean="0"/>
              <a:t>， </a:t>
            </a:r>
            <a:r>
              <a:rPr lang="en-US" altLang="zh-CN" sz="2800" dirty="0" smtClean="0"/>
              <a:t>2016</a:t>
            </a:r>
            <a:r>
              <a:rPr lang="zh-CN" altLang="en-US" sz="2800" dirty="0" smtClean="0"/>
              <a:t>， </a:t>
            </a:r>
            <a:r>
              <a:rPr lang="en-US" altLang="zh-CN" sz="2800" dirty="0" smtClean="0"/>
              <a:t>Springer</a:t>
            </a:r>
          </a:p>
          <a:p>
            <a:r>
              <a:rPr lang="en-US" altLang="zh-CN" sz="2800" dirty="0" smtClean="0"/>
              <a:t>……</a:t>
            </a:r>
            <a:endParaRPr lang="zh-CN" altLang="zh-CN" sz="2800" dirty="0" smtClean="0"/>
          </a:p>
          <a:p>
            <a:endParaRPr lang="zh-CN" altLang="zh-CN" dirty="0" smtClean="0"/>
          </a:p>
          <a:p>
            <a:endParaRPr lang="zh-CN" altLang="en-US" dirty="0" smtClean="0"/>
          </a:p>
        </p:txBody>
      </p:sp>
      <p:sp>
        <p:nvSpPr>
          <p:cNvPr id="3" name="矩形 2"/>
          <p:cNvSpPr/>
          <p:nvPr/>
        </p:nvSpPr>
        <p:spPr>
          <a:xfrm>
            <a:off x="1061532" y="458604"/>
            <a:ext cx="7741032" cy="923330"/>
          </a:xfrm>
          <a:prstGeom prst="rect">
            <a:avLst/>
          </a:prstGeom>
        </p:spPr>
        <p:txBody>
          <a:bodyPr wrap="square">
            <a:spAutoFit/>
          </a:bodyPr>
          <a:lstStyle/>
          <a:p>
            <a:r>
              <a:rPr lang="zh-CN" altLang="en-US" sz="5400" b="1" kern="0" dirty="0">
                <a:solidFill>
                  <a:srgbClr val="3333FF"/>
                </a:solidFill>
                <a:latin typeface="华文楷体" pitchFamily="2" charset="-122"/>
                <a:ea typeface="华文楷体" pitchFamily="2" charset="-122"/>
              </a:rPr>
              <a:t>数学与现代生命科学</a:t>
            </a:r>
            <a:endParaRPr lang="zh-CN" altLang="en-US" sz="1600" dirty="0"/>
          </a:p>
        </p:txBody>
      </p:sp>
    </p:spTree>
    <p:extLst>
      <p:ext uri="{BB962C8B-B14F-4D97-AF65-F5344CB8AC3E}">
        <p14:creationId xmlns:p14="http://schemas.microsoft.com/office/powerpoint/2010/main" val="132557948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a:xfrm>
            <a:off x="228600" y="533400"/>
            <a:ext cx="8229600" cy="1143000"/>
          </a:xfrm>
        </p:spPr>
        <p:txBody>
          <a:bodyPr>
            <a:normAutofit fontScale="90000"/>
          </a:bodyPr>
          <a:lstStyle/>
          <a:p>
            <a:r>
              <a:rPr lang="en-US" altLang="zh-CN" sz="4000" b="1" smtClean="0">
                <a:solidFill>
                  <a:srgbClr val="FF0000"/>
                </a:solidFill>
              </a:rPr>
              <a:t>Mathematics in population genetics and evolution </a:t>
            </a:r>
            <a:r>
              <a:rPr lang="zh-CN" altLang="zh-CN" sz="4000" smtClean="0">
                <a:solidFill>
                  <a:srgbClr val="FF0000"/>
                </a:solidFill>
              </a:rPr>
              <a:t/>
            </a:r>
            <a:br>
              <a:rPr lang="zh-CN" altLang="zh-CN" sz="4000" smtClean="0">
                <a:solidFill>
                  <a:srgbClr val="FF0000"/>
                </a:solidFill>
              </a:rPr>
            </a:br>
            <a:r>
              <a:rPr lang="en-US" altLang="zh-CN" sz="2800" smtClean="0"/>
              <a:t>Minisymposium at ICIAM 2015</a:t>
            </a:r>
            <a:endParaRPr lang="zh-CN" altLang="en-US" sz="2000" smtClean="0"/>
          </a:p>
        </p:txBody>
      </p:sp>
      <p:sp>
        <p:nvSpPr>
          <p:cNvPr id="35843" name="内容占位符 2"/>
          <p:cNvSpPr>
            <a:spLocks noGrp="1"/>
          </p:cNvSpPr>
          <p:nvPr>
            <p:ph idx="1"/>
          </p:nvPr>
        </p:nvSpPr>
        <p:spPr>
          <a:xfrm>
            <a:off x="457200" y="2255838"/>
            <a:ext cx="8229600" cy="3840162"/>
          </a:xfrm>
        </p:spPr>
        <p:txBody>
          <a:bodyPr/>
          <a:lstStyle/>
          <a:p>
            <a:r>
              <a:rPr lang="en-US" altLang="zh-CN" sz="2800" b="1" smtClean="0"/>
              <a:t>Organizer:  </a:t>
            </a:r>
            <a:endParaRPr lang="zh-CN" altLang="zh-CN" sz="2800" smtClean="0"/>
          </a:p>
          <a:p>
            <a:r>
              <a:rPr lang="en-US" altLang="zh-CN" sz="2800" smtClean="0">
                <a:solidFill>
                  <a:srgbClr val="3333FF"/>
                </a:solidFill>
              </a:rPr>
              <a:t>Prof. Ziheng Yang</a:t>
            </a:r>
            <a:r>
              <a:rPr lang="en-US" altLang="zh-CN" sz="2800" b="1" smtClean="0">
                <a:solidFill>
                  <a:srgbClr val="3333FF"/>
                </a:solidFill>
              </a:rPr>
              <a:t>, </a:t>
            </a:r>
            <a:r>
              <a:rPr lang="en-US" altLang="zh-CN" sz="2400" smtClean="0"/>
              <a:t>FRS, R.A. Fisher Professor of Statistical Genetics, </a:t>
            </a:r>
            <a:r>
              <a:rPr lang="en-US" altLang="zh-CN" sz="2400" smtClean="0">
                <a:hlinkClick r:id="rId2"/>
              </a:rPr>
              <a:t>University College London</a:t>
            </a:r>
            <a:r>
              <a:rPr lang="en-US" altLang="zh-CN" sz="2400" smtClean="0"/>
              <a:t>, </a:t>
            </a:r>
            <a:endParaRPr lang="zh-CN" altLang="zh-CN" sz="2400" smtClean="0"/>
          </a:p>
          <a:p>
            <a:r>
              <a:rPr lang="en-US" altLang="zh-CN" sz="2000" smtClean="0"/>
              <a:t>Email: </a:t>
            </a:r>
            <a:r>
              <a:rPr lang="en-US" altLang="zh-CN" sz="2000" smtClean="0">
                <a:hlinkClick r:id="rId3"/>
              </a:rPr>
              <a:t>z.yang@ucl.ac.uk</a:t>
            </a:r>
            <a:r>
              <a:rPr lang="en-US" altLang="zh-CN" sz="2000" smtClean="0"/>
              <a:t>.</a:t>
            </a:r>
            <a:endParaRPr lang="zh-CN" altLang="zh-CN" sz="2000" smtClean="0"/>
          </a:p>
          <a:p>
            <a:r>
              <a:rPr lang="en-US" altLang="zh-CN" sz="2000" smtClean="0"/>
              <a:t> </a:t>
            </a:r>
            <a:endParaRPr lang="zh-CN" altLang="zh-CN" sz="2000" smtClean="0"/>
          </a:p>
          <a:p>
            <a:r>
              <a:rPr lang="en-US" altLang="zh-CN" sz="2800" smtClean="0">
                <a:solidFill>
                  <a:srgbClr val="3333FF"/>
                </a:solidFill>
              </a:rPr>
              <a:t>Prof. Zhi-Ming Ma</a:t>
            </a:r>
            <a:r>
              <a:rPr lang="en-US" altLang="zh-CN" sz="2800" smtClean="0"/>
              <a:t>, </a:t>
            </a:r>
            <a:r>
              <a:rPr lang="en-US" altLang="zh-CN" sz="2400" smtClean="0"/>
              <a:t>Academy of Mathematics and Systems Science, Chinese Academy of Sciences, </a:t>
            </a:r>
            <a:br>
              <a:rPr lang="en-US" altLang="zh-CN" sz="2400" smtClean="0"/>
            </a:br>
            <a:r>
              <a:rPr lang="en-US" altLang="zh-CN" sz="2000" smtClean="0"/>
              <a:t>Email: </a:t>
            </a:r>
            <a:r>
              <a:rPr lang="en-US" altLang="zh-CN" sz="2000" smtClean="0">
                <a:hlinkClick r:id="rId4"/>
              </a:rPr>
              <a:t>mazm@amt.ac.cn</a:t>
            </a:r>
            <a:r>
              <a:rPr lang="en-US" altLang="zh-CN" sz="2000" smtClean="0"/>
              <a:t>. </a:t>
            </a:r>
            <a:endParaRPr lang="zh-CN" altLang="zh-CN" sz="2400" smtClean="0"/>
          </a:p>
          <a:p>
            <a:endParaRPr lang="zh-CN" altLang="en-US" smtClean="0"/>
          </a:p>
        </p:txBody>
      </p:sp>
    </p:spTree>
    <p:extLst>
      <p:ext uri="{BB962C8B-B14F-4D97-AF65-F5344CB8AC3E}">
        <p14:creationId xmlns:p14="http://schemas.microsoft.com/office/powerpoint/2010/main" val="285223880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1"/>
          <p:cNvSpPr>
            <a:spLocks noGrp="1"/>
          </p:cNvSpPr>
          <p:nvPr>
            <p:ph type="title"/>
          </p:nvPr>
        </p:nvSpPr>
        <p:spPr/>
        <p:txBody>
          <a:bodyPr/>
          <a:lstStyle/>
          <a:p>
            <a:r>
              <a:rPr lang="en-US" altLang="zh-CN" sz="3600" b="1" smtClean="0">
                <a:solidFill>
                  <a:srgbClr val="FF0000"/>
                </a:solidFill>
              </a:rPr>
              <a:t>Description of the minisymposium</a:t>
            </a:r>
            <a:endParaRPr lang="zh-CN" altLang="en-US" smtClean="0">
              <a:solidFill>
                <a:srgbClr val="FF0000"/>
              </a:solidFill>
            </a:endParaRPr>
          </a:p>
        </p:txBody>
      </p:sp>
      <p:sp>
        <p:nvSpPr>
          <p:cNvPr id="70659" name="内容占位符 2"/>
          <p:cNvSpPr>
            <a:spLocks noGrp="1"/>
          </p:cNvSpPr>
          <p:nvPr>
            <p:ph idx="1"/>
          </p:nvPr>
        </p:nvSpPr>
        <p:spPr/>
        <p:txBody>
          <a:bodyPr/>
          <a:lstStyle/>
          <a:p>
            <a:r>
              <a:rPr lang="en-US" altLang="zh-CN" smtClean="0"/>
              <a:t>Population genetics provides mechanistic interpretations of Charles Darwin’s theory of evolution by natural selection. It is a discipline in the life sciences that has historically had a strong interplay with statistics, computer science, and applied mathematics, with contributions from Karl Pearson and RA Fisher, among others. </a:t>
            </a:r>
            <a:endParaRPr lang="zh-CN" altLang="zh-CN" sz="2000" smtClean="0"/>
          </a:p>
          <a:p>
            <a:endParaRPr lang="zh-CN" altLang="en-US" sz="2000" smtClean="0"/>
          </a:p>
        </p:txBody>
      </p:sp>
    </p:spTree>
    <p:extLst>
      <p:ext uri="{BB962C8B-B14F-4D97-AF65-F5344CB8AC3E}">
        <p14:creationId xmlns:p14="http://schemas.microsoft.com/office/powerpoint/2010/main" val="333209611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内容占位符 2"/>
          <p:cNvSpPr>
            <a:spLocks noGrp="1"/>
          </p:cNvSpPr>
          <p:nvPr>
            <p:ph idx="1"/>
          </p:nvPr>
        </p:nvSpPr>
        <p:spPr>
          <a:xfrm>
            <a:off x="457200" y="381000"/>
            <a:ext cx="8229600" cy="5562600"/>
          </a:xfrm>
        </p:spPr>
        <p:txBody>
          <a:bodyPr/>
          <a:lstStyle/>
          <a:p>
            <a:pPr>
              <a:buFontTx/>
              <a:buNone/>
            </a:pPr>
            <a:r>
              <a:rPr lang="en-US" altLang="zh-CN" dirty="0" smtClean="0"/>
              <a:t>  </a:t>
            </a:r>
            <a:r>
              <a:rPr lang="en-US" altLang="zh-CN" sz="3600" dirty="0" smtClean="0">
                <a:solidFill>
                  <a:srgbClr val="3333FF"/>
                </a:solidFill>
              </a:rPr>
              <a:t>This symposium will focus on </a:t>
            </a:r>
            <a:r>
              <a:rPr lang="en-US" altLang="zh-CN" sz="3600" dirty="0" smtClean="0">
                <a:solidFill>
                  <a:srgbClr val="FF0000"/>
                </a:solidFill>
              </a:rPr>
              <a:t>probabilistic modeling and statistical analysis </a:t>
            </a:r>
            <a:r>
              <a:rPr lang="en-US" altLang="zh-CN" sz="3600" dirty="0" smtClean="0">
                <a:solidFill>
                  <a:srgbClr val="3333FF"/>
                </a:solidFill>
              </a:rPr>
              <a:t>of modern genetic and genomic data, and the statistical and computational challenges that we face. </a:t>
            </a:r>
            <a:endParaRPr lang="en-US" altLang="zh-CN" dirty="0" smtClean="0">
              <a:solidFill>
                <a:srgbClr val="3333FF"/>
              </a:solidFill>
            </a:endParaRPr>
          </a:p>
          <a:p>
            <a:r>
              <a:rPr lang="en-US" altLang="zh-CN" sz="2800" dirty="0" smtClean="0"/>
              <a:t>The symposium will provide a forum for statisticians and computer scientists interested in this exciting field of biology to exchange ideas and experiences with evolutionary biologists, and to discuss various problems at the cutting edge of the field.</a:t>
            </a:r>
            <a:endParaRPr lang="zh-CN" altLang="en-US" sz="2800" dirty="0" smtClean="0"/>
          </a:p>
        </p:txBody>
      </p:sp>
    </p:spTree>
    <p:extLst>
      <p:ext uri="{BB962C8B-B14F-4D97-AF65-F5344CB8AC3E}">
        <p14:creationId xmlns:p14="http://schemas.microsoft.com/office/powerpoint/2010/main" val="381545975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0"/>
          <p:cNvGraphicFramePr>
            <a:graphicFrameLocks noChangeAspect="1"/>
          </p:cNvGraphicFramePr>
          <p:nvPr/>
        </p:nvGraphicFramePr>
        <p:xfrm>
          <a:off x="5562132" y="1628760"/>
          <a:ext cx="2202740" cy="5014452"/>
        </p:xfrm>
        <a:graphic>
          <a:graphicData uri="http://schemas.openxmlformats.org/presentationml/2006/ole">
            <mc:AlternateContent xmlns:mc="http://schemas.openxmlformats.org/markup-compatibility/2006">
              <mc:Choice xmlns:v="urn:schemas-microsoft-com:vml" Requires="v">
                <p:oleObj spid="_x0000_s839779" name="Image" r:id="rId3" imgW="1245323" imgH="2833745" progId="">
                  <p:embed/>
                </p:oleObj>
              </mc:Choice>
              <mc:Fallback>
                <p:oleObj name="Image" r:id="rId3" imgW="1245323" imgH="283374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132" y="1628760"/>
                        <a:ext cx="2202740" cy="501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5363" name="Text Box 3"/>
          <p:cNvSpPr txBox="1">
            <a:spLocks noChangeArrowheads="1"/>
          </p:cNvSpPr>
          <p:nvPr/>
        </p:nvSpPr>
        <p:spPr bwMode="auto">
          <a:xfrm>
            <a:off x="1331568" y="2348856"/>
            <a:ext cx="3539964" cy="1569660"/>
          </a:xfrm>
          <a:prstGeom prst="rect">
            <a:avLst/>
          </a:prstGeom>
          <a:noFill/>
          <a:ln w="9525">
            <a:noFill/>
            <a:miter lim="800000"/>
            <a:headEnd/>
            <a:tailEnd/>
          </a:ln>
        </p:spPr>
        <p:txBody>
          <a:bodyPr wrap="square">
            <a:spAutoFit/>
          </a:bodyPr>
          <a:lstStyle/>
          <a:p>
            <a:pPr>
              <a:spcBef>
                <a:spcPct val="50000"/>
              </a:spcBef>
            </a:pPr>
            <a:r>
              <a:rPr lang="en-US" altLang="zh-CN" sz="3200" dirty="0">
                <a:solidFill>
                  <a:srgbClr val="000000"/>
                </a:solidFill>
              </a:rPr>
              <a:t>DNA</a:t>
            </a:r>
            <a:r>
              <a:rPr lang="zh-CN" altLang="en-US" sz="3200" dirty="0">
                <a:solidFill>
                  <a:srgbClr val="000000"/>
                </a:solidFill>
              </a:rPr>
              <a:t>是由两条线状的大分子链组成的双螺旋</a:t>
            </a:r>
          </a:p>
        </p:txBody>
      </p:sp>
      <p:sp>
        <p:nvSpPr>
          <p:cNvPr id="4" name="Rectangle 2"/>
          <p:cNvSpPr>
            <a:spLocks noChangeArrowheads="1"/>
          </p:cNvSpPr>
          <p:nvPr/>
        </p:nvSpPr>
        <p:spPr bwMode="auto">
          <a:xfrm>
            <a:off x="1151544" y="548616"/>
            <a:ext cx="6440487" cy="708025"/>
          </a:xfrm>
          <a:prstGeom prst="rect">
            <a:avLst/>
          </a:prstGeom>
          <a:noFill/>
          <a:ln w="9525">
            <a:noFill/>
            <a:miter lim="800000"/>
            <a:headEnd/>
            <a:tailEnd/>
          </a:ln>
        </p:spPr>
        <p:txBody>
          <a:bodyPr wrap="none">
            <a:spAutoFit/>
          </a:bodyPr>
          <a:lstStyle/>
          <a:p>
            <a:r>
              <a:rPr lang="zh-CN" altLang="en-US" sz="4000" b="1" dirty="0">
                <a:solidFill>
                  <a:srgbClr val="000000"/>
                </a:solidFill>
              </a:rPr>
              <a:t>繁衍后代的分子基础</a:t>
            </a:r>
            <a:r>
              <a:rPr lang="zh-CN" altLang="en-US" sz="4000" b="1" dirty="0">
                <a:solidFill>
                  <a:srgbClr val="FFFFFF"/>
                </a:solidFill>
              </a:rPr>
              <a:t>：</a:t>
            </a:r>
            <a:r>
              <a:rPr lang="en-US" altLang="zh-CN" sz="4000" b="1" dirty="0">
                <a:solidFill>
                  <a:srgbClr val="C00000"/>
                </a:solidFill>
              </a:rPr>
              <a:t>DNA</a:t>
            </a:r>
          </a:p>
        </p:txBody>
      </p:sp>
    </p:spTree>
    <p:extLst>
      <p:ext uri="{BB962C8B-B14F-4D97-AF65-F5344CB8AC3E}">
        <p14:creationId xmlns:p14="http://schemas.microsoft.com/office/powerpoint/2010/main" val="1616319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50" name="Rectangle 2"/>
          <p:cNvSpPr>
            <a:spLocks noGrp="1" noChangeArrowheads="1"/>
          </p:cNvSpPr>
          <p:nvPr>
            <p:ph type="title" idx="4294967295"/>
          </p:nvPr>
        </p:nvSpPr>
        <p:spPr>
          <a:xfrm>
            <a:off x="3771264" y="2258844"/>
            <a:ext cx="4761264" cy="3211512"/>
          </a:xfrm>
        </p:spPr>
        <p:txBody>
          <a:bodyPr/>
          <a:lstStyle/>
          <a:p>
            <a:pPr algn="l"/>
            <a:r>
              <a:rPr lang="en-US" altLang="zh-CN" dirty="0" smtClean="0"/>
              <a:t>     </a:t>
            </a:r>
            <a:r>
              <a:rPr lang="zh-CN" altLang="en-US" dirty="0" smtClean="0"/>
              <a:t>库仑定律       </a:t>
            </a:r>
            <a:br>
              <a:rPr lang="zh-CN" altLang="en-US" dirty="0" smtClean="0"/>
            </a:br>
            <a:r>
              <a:rPr lang="zh-CN" altLang="en-US" dirty="0" smtClean="0"/>
              <a:t>     高斯定律</a:t>
            </a:r>
            <a:br>
              <a:rPr lang="zh-CN" altLang="en-US" dirty="0" smtClean="0"/>
            </a:br>
            <a:r>
              <a:rPr lang="zh-CN" altLang="en-US" dirty="0" smtClean="0"/>
              <a:t>     安培定律</a:t>
            </a:r>
            <a:br>
              <a:rPr lang="zh-CN" altLang="en-US" dirty="0" smtClean="0"/>
            </a:br>
            <a:r>
              <a:rPr lang="zh-CN" altLang="en-US" dirty="0" smtClean="0"/>
              <a:t>     法拉第定律       </a:t>
            </a:r>
          </a:p>
        </p:txBody>
      </p:sp>
      <p:sp>
        <p:nvSpPr>
          <p:cNvPr id="6151" name="Rectangle 3"/>
          <p:cNvSpPr>
            <a:spLocks noChangeArrowheads="1"/>
          </p:cNvSpPr>
          <p:nvPr/>
        </p:nvSpPr>
        <p:spPr bwMode="auto">
          <a:xfrm>
            <a:off x="4248150" y="3419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mtClean="0">
              <a:solidFill>
                <a:srgbClr val="000000"/>
              </a:solidFill>
            </a:endParaRPr>
          </a:p>
        </p:txBody>
      </p:sp>
      <p:sp>
        <p:nvSpPr>
          <p:cNvPr id="6152" name="Rectangle 4"/>
          <p:cNvSpPr>
            <a:spLocks noChangeArrowheads="1"/>
          </p:cNvSpPr>
          <p:nvPr/>
        </p:nvSpPr>
        <p:spPr bwMode="auto">
          <a:xfrm>
            <a:off x="4052888" y="3357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mtClean="0">
              <a:solidFill>
                <a:srgbClr val="000000"/>
              </a:solidFill>
            </a:endParaRPr>
          </a:p>
        </p:txBody>
      </p:sp>
      <p:graphicFrame>
        <p:nvGraphicFramePr>
          <p:cNvPr id="340997" name="Object 2"/>
          <p:cNvGraphicFramePr>
            <a:graphicFrameLocks noChangeAspect="1"/>
          </p:cNvGraphicFramePr>
          <p:nvPr>
            <p:extLst>
              <p:ext uri="{D42A27DB-BD31-4B8C-83A1-F6EECF244321}">
                <p14:modId xmlns:p14="http://schemas.microsoft.com/office/powerpoint/2010/main" val="2069369878"/>
              </p:ext>
            </p:extLst>
          </p:nvPr>
        </p:nvGraphicFramePr>
        <p:xfrm>
          <a:off x="1269818" y="3886371"/>
          <a:ext cx="2862263" cy="671512"/>
        </p:xfrm>
        <a:graphic>
          <a:graphicData uri="http://schemas.openxmlformats.org/presentationml/2006/ole">
            <mc:AlternateContent xmlns:mc="http://schemas.openxmlformats.org/markup-compatibility/2006">
              <mc:Choice xmlns:v="urn:schemas-microsoft-com:vml" Requires="v">
                <p:oleObj spid="_x0000_s832082" name="Equation" r:id="rId3" imgW="1002960" imgH="304560" progId="Equation.3">
                  <p:embed/>
                </p:oleObj>
              </mc:Choice>
              <mc:Fallback>
                <p:oleObj name="Equation" r:id="rId3" imgW="1002960" imgH="3045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18" y="3886371"/>
                        <a:ext cx="2862263" cy="671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3" name="Rectangle 6"/>
          <p:cNvSpPr>
            <a:spLocks noChangeArrowheads="1"/>
          </p:cNvSpPr>
          <p:nvPr/>
        </p:nvSpPr>
        <p:spPr bwMode="auto">
          <a:xfrm>
            <a:off x="4171950" y="3371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mtClean="0">
              <a:solidFill>
                <a:srgbClr val="000000"/>
              </a:solidFill>
            </a:endParaRPr>
          </a:p>
        </p:txBody>
      </p:sp>
      <p:graphicFrame>
        <p:nvGraphicFramePr>
          <p:cNvPr id="340999" name="Object 3"/>
          <p:cNvGraphicFramePr>
            <a:graphicFrameLocks noChangeAspect="1"/>
          </p:cNvGraphicFramePr>
          <p:nvPr>
            <p:extLst>
              <p:ext uri="{D42A27DB-BD31-4B8C-83A1-F6EECF244321}">
                <p14:modId xmlns:p14="http://schemas.microsoft.com/office/powerpoint/2010/main" val="1699702359"/>
              </p:ext>
            </p:extLst>
          </p:nvPr>
        </p:nvGraphicFramePr>
        <p:xfrm>
          <a:off x="1238068" y="4543440"/>
          <a:ext cx="2878138" cy="685800"/>
        </p:xfrm>
        <a:graphic>
          <a:graphicData uri="http://schemas.openxmlformats.org/presentationml/2006/ole">
            <mc:AlternateContent xmlns:mc="http://schemas.openxmlformats.org/markup-compatibility/2006">
              <mc:Choice xmlns:v="urn:schemas-microsoft-com:vml" Requires="v">
                <p:oleObj spid="_x0000_s832083" name="Equation" r:id="rId5" imgW="774360" imgH="279360" progId="Equation.3">
                  <p:embed/>
                </p:oleObj>
              </mc:Choice>
              <mc:Fallback>
                <p:oleObj name="Equation" r:id="rId5" imgW="774360" imgH="2793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068" y="4543440"/>
                        <a:ext cx="287813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4" name="Rectangle 8"/>
          <p:cNvSpPr>
            <a:spLocks noChangeArrowheads="1"/>
          </p:cNvSpPr>
          <p:nvPr/>
        </p:nvSpPr>
        <p:spPr bwMode="auto">
          <a:xfrm>
            <a:off x="3952875" y="3405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mtClean="0">
              <a:solidFill>
                <a:srgbClr val="000000"/>
              </a:solidFill>
            </a:endParaRPr>
          </a:p>
        </p:txBody>
      </p:sp>
      <p:sp>
        <p:nvSpPr>
          <p:cNvPr id="6155" name="Rectangle 9"/>
          <p:cNvSpPr>
            <a:spLocks noChangeArrowheads="1"/>
          </p:cNvSpPr>
          <p:nvPr/>
        </p:nvSpPr>
        <p:spPr bwMode="auto">
          <a:xfrm>
            <a:off x="4248150" y="3419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mtClean="0">
              <a:solidFill>
                <a:srgbClr val="000000"/>
              </a:solidFill>
            </a:endParaRPr>
          </a:p>
        </p:txBody>
      </p:sp>
      <p:graphicFrame>
        <p:nvGraphicFramePr>
          <p:cNvPr id="341002" name="Object 4"/>
          <p:cNvGraphicFramePr>
            <a:graphicFrameLocks noChangeAspect="1"/>
          </p:cNvGraphicFramePr>
          <p:nvPr>
            <p:extLst>
              <p:ext uri="{D42A27DB-BD31-4B8C-83A1-F6EECF244321}">
                <p14:modId xmlns:p14="http://schemas.microsoft.com/office/powerpoint/2010/main" val="406806480"/>
              </p:ext>
            </p:extLst>
          </p:nvPr>
        </p:nvGraphicFramePr>
        <p:xfrm>
          <a:off x="1240789" y="3318036"/>
          <a:ext cx="2133600" cy="381000"/>
        </p:xfrm>
        <a:graphic>
          <a:graphicData uri="http://schemas.openxmlformats.org/presentationml/2006/ole">
            <mc:AlternateContent xmlns:mc="http://schemas.openxmlformats.org/markup-compatibility/2006">
              <mc:Choice xmlns:v="urn:schemas-microsoft-com:vml" Requires="v">
                <p:oleObj spid="_x0000_s832084" name="Equation" r:id="rId7" imgW="583920" imgH="177480" progId="Equation.3">
                  <p:embed/>
                </p:oleObj>
              </mc:Choice>
              <mc:Fallback>
                <p:oleObj name="Equation" r:id="rId7" imgW="583920" imgH="177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789" y="3318036"/>
                        <a:ext cx="21336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6" name="Rectangle 11"/>
          <p:cNvSpPr>
            <a:spLocks noChangeArrowheads="1"/>
          </p:cNvSpPr>
          <p:nvPr/>
        </p:nvSpPr>
        <p:spPr bwMode="auto">
          <a:xfrm>
            <a:off x="3952875" y="3405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mtClean="0">
              <a:solidFill>
                <a:srgbClr val="000000"/>
              </a:solidFill>
            </a:endParaRPr>
          </a:p>
        </p:txBody>
      </p:sp>
      <p:sp>
        <p:nvSpPr>
          <p:cNvPr id="6157" name="Rectangle 12"/>
          <p:cNvSpPr>
            <a:spLocks noChangeArrowheads="1"/>
          </p:cNvSpPr>
          <p:nvPr/>
        </p:nvSpPr>
        <p:spPr bwMode="auto">
          <a:xfrm>
            <a:off x="4195763" y="3409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mtClean="0">
              <a:solidFill>
                <a:srgbClr val="000000"/>
              </a:solidFill>
            </a:endParaRPr>
          </a:p>
        </p:txBody>
      </p:sp>
      <p:graphicFrame>
        <p:nvGraphicFramePr>
          <p:cNvPr id="341005" name="Object 5"/>
          <p:cNvGraphicFramePr>
            <a:graphicFrameLocks noChangeAspect="1"/>
          </p:cNvGraphicFramePr>
          <p:nvPr>
            <p:extLst>
              <p:ext uri="{D42A27DB-BD31-4B8C-83A1-F6EECF244321}">
                <p14:modId xmlns:p14="http://schemas.microsoft.com/office/powerpoint/2010/main" val="1750103208"/>
              </p:ext>
            </p:extLst>
          </p:nvPr>
        </p:nvGraphicFramePr>
        <p:xfrm>
          <a:off x="1240789" y="2618739"/>
          <a:ext cx="2514600" cy="465137"/>
        </p:xfrm>
        <a:graphic>
          <a:graphicData uri="http://schemas.openxmlformats.org/presentationml/2006/ole">
            <mc:AlternateContent xmlns:mc="http://schemas.openxmlformats.org/markup-compatibility/2006">
              <mc:Choice xmlns:v="urn:schemas-microsoft-com:vml" Requires="v">
                <p:oleObj spid="_x0000_s832085" r:id="rId9" imgW="748975" imgH="203112" progId="Equation.3">
                  <p:embed/>
                </p:oleObj>
              </mc:Choice>
              <mc:Fallback>
                <p:oleObj r:id="rId9" imgW="748975" imgH="20311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0789" y="2618739"/>
                        <a:ext cx="2514600"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8" name="TextBox 13"/>
          <p:cNvSpPr txBox="1">
            <a:spLocks noChangeArrowheads="1"/>
          </p:cNvSpPr>
          <p:nvPr/>
        </p:nvSpPr>
        <p:spPr bwMode="auto">
          <a:xfrm>
            <a:off x="1241425" y="998538"/>
            <a:ext cx="63404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dirty="0" smtClean="0">
                <a:solidFill>
                  <a:srgbClr val="FF0000"/>
                </a:solidFill>
                <a:latin typeface="华文行楷" panose="02010800040101010101" pitchFamily="2" charset="-122"/>
                <a:ea typeface="华文行楷" panose="02010800040101010101" pitchFamily="2" charset="-122"/>
              </a:rPr>
              <a:t>麦克斯韦尔方程的向量写法</a:t>
            </a:r>
            <a:endParaRPr lang="en-US" altLang="zh-CN" sz="4000" dirty="0" smtClean="0">
              <a:solidFill>
                <a:srgbClr val="FF0000"/>
              </a:solidFill>
              <a:latin typeface="华文行楷" panose="02010800040101010101" pitchFamily="2" charset="-122"/>
              <a:ea typeface="华文行楷" panose="02010800040101010101" pitchFamily="2" charset="-122"/>
            </a:endParaRPr>
          </a:p>
          <a:p>
            <a:pPr algn="ctr" eaLnBrk="1" hangingPunct="1"/>
            <a:r>
              <a:rPr lang="zh-CN" altLang="en-US" sz="4000" dirty="0" smtClean="0">
                <a:solidFill>
                  <a:srgbClr val="FF0000"/>
                </a:solidFill>
                <a:latin typeface="华文行楷" panose="02010800040101010101" pitchFamily="2" charset="-122"/>
                <a:ea typeface="华文行楷" panose="02010800040101010101" pitchFamily="2" charset="-122"/>
              </a:rPr>
              <a:t>导致电磁波的发现</a:t>
            </a:r>
          </a:p>
        </p:txBody>
      </p:sp>
      <p:sp>
        <p:nvSpPr>
          <p:cNvPr id="2" name="矩形 1"/>
          <p:cNvSpPr/>
          <p:nvPr/>
        </p:nvSpPr>
        <p:spPr>
          <a:xfrm>
            <a:off x="341436" y="5702004"/>
            <a:ext cx="8551140" cy="646331"/>
          </a:xfrm>
          <a:prstGeom prst="rect">
            <a:avLst/>
          </a:prstGeom>
        </p:spPr>
        <p:txBody>
          <a:bodyPr wrap="square">
            <a:spAutoFit/>
          </a:bodyPr>
          <a:lstStyle/>
          <a:p>
            <a:pPr lvl="0" eaLnBrk="0" hangingPunct="0">
              <a:spcBef>
                <a:spcPct val="20000"/>
              </a:spcBef>
            </a:pPr>
            <a:r>
              <a:rPr lang="zh-CN" altLang="en-US" kern="0" dirty="0">
                <a:solidFill>
                  <a:srgbClr val="000000"/>
                </a:solidFill>
                <a:latin typeface="Arial"/>
                <a:ea typeface="宋体"/>
              </a:rPr>
              <a:t>描述电荷如何产生电场</a:t>
            </a:r>
            <a:r>
              <a:rPr lang="zh-CN" altLang="en-US" kern="0" dirty="0" smtClean="0">
                <a:solidFill>
                  <a:srgbClr val="000000"/>
                </a:solidFill>
                <a:latin typeface="Arial"/>
                <a:ea typeface="宋体"/>
              </a:rPr>
              <a:t>的</a:t>
            </a:r>
            <a:r>
              <a:rPr lang="zh-CN" altLang="en-US" kern="0" dirty="0">
                <a:solidFill>
                  <a:srgbClr val="000000"/>
                </a:solidFill>
                <a:latin typeface="Arial"/>
                <a:ea typeface="宋体"/>
              </a:rPr>
              <a:t>库仑</a:t>
            </a:r>
            <a:r>
              <a:rPr lang="zh-CN" altLang="en-US" kern="0" dirty="0" smtClean="0">
                <a:solidFill>
                  <a:srgbClr val="000000"/>
                </a:solidFill>
                <a:latin typeface="Arial"/>
                <a:ea typeface="宋体"/>
              </a:rPr>
              <a:t>定律</a:t>
            </a:r>
            <a:r>
              <a:rPr lang="zh-CN" altLang="en-US" kern="0" dirty="0">
                <a:solidFill>
                  <a:srgbClr val="000000"/>
                </a:solidFill>
                <a:latin typeface="Arial"/>
                <a:ea typeface="宋体"/>
              </a:rPr>
              <a:t>、论述磁单极子不存在的</a:t>
            </a:r>
            <a:r>
              <a:rPr lang="zh-CN" altLang="en-US" kern="0" dirty="0" smtClean="0">
                <a:solidFill>
                  <a:srgbClr val="000000"/>
                </a:solidFill>
                <a:latin typeface="Arial"/>
                <a:ea typeface="宋体"/>
              </a:rPr>
              <a:t>高斯定律</a:t>
            </a:r>
            <a:r>
              <a:rPr lang="zh-CN" altLang="en-US" kern="0" dirty="0">
                <a:solidFill>
                  <a:srgbClr val="000000"/>
                </a:solidFill>
                <a:latin typeface="Arial"/>
                <a:ea typeface="宋体"/>
              </a:rPr>
              <a:t>、描述电流</a:t>
            </a:r>
            <a:r>
              <a:rPr lang="zh-CN" altLang="en-US" kern="0" dirty="0" smtClean="0">
                <a:solidFill>
                  <a:srgbClr val="000000"/>
                </a:solidFill>
                <a:latin typeface="Arial"/>
                <a:ea typeface="宋体"/>
              </a:rPr>
              <a:t>和</a:t>
            </a:r>
            <a:r>
              <a:rPr lang="zh-CN" altLang="en-US" b="1" kern="0" dirty="0" smtClean="0">
                <a:solidFill>
                  <a:srgbClr val="FF0000"/>
                </a:solidFill>
                <a:latin typeface="Arial"/>
                <a:ea typeface="宋体"/>
              </a:rPr>
              <a:t>电场强度</a:t>
            </a:r>
            <a:r>
              <a:rPr lang="zh-CN" altLang="en-US" kern="0" dirty="0" smtClean="0">
                <a:solidFill>
                  <a:srgbClr val="000000"/>
                </a:solidFill>
                <a:latin typeface="Arial"/>
                <a:ea typeface="宋体"/>
              </a:rPr>
              <a:t>怎样</a:t>
            </a:r>
            <a:r>
              <a:rPr lang="zh-CN" altLang="en-US" kern="0" dirty="0">
                <a:solidFill>
                  <a:srgbClr val="000000"/>
                </a:solidFill>
                <a:latin typeface="Arial"/>
                <a:ea typeface="宋体"/>
              </a:rPr>
              <a:t>产生磁场</a:t>
            </a:r>
            <a:r>
              <a:rPr lang="zh-CN" altLang="en-US" kern="0" dirty="0" smtClean="0">
                <a:solidFill>
                  <a:srgbClr val="000000"/>
                </a:solidFill>
                <a:latin typeface="Arial"/>
                <a:ea typeface="宋体"/>
              </a:rPr>
              <a:t>的安培定律</a:t>
            </a:r>
            <a:r>
              <a:rPr lang="zh-CN" altLang="en-US" kern="0" dirty="0">
                <a:solidFill>
                  <a:srgbClr val="000000"/>
                </a:solidFill>
                <a:latin typeface="Arial"/>
                <a:ea typeface="宋体"/>
              </a:rPr>
              <a:t>、描述时变磁场如何产生电场的法拉</a:t>
            </a:r>
            <a:r>
              <a:rPr lang="zh-CN" altLang="en-US" kern="0" dirty="0" smtClean="0">
                <a:solidFill>
                  <a:srgbClr val="000000"/>
                </a:solidFill>
                <a:latin typeface="Arial"/>
                <a:ea typeface="宋体"/>
              </a:rPr>
              <a:t>第定律</a:t>
            </a:r>
            <a:r>
              <a:rPr lang="zh-CN" altLang="en-US" kern="0" dirty="0">
                <a:solidFill>
                  <a:srgbClr val="000000"/>
                </a:solidFill>
                <a:latin typeface="Arial"/>
                <a:ea typeface="宋体"/>
              </a:rPr>
              <a:t>。</a:t>
            </a:r>
          </a:p>
        </p:txBody>
      </p:sp>
      <p:sp>
        <p:nvSpPr>
          <p:cNvPr id="3" name="椭圆 2"/>
          <p:cNvSpPr/>
          <p:nvPr/>
        </p:nvSpPr>
        <p:spPr bwMode="auto">
          <a:xfrm>
            <a:off x="3621768" y="4020729"/>
            <a:ext cx="546574" cy="548013"/>
          </a:xfrm>
          <a:prstGeom prst="ellipse">
            <a:avLst/>
          </a:prstGeom>
          <a:solidFill>
            <a:schemeClr val="accent1">
              <a:alpha val="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42633182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2"/>
          <p:cNvSpPr txBox="1">
            <a:spLocks noChangeArrowheads="1"/>
          </p:cNvSpPr>
          <p:nvPr/>
        </p:nvSpPr>
        <p:spPr bwMode="auto">
          <a:xfrm>
            <a:off x="367986" y="457200"/>
            <a:ext cx="8164542" cy="584775"/>
          </a:xfrm>
          <a:prstGeom prst="rect">
            <a:avLst/>
          </a:prstGeom>
          <a:noFill/>
          <a:ln w="9525">
            <a:noFill/>
            <a:miter lim="800000"/>
            <a:headEnd/>
            <a:tailEnd/>
          </a:ln>
        </p:spPr>
        <p:txBody>
          <a:bodyPr wrap="square">
            <a:spAutoFit/>
          </a:bodyPr>
          <a:lstStyle/>
          <a:p>
            <a:pPr>
              <a:spcBef>
                <a:spcPct val="50000"/>
              </a:spcBef>
            </a:pPr>
            <a:r>
              <a:rPr lang="en-US" altLang="zh-CN" sz="3200" dirty="0">
                <a:solidFill>
                  <a:srgbClr val="000000"/>
                </a:solidFill>
              </a:rPr>
              <a:t>DNA</a:t>
            </a:r>
            <a:r>
              <a:rPr lang="zh-CN" altLang="en-US" sz="3200" dirty="0">
                <a:solidFill>
                  <a:srgbClr val="000000"/>
                </a:solidFill>
              </a:rPr>
              <a:t>双螺旋的每条链由四种小分子连接而成</a:t>
            </a:r>
          </a:p>
        </p:txBody>
      </p:sp>
      <p:graphicFrame>
        <p:nvGraphicFramePr>
          <p:cNvPr id="16386" name="Object 3"/>
          <p:cNvGraphicFramePr>
            <a:graphicFrameLocks noChangeAspect="1"/>
          </p:cNvGraphicFramePr>
          <p:nvPr/>
        </p:nvGraphicFramePr>
        <p:xfrm>
          <a:off x="582613" y="1295400"/>
          <a:ext cx="2022475" cy="5353050"/>
        </p:xfrm>
        <a:graphic>
          <a:graphicData uri="http://schemas.openxmlformats.org/presentationml/2006/ole">
            <mc:AlternateContent xmlns:mc="http://schemas.openxmlformats.org/markup-compatibility/2006">
              <mc:Choice xmlns:v="urn:schemas-microsoft-com:vml" Requires="v">
                <p:oleObj spid="_x0000_s840900" name="Image" r:id="rId3" imgW="648076" imgH="1715496" progId="">
                  <p:embed/>
                </p:oleObj>
              </mc:Choice>
              <mc:Fallback>
                <p:oleObj name="Image" r:id="rId3" imgW="648076" imgH="171549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13" y="1295400"/>
                        <a:ext cx="2022475"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7" name="Object 4"/>
          <p:cNvGraphicFramePr>
            <a:graphicFrameLocks noChangeAspect="1"/>
          </p:cNvGraphicFramePr>
          <p:nvPr/>
        </p:nvGraphicFramePr>
        <p:xfrm>
          <a:off x="3783013" y="1985963"/>
          <a:ext cx="4764087" cy="3835400"/>
        </p:xfrm>
        <a:graphic>
          <a:graphicData uri="http://schemas.openxmlformats.org/presentationml/2006/ole">
            <mc:AlternateContent xmlns:mc="http://schemas.openxmlformats.org/markup-compatibility/2006">
              <mc:Choice xmlns:v="urn:schemas-microsoft-com:vml" Requires="v">
                <p:oleObj spid="_x0000_s840901" name="Image" r:id="rId5" imgW="3583480" imgH="2884575" progId="">
                  <p:embed/>
                </p:oleObj>
              </mc:Choice>
              <mc:Fallback>
                <p:oleObj name="Image" r:id="rId5" imgW="3583480" imgH="288457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3013" y="1985963"/>
                        <a:ext cx="4764087"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9" name="Line 5"/>
          <p:cNvSpPr>
            <a:spLocks noChangeShapeType="1"/>
          </p:cNvSpPr>
          <p:nvPr/>
        </p:nvSpPr>
        <p:spPr bwMode="auto">
          <a:xfrm flipV="1">
            <a:off x="1573213" y="1981200"/>
            <a:ext cx="2209800" cy="1524000"/>
          </a:xfrm>
          <a:prstGeom prst="line">
            <a:avLst/>
          </a:prstGeom>
          <a:noFill/>
          <a:ln w="57150">
            <a:solidFill>
              <a:schemeClr val="accent1"/>
            </a:solidFill>
            <a:prstDash val="dash"/>
            <a:round/>
            <a:headEnd/>
            <a:tailEnd/>
          </a:ln>
        </p:spPr>
        <p:txBody>
          <a:bodyPr wrap="none" anchor="ctr"/>
          <a:lstStyle/>
          <a:p>
            <a:endParaRPr lang="zh-CN" altLang="en-US">
              <a:solidFill>
                <a:srgbClr val="000000"/>
              </a:solidFill>
            </a:endParaRPr>
          </a:p>
        </p:txBody>
      </p:sp>
      <p:sp>
        <p:nvSpPr>
          <p:cNvPr id="16390" name="Line 6"/>
          <p:cNvSpPr>
            <a:spLocks noChangeShapeType="1"/>
          </p:cNvSpPr>
          <p:nvPr/>
        </p:nvSpPr>
        <p:spPr bwMode="auto">
          <a:xfrm flipH="1" flipV="1">
            <a:off x="2106613" y="4495800"/>
            <a:ext cx="1676400" cy="1295400"/>
          </a:xfrm>
          <a:prstGeom prst="line">
            <a:avLst/>
          </a:prstGeom>
          <a:noFill/>
          <a:ln w="57150">
            <a:solidFill>
              <a:schemeClr val="accent1"/>
            </a:solidFill>
            <a:prstDash val="dash"/>
            <a:round/>
            <a:headEnd/>
            <a:tailEnd/>
          </a:ln>
        </p:spPr>
        <p:txBody>
          <a:bodyPr wrap="none" anchor="ctr"/>
          <a:lstStyle/>
          <a:p>
            <a:endParaRPr lang="zh-CN" altLang="en-US">
              <a:solidFill>
                <a:srgbClr val="000000"/>
              </a:solidFill>
            </a:endParaRPr>
          </a:p>
        </p:txBody>
      </p:sp>
    </p:spTree>
    <p:extLst>
      <p:ext uri="{BB962C8B-B14F-4D97-AF65-F5344CB8AC3E}">
        <p14:creationId xmlns:p14="http://schemas.microsoft.com/office/powerpoint/2010/main" val="204473262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216150" y="1371600"/>
          <a:ext cx="4641850" cy="1106488"/>
        </p:xfrm>
        <a:graphic>
          <a:graphicData uri="http://schemas.openxmlformats.org/presentationml/2006/ole">
            <mc:AlternateContent xmlns:mc="http://schemas.openxmlformats.org/markup-compatibility/2006">
              <mc:Choice xmlns:v="urn:schemas-microsoft-com:vml" Requires="v">
                <p:oleObj spid="_x0000_s843900" name="Image" r:id="rId3" imgW="1969643" imgH="470173" progId="Photoshop.Image.4">
                  <p:embed/>
                </p:oleObj>
              </mc:Choice>
              <mc:Fallback>
                <p:oleObj name="Image" r:id="rId3" imgW="1969643" imgH="470173" progId="Photoshop.Image.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1371600"/>
                        <a:ext cx="4641850" cy="110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Text Box 3"/>
          <p:cNvSpPr txBox="1">
            <a:spLocks noChangeArrowheads="1"/>
          </p:cNvSpPr>
          <p:nvPr/>
        </p:nvSpPr>
        <p:spPr bwMode="auto">
          <a:xfrm>
            <a:off x="838200" y="457200"/>
            <a:ext cx="769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i="1">
                <a:solidFill>
                  <a:schemeClr val="tx2"/>
                </a:solidFill>
                <a:latin typeface="华文楷体" panose="02010600040101010101" pitchFamily="2" charset="-122"/>
                <a:ea typeface="宋体" panose="02010600030101010101" pitchFamily="2" charset="-122"/>
              </a:defRPr>
            </a:lvl1pPr>
            <a:lvl2pPr marL="742950" indent="-285750" eaLnBrk="0" hangingPunct="0">
              <a:defRPr sz="2800" b="1" i="1">
                <a:solidFill>
                  <a:schemeClr val="tx2"/>
                </a:solidFill>
                <a:latin typeface="华文楷体" panose="02010600040101010101" pitchFamily="2" charset="-122"/>
                <a:ea typeface="宋体" panose="02010600030101010101" pitchFamily="2" charset="-122"/>
              </a:defRPr>
            </a:lvl2pPr>
            <a:lvl3pPr marL="1143000" indent="-228600" eaLnBrk="0" hangingPunct="0">
              <a:defRPr sz="2800" b="1" i="1">
                <a:solidFill>
                  <a:schemeClr val="tx2"/>
                </a:solidFill>
                <a:latin typeface="华文楷体" panose="02010600040101010101" pitchFamily="2" charset="-122"/>
                <a:ea typeface="宋体" panose="02010600030101010101" pitchFamily="2" charset="-122"/>
              </a:defRPr>
            </a:lvl3pPr>
            <a:lvl4pPr marL="1600200" indent="-228600" eaLnBrk="0" hangingPunct="0">
              <a:defRPr sz="2800" b="1" i="1">
                <a:solidFill>
                  <a:schemeClr val="tx2"/>
                </a:solidFill>
                <a:latin typeface="华文楷体" panose="02010600040101010101" pitchFamily="2" charset="-122"/>
                <a:ea typeface="宋体" panose="02010600030101010101" pitchFamily="2" charset="-122"/>
              </a:defRPr>
            </a:lvl4pPr>
            <a:lvl5pPr marL="2057400" indent="-228600" eaLnBrk="0" hangingPunct="0">
              <a:defRPr sz="2800" b="1" i="1">
                <a:solidFill>
                  <a:schemeClr val="tx2"/>
                </a:solidFill>
                <a:latin typeface="华文楷体" panose="02010600040101010101" pitchFamily="2" charset="-122"/>
                <a:ea typeface="宋体" panose="02010600030101010101" pitchFamily="2" charset="-122"/>
              </a:defRPr>
            </a:lvl5pPr>
            <a:lvl6pPr marL="25146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6pPr>
            <a:lvl7pPr marL="29718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7pPr>
            <a:lvl8pPr marL="34290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8pPr>
            <a:lvl9pPr marL="38862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9pPr>
          </a:lstStyle>
          <a:p>
            <a:pPr eaLnBrk="1" hangingPunct="1">
              <a:spcBef>
                <a:spcPct val="50000"/>
              </a:spcBef>
            </a:pPr>
            <a:r>
              <a:rPr lang="zh-CN" altLang="en-US" sz="3600" smtClean="0">
                <a:solidFill>
                  <a:srgbClr val="000000"/>
                </a:solidFill>
              </a:rPr>
              <a:t>蛋白质的形成倚赖</a:t>
            </a:r>
            <a:r>
              <a:rPr lang="en-US" altLang="zh-CN" sz="3600" smtClean="0">
                <a:solidFill>
                  <a:srgbClr val="000000"/>
                </a:solidFill>
              </a:rPr>
              <a:t>DNA</a:t>
            </a:r>
            <a:r>
              <a:rPr lang="zh-CN" altLang="en-US" sz="3600" smtClean="0">
                <a:solidFill>
                  <a:srgbClr val="000000"/>
                </a:solidFill>
              </a:rPr>
              <a:t>上的遗传信息</a:t>
            </a:r>
          </a:p>
        </p:txBody>
      </p:sp>
      <p:sp>
        <p:nvSpPr>
          <p:cNvPr id="4101" name="Line 4"/>
          <p:cNvSpPr>
            <a:spLocks noChangeShapeType="1"/>
          </p:cNvSpPr>
          <p:nvPr/>
        </p:nvSpPr>
        <p:spPr bwMode="auto">
          <a:xfrm>
            <a:off x="4724400" y="2743200"/>
            <a:ext cx="0" cy="914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sz="2800" b="1" i="1" smtClean="0">
              <a:solidFill>
                <a:srgbClr val="000000"/>
              </a:solidFill>
              <a:latin typeface="华文楷体" panose="02010600040101010101" pitchFamily="2" charset="-122"/>
              <a:ea typeface="宋体" panose="02010600030101010101" pitchFamily="2" charset="-122"/>
            </a:endParaRPr>
          </a:p>
        </p:txBody>
      </p:sp>
      <p:sp>
        <p:nvSpPr>
          <p:cNvPr id="4102" name="Rectangle 5"/>
          <p:cNvSpPr>
            <a:spLocks noChangeArrowheads="1"/>
          </p:cNvSpPr>
          <p:nvPr/>
        </p:nvSpPr>
        <p:spPr bwMode="auto">
          <a:xfrm>
            <a:off x="2133600" y="1219200"/>
            <a:ext cx="304800" cy="1447800"/>
          </a:xfrm>
          <a:prstGeom prst="rect">
            <a:avLst/>
          </a:prstGeom>
          <a:solidFill>
            <a:srgbClr val="0000FF"/>
          </a:solidFill>
          <a:ln w="9525">
            <a:solidFill>
              <a:srgbClr val="0000FF"/>
            </a:solidFill>
            <a:miter lim="800000"/>
            <a:headEnd/>
            <a:tailEnd/>
          </a:ln>
        </p:spPr>
        <p:txBody>
          <a:bodyPr wrap="none" anchor="ctr"/>
          <a:lstStyle>
            <a:lvl1pPr eaLnBrk="0" hangingPunct="0">
              <a:defRPr sz="2800" b="1" i="1">
                <a:solidFill>
                  <a:schemeClr val="tx2"/>
                </a:solidFill>
                <a:latin typeface="华文楷体" panose="02010600040101010101" pitchFamily="2" charset="-122"/>
                <a:ea typeface="宋体" panose="02010600030101010101" pitchFamily="2" charset="-122"/>
              </a:defRPr>
            </a:lvl1pPr>
            <a:lvl2pPr marL="742950" indent="-285750" eaLnBrk="0" hangingPunct="0">
              <a:defRPr sz="2800" b="1" i="1">
                <a:solidFill>
                  <a:schemeClr val="tx2"/>
                </a:solidFill>
                <a:latin typeface="华文楷体" panose="02010600040101010101" pitchFamily="2" charset="-122"/>
                <a:ea typeface="宋体" panose="02010600030101010101" pitchFamily="2" charset="-122"/>
              </a:defRPr>
            </a:lvl2pPr>
            <a:lvl3pPr marL="1143000" indent="-228600" eaLnBrk="0" hangingPunct="0">
              <a:defRPr sz="2800" b="1" i="1">
                <a:solidFill>
                  <a:schemeClr val="tx2"/>
                </a:solidFill>
                <a:latin typeface="华文楷体" panose="02010600040101010101" pitchFamily="2" charset="-122"/>
                <a:ea typeface="宋体" panose="02010600030101010101" pitchFamily="2" charset="-122"/>
              </a:defRPr>
            </a:lvl3pPr>
            <a:lvl4pPr marL="1600200" indent="-228600" eaLnBrk="0" hangingPunct="0">
              <a:defRPr sz="2800" b="1" i="1">
                <a:solidFill>
                  <a:schemeClr val="tx2"/>
                </a:solidFill>
                <a:latin typeface="华文楷体" panose="02010600040101010101" pitchFamily="2" charset="-122"/>
                <a:ea typeface="宋体" panose="02010600030101010101" pitchFamily="2" charset="-122"/>
              </a:defRPr>
            </a:lvl4pPr>
            <a:lvl5pPr marL="2057400" indent="-228600" eaLnBrk="0" hangingPunct="0">
              <a:defRPr sz="2800" b="1" i="1">
                <a:solidFill>
                  <a:schemeClr val="tx2"/>
                </a:solidFill>
                <a:latin typeface="华文楷体" panose="02010600040101010101" pitchFamily="2" charset="-122"/>
                <a:ea typeface="宋体" panose="02010600030101010101" pitchFamily="2" charset="-122"/>
              </a:defRPr>
            </a:lvl5pPr>
            <a:lvl6pPr marL="25146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6pPr>
            <a:lvl7pPr marL="29718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7pPr>
            <a:lvl8pPr marL="34290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8pPr>
            <a:lvl9pPr marL="38862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9pPr>
          </a:lstStyle>
          <a:p>
            <a:pPr eaLnBrk="1" hangingPunct="1"/>
            <a:endParaRPr lang="zh-CN" altLang="en-US" smtClean="0">
              <a:solidFill>
                <a:srgbClr val="000000"/>
              </a:solidFill>
            </a:endParaRPr>
          </a:p>
        </p:txBody>
      </p:sp>
      <p:graphicFrame>
        <p:nvGraphicFramePr>
          <p:cNvPr id="4099" name="Object 6"/>
          <p:cNvGraphicFramePr>
            <a:graphicFrameLocks noChangeAspect="1"/>
          </p:cNvGraphicFramePr>
          <p:nvPr/>
        </p:nvGraphicFramePr>
        <p:xfrm>
          <a:off x="3630613" y="3789363"/>
          <a:ext cx="2236787" cy="2840037"/>
        </p:xfrm>
        <a:graphic>
          <a:graphicData uri="http://schemas.openxmlformats.org/presentationml/2006/ole">
            <mc:AlternateContent xmlns:mc="http://schemas.openxmlformats.org/markup-compatibility/2006">
              <mc:Choice xmlns:v="urn:schemas-microsoft-com:vml" Requires="v">
                <p:oleObj spid="_x0000_s843901" name="Image" r:id="rId5" imgW="3634310" imgH="4612778" progId="Photoshop.Image.4">
                  <p:embed/>
                </p:oleObj>
              </mc:Choice>
              <mc:Fallback>
                <p:oleObj name="Image" r:id="rId5" imgW="3634310" imgH="4612778" progId="Photoshop.Image.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0613" y="3789363"/>
                        <a:ext cx="2236787" cy="284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2119833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2"/>
          <p:cNvSpPr txBox="1">
            <a:spLocks noChangeArrowheads="1"/>
          </p:cNvSpPr>
          <p:nvPr/>
        </p:nvSpPr>
        <p:spPr bwMode="auto">
          <a:xfrm>
            <a:off x="762000" y="838200"/>
            <a:ext cx="7239000" cy="457200"/>
          </a:xfrm>
          <a:prstGeom prst="rect">
            <a:avLst/>
          </a:prstGeom>
          <a:noFill/>
          <a:ln w="9525">
            <a:noFill/>
            <a:miter lim="800000"/>
            <a:headEnd/>
            <a:tailEnd/>
          </a:ln>
        </p:spPr>
        <p:txBody>
          <a:bodyPr>
            <a:spAutoFit/>
          </a:bodyPr>
          <a:lstStyle/>
          <a:p>
            <a:pPr>
              <a:spcBef>
                <a:spcPct val="50000"/>
              </a:spcBef>
            </a:pPr>
            <a:endParaRPr lang="zh-CN" altLang="zh-CN">
              <a:solidFill>
                <a:srgbClr val="000000"/>
              </a:solidFill>
            </a:endParaRPr>
          </a:p>
        </p:txBody>
      </p:sp>
      <p:sp>
        <p:nvSpPr>
          <p:cNvPr id="17414" name="Rectangle 3"/>
          <p:cNvSpPr>
            <a:spLocks noChangeArrowheads="1"/>
          </p:cNvSpPr>
          <p:nvPr/>
        </p:nvSpPr>
        <p:spPr bwMode="auto">
          <a:xfrm>
            <a:off x="701484" y="638628"/>
            <a:ext cx="7467600" cy="1077218"/>
          </a:xfrm>
          <a:prstGeom prst="rect">
            <a:avLst/>
          </a:prstGeom>
          <a:noFill/>
          <a:ln w="9525">
            <a:noFill/>
            <a:miter lim="800000"/>
            <a:headEnd/>
            <a:tailEnd/>
          </a:ln>
        </p:spPr>
        <p:txBody>
          <a:bodyPr>
            <a:spAutoFit/>
          </a:bodyPr>
          <a:lstStyle/>
          <a:p>
            <a:r>
              <a:rPr lang="zh-CN" altLang="en-US" sz="3200" dirty="0">
                <a:solidFill>
                  <a:srgbClr val="000000"/>
                </a:solidFill>
              </a:rPr>
              <a:t>四种小分子（碱基：</a:t>
            </a:r>
            <a:r>
              <a:rPr lang="en-US" altLang="zh-CN" sz="3200" dirty="0">
                <a:solidFill>
                  <a:srgbClr val="000000"/>
                </a:solidFill>
              </a:rPr>
              <a:t>A,T,C,G)</a:t>
            </a:r>
            <a:r>
              <a:rPr lang="zh-CN" altLang="en-US" sz="3200" dirty="0">
                <a:solidFill>
                  <a:srgbClr val="000000"/>
                </a:solidFill>
              </a:rPr>
              <a:t>的排列组合构成了生命的遗传信息</a:t>
            </a:r>
          </a:p>
        </p:txBody>
      </p:sp>
      <p:graphicFrame>
        <p:nvGraphicFramePr>
          <p:cNvPr id="17410" name="Object 4"/>
          <p:cNvGraphicFramePr>
            <a:graphicFrameLocks noChangeAspect="1"/>
          </p:cNvGraphicFramePr>
          <p:nvPr/>
        </p:nvGraphicFramePr>
        <p:xfrm>
          <a:off x="5112072" y="3907620"/>
          <a:ext cx="3505200" cy="2100263"/>
        </p:xfrm>
        <a:graphic>
          <a:graphicData uri="http://schemas.openxmlformats.org/presentationml/2006/ole">
            <mc:AlternateContent xmlns:mc="http://schemas.openxmlformats.org/markup-compatibility/2006">
              <mc:Choice xmlns:v="urn:schemas-microsoft-com:vml" Requires="v">
                <p:oleObj spid="_x0000_s842021" name="剪辑" r:id="rId3" imgW="3497263" imgH="2095500" progId="">
                  <p:embed/>
                </p:oleObj>
              </mc:Choice>
              <mc:Fallback>
                <p:oleObj name="剪辑" r:id="rId3" imgW="3497263" imgH="20955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072" y="3907620"/>
                        <a:ext cx="3505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1" name="Object 5"/>
          <p:cNvGraphicFramePr>
            <a:graphicFrameLocks noChangeAspect="1"/>
          </p:cNvGraphicFramePr>
          <p:nvPr/>
        </p:nvGraphicFramePr>
        <p:xfrm>
          <a:off x="228600" y="2078820"/>
          <a:ext cx="4641850" cy="1106488"/>
        </p:xfrm>
        <a:graphic>
          <a:graphicData uri="http://schemas.openxmlformats.org/presentationml/2006/ole">
            <mc:AlternateContent xmlns:mc="http://schemas.openxmlformats.org/markup-compatibility/2006">
              <mc:Choice xmlns:v="urn:schemas-microsoft-com:vml" Requires="v">
                <p:oleObj spid="_x0000_s842022" name="Image" r:id="rId5" imgW="1969643" imgH="470173" progId="">
                  <p:embed/>
                </p:oleObj>
              </mc:Choice>
              <mc:Fallback>
                <p:oleObj name="Image" r:id="rId5" imgW="1969643" imgH="47017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078820"/>
                        <a:ext cx="4641850" cy="110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5" name="Line 6"/>
          <p:cNvSpPr>
            <a:spLocks noChangeShapeType="1"/>
          </p:cNvSpPr>
          <p:nvPr/>
        </p:nvSpPr>
        <p:spPr bwMode="auto">
          <a:xfrm>
            <a:off x="4163376" y="5409264"/>
            <a:ext cx="948696" cy="5268"/>
          </a:xfrm>
          <a:prstGeom prst="line">
            <a:avLst/>
          </a:prstGeom>
          <a:noFill/>
          <a:ln w="38100">
            <a:solidFill>
              <a:srgbClr val="FF0000"/>
            </a:solidFill>
            <a:round/>
            <a:headEnd/>
            <a:tailEnd type="triangle" w="med" len="med"/>
          </a:ln>
        </p:spPr>
        <p:txBody>
          <a:bodyPr wrap="none" anchor="ctr"/>
          <a:lstStyle/>
          <a:p>
            <a:endParaRPr lang="zh-CN" altLang="en-US">
              <a:solidFill>
                <a:srgbClr val="000000"/>
              </a:solidFill>
            </a:endParaRPr>
          </a:p>
        </p:txBody>
      </p:sp>
      <p:sp>
        <p:nvSpPr>
          <p:cNvPr id="17416" name="Line 7"/>
          <p:cNvSpPr>
            <a:spLocks noChangeShapeType="1"/>
          </p:cNvSpPr>
          <p:nvPr/>
        </p:nvSpPr>
        <p:spPr bwMode="auto">
          <a:xfrm>
            <a:off x="2362200" y="2764620"/>
            <a:ext cx="0" cy="1295400"/>
          </a:xfrm>
          <a:prstGeom prst="line">
            <a:avLst/>
          </a:prstGeom>
          <a:noFill/>
          <a:ln w="38100">
            <a:solidFill>
              <a:srgbClr val="FF0000"/>
            </a:solidFill>
            <a:round/>
            <a:headEnd/>
            <a:tailEnd type="triangle" w="med" len="med"/>
          </a:ln>
        </p:spPr>
        <p:txBody>
          <a:bodyPr wrap="none" anchor="ctr"/>
          <a:lstStyle/>
          <a:p>
            <a:endParaRPr lang="zh-CN" altLang="en-US">
              <a:solidFill>
                <a:srgbClr val="000000"/>
              </a:solidFill>
            </a:endParaRPr>
          </a:p>
        </p:txBody>
      </p:sp>
      <p:graphicFrame>
        <p:nvGraphicFramePr>
          <p:cNvPr id="17412" name="Object 8"/>
          <p:cNvGraphicFramePr>
            <a:graphicFrameLocks noChangeAspect="1"/>
          </p:cNvGraphicFramePr>
          <p:nvPr/>
        </p:nvGraphicFramePr>
        <p:xfrm>
          <a:off x="665163" y="4212420"/>
          <a:ext cx="3449637" cy="2197100"/>
        </p:xfrm>
        <a:graphic>
          <a:graphicData uri="http://schemas.openxmlformats.org/presentationml/2006/ole">
            <mc:AlternateContent xmlns:mc="http://schemas.openxmlformats.org/markup-compatibility/2006">
              <mc:Choice xmlns:v="urn:schemas-microsoft-com:vml" Requires="v">
                <p:oleObj spid="_x0000_s842023" name="Image" r:id="rId7" imgW="3850335" imgH="2452524" progId="">
                  <p:embed/>
                </p:oleObj>
              </mc:Choice>
              <mc:Fallback>
                <p:oleObj name="Image" r:id="rId7" imgW="3850335" imgH="2452524"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163" y="4212420"/>
                        <a:ext cx="3449637"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3594481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smtClean="0">
                <a:latin typeface="华文楷体" panose="02010600040101010101" pitchFamily="2" charset="-122"/>
                <a:ea typeface="华文楷体" panose="02010600040101010101" pitchFamily="2" charset="-122"/>
              </a:rPr>
              <a:t>DNA</a:t>
            </a:r>
            <a:r>
              <a:rPr lang="zh-CN" altLang="en-US" dirty="0">
                <a:latin typeface="华文楷体" panose="02010600040101010101" pitchFamily="2" charset="-122"/>
                <a:ea typeface="华文楷体" panose="02010600040101010101" pitchFamily="2" charset="-122"/>
              </a:rPr>
              <a:t>作为生命的信息库和程序库，它是一套可以自行复制并且可以不断发展进化</a:t>
            </a:r>
            <a:r>
              <a:rPr lang="zh-CN" altLang="en-US" dirty="0" smtClean="0">
                <a:latin typeface="华文楷体" panose="02010600040101010101" pitchFamily="2" charset="-122"/>
                <a:ea typeface="华文楷体" panose="02010600040101010101" pitchFamily="2" charset="-122"/>
              </a:rPr>
              <a:t>的系统。</a:t>
            </a:r>
            <a:endParaRPr lang="en-US" altLang="zh-CN" dirty="0" smtClean="0">
              <a:latin typeface="华文楷体" panose="02010600040101010101" pitchFamily="2" charset="-122"/>
              <a:ea typeface="华文楷体" panose="02010600040101010101" pitchFamily="2" charset="-122"/>
            </a:endParaRPr>
          </a:p>
          <a:p>
            <a:r>
              <a:rPr lang="zh-CN" altLang="en-US" dirty="0" smtClean="0">
                <a:latin typeface="华文楷体" panose="02010600040101010101" pitchFamily="2" charset="-122"/>
                <a:ea typeface="华文楷体" panose="02010600040101010101" pitchFamily="2" charset="-122"/>
              </a:rPr>
              <a:t>生命</a:t>
            </a:r>
            <a:r>
              <a:rPr lang="zh-CN" altLang="en-US" dirty="0">
                <a:latin typeface="华文楷体" panose="02010600040101010101" pitchFamily="2" charset="-122"/>
                <a:ea typeface="华文楷体" panose="02010600040101010101" pitchFamily="2" charset="-122"/>
              </a:rPr>
              <a:t>就是一个天然且非常复杂的计算机。所有这些</a:t>
            </a:r>
            <a:r>
              <a:rPr lang="en-US" altLang="zh-CN" dirty="0">
                <a:latin typeface="华文楷体" panose="02010600040101010101" pitchFamily="2" charset="-122"/>
                <a:ea typeface="华文楷体" panose="02010600040101010101" pitchFamily="2" charset="-122"/>
              </a:rPr>
              <a:t>DNA</a:t>
            </a:r>
            <a:r>
              <a:rPr lang="zh-CN" altLang="en-US" dirty="0">
                <a:latin typeface="华文楷体" panose="02010600040101010101" pitchFamily="2" charset="-122"/>
                <a:ea typeface="华文楷体" panose="02010600040101010101" pitchFamily="2" charset="-122"/>
              </a:rPr>
              <a:t>可以看成</a:t>
            </a:r>
            <a:r>
              <a:rPr lang="en-US" altLang="zh-CN" dirty="0">
                <a:latin typeface="华文楷体" panose="02010600040101010101" pitchFamily="2" charset="-122"/>
                <a:ea typeface="华文楷体" panose="02010600040101010101" pitchFamily="2" charset="-122"/>
              </a:rPr>
              <a:t>ATCG</a:t>
            </a:r>
            <a:r>
              <a:rPr lang="zh-CN" altLang="en-US" dirty="0">
                <a:latin typeface="华文楷体" panose="02010600040101010101" pitchFamily="2" charset="-122"/>
                <a:ea typeface="华文楷体" panose="02010600040101010101" pitchFamily="2" charset="-122"/>
              </a:rPr>
              <a:t>四个字</a:t>
            </a:r>
            <a:r>
              <a:rPr lang="zh-CN" altLang="en-US" dirty="0" smtClean="0">
                <a:latin typeface="华文楷体" panose="02010600040101010101" pitchFamily="2" charset="-122"/>
                <a:ea typeface="华文楷体" panose="02010600040101010101" pitchFamily="2" charset="-122"/>
              </a:rPr>
              <a:t>所</a:t>
            </a:r>
            <a:endParaRPr lang="en-US" altLang="zh-CN" dirty="0" smtClean="0">
              <a:latin typeface="华文楷体" panose="02010600040101010101" pitchFamily="2" charset="-122"/>
              <a:ea typeface="华文楷体" panose="02010600040101010101" pitchFamily="2" charset="-122"/>
            </a:endParaRPr>
          </a:p>
          <a:p>
            <a:pPr marL="0" indent="0">
              <a:buNone/>
            </a:pPr>
            <a:r>
              <a:rPr lang="en-US" altLang="zh-CN" dirty="0">
                <a:latin typeface="华文楷体" panose="02010600040101010101" pitchFamily="2" charset="-122"/>
                <a:ea typeface="华文楷体" panose="02010600040101010101" pitchFamily="2" charset="-122"/>
              </a:rPr>
              <a:t> </a:t>
            </a:r>
            <a:r>
              <a:rPr lang="en-US" altLang="zh-CN" dirty="0" smtClean="0">
                <a:latin typeface="华文楷体" panose="02010600040101010101" pitchFamily="2" charset="-122"/>
                <a:ea typeface="华文楷体" panose="02010600040101010101" pitchFamily="2" charset="-122"/>
              </a:rPr>
              <a:t>   </a:t>
            </a:r>
            <a:r>
              <a:rPr lang="zh-CN" altLang="en-US" dirty="0" smtClean="0">
                <a:latin typeface="华文楷体" panose="02010600040101010101" pitchFamily="2" charset="-122"/>
                <a:ea typeface="华文楷体" panose="02010600040101010101" pitchFamily="2" charset="-122"/>
              </a:rPr>
              <a:t>组成</a:t>
            </a:r>
            <a:r>
              <a:rPr lang="zh-CN" altLang="en-US" dirty="0">
                <a:latin typeface="华文楷体" panose="02010600040101010101" pitchFamily="2" charset="-122"/>
                <a:ea typeface="华文楷体" panose="02010600040101010101" pitchFamily="2" charset="-122"/>
              </a:rPr>
              <a:t>的四进制编码。</a:t>
            </a:r>
          </a:p>
        </p:txBody>
      </p:sp>
    </p:spTree>
    <p:extLst>
      <p:ext uri="{BB962C8B-B14F-4D97-AF65-F5344CB8AC3E}">
        <p14:creationId xmlns:p14="http://schemas.microsoft.com/office/powerpoint/2010/main" val="317193368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bwMode="auto">
          <a:xfrm>
            <a:off x="457200" y="76200"/>
            <a:ext cx="7848600" cy="1828800"/>
          </a:xfrm>
          <a:prstGeom prst="rect">
            <a:avLst/>
          </a:prstGeom>
          <a:noFill/>
          <a:ln w="9525">
            <a:noFill/>
            <a:miter lim="800000"/>
            <a:headEnd/>
            <a:tailEnd/>
          </a:ln>
        </p:spPr>
        <p:txBody>
          <a:bodyPr anchor="ctr"/>
          <a:lstStyle/>
          <a:p>
            <a:pPr algn="ctr" eaLnBrk="0" hangingPunct="0">
              <a:defRPr/>
            </a:pPr>
            <a:endParaRPr lang="zh-CN" altLang="en-US" sz="4400" kern="0" dirty="0">
              <a:solidFill>
                <a:srgbClr val="3333FF"/>
              </a:solidFill>
              <a:latin typeface="黑体" pitchFamily="49" charset="-122"/>
              <a:ea typeface="黑体" pitchFamily="49" charset="-122"/>
            </a:endParaRPr>
          </a:p>
        </p:txBody>
      </p:sp>
      <p:sp>
        <p:nvSpPr>
          <p:cNvPr id="3" name="内容占位符 2"/>
          <p:cNvSpPr txBox="1">
            <a:spLocks noChangeArrowheads="1"/>
          </p:cNvSpPr>
          <p:nvPr/>
        </p:nvSpPr>
        <p:spPr bwMode="auto">
          <a:xfrm>
            <a:off x="533400" y="1905000"/>
            <a:ext cx="7239000" cy="2590800"/>
          </a:xfrm>
          <a:prstGeom prst="rect">
            <a:avLst/>
          </a:prstGeom>
          <a:noFill/>
          <a:ln w="9525">
            <a:noFill/>
            <a:miter lim="800000"/>
            <a:headEnd/>
            <a:tailEnd/>
          </a:ln>
        </p:spPr>
        <p:txBody>
          <a:bodyPr/>
          <a:lstStyle/>
          <a:p>
            <a:pPr marL="365125" indent="-255588" algn="ctr" eaLnBrk="0" hangingPunct="0">
              <a:spcBef>
                <a:spcPct val="20000"/>
              </a:spcBef>
              <a:buClr>
                <a:srgbClr val="FFFFFF"/>
              </a:buClr>
              <a:buFont typeface="Georgia" pitchFamily="18" charset="0"/>
              <a:buNone/>
            </a:pPr>
            <a:r>
              <a:rPr lang="en-US" altLang="zh-CN" sz="3200" dirty="0">
                <a:solidFill>
                  <a:srgbClr val="000000"/>
                </a:solidFill>
              </a:rPr>
              <a:t>a            ATCCTAGCTAGACTGGA</a:t>
            </a:r>
          </a:p>
          <a:p>
            <a:pPr marL="365125" indent="-255588" algn="ctr" eaLnBrk="0" hangingPunct="0">
              <a:spcBef>
                <a:spcPct val="20000"/>
              </a:spcBef>
              <a:buClr>
                <a:srgbClr val="FFFFFF"/>
              </a:buClr>
              <a:buFont typeface="Georgia" pitchFamily="18" charset="0"/>
              <a:buNone/>
            </a:pPr>
            <a:r>
              <a:rPr lang="en-US" altLang="zh-CN" sz="3200" dirty="0" smtClean="0">
                <a:solidFill>
                  <a:srgbClr val="000000"/>
                </a:solidFill>
              </a:rPr>
              <a:t> b           GTCCTAGCTAGACGTGA</a:t>
            </a:r>
            <a:endParaRPr lang="en-US" altLang="zh-CN" sz="3200" dirty="0">
              <a:solidFill>
                <a:srgbClr val="000000"/>
              </a:solidFill>
            </a:endParaRPr>
          </a:p>
          <a:p>
            <a:pPr marL="365125" indent="-255588" algn="ctr" eaLnBrk="0" hangingPunct="0">
              <a:spcBef>
                <a:spcPct val="20000"/>
              </a:spcBef>
              <a:buClr>
                <a:srgbClr val="FFFFFF"/>
              </a:buClr>
              <a:buFont typeface="Georgia" pitchFamily="18" charset="0"/>
              <a:buNone/>
            </a:pPr>
            <a:r>
              <a:rPr lang="en-US" altLang="zh-CN" sz="3200" dirty="0" smtClean="0">
                <a:solidFill>
                  <a:srgbClr val="000000"/>
                </a:solidFill>
              </a:rPr>
              <a:t> c            ATCCCAGCTAGACTGCA</a:t>
            </a:r>
            <a:endParaRPr lang="en-US" altLang="zh-CN" sz="3200" dirty="0">
              <a:solidFill>
                <a:srgbClr val="000000"/>
              </a:solidFill>
            </a:endParaRPr>
          </a:p>
          <a:p>
            <a:pPr marL="365125" indent="-255588" algn="ctr" eaLnBrk="0" hangingPunct="0">
              <a:spcBef>
                <a:spcPct val="20000"/>
              </a:spcBef>
              <a:buClr>
                <a:srgbClr val="FFFFFF"/>
              </a:buClr>
              <a:buFont typeface="Georgia" pitchFamily="18" charset="0"/>
              <a:buNone/>
            </a:pPr>
            <a:r>
              <a:rPr lang="en-US" altLang="zh-CN" sz="3200" dirty="0" smtClean="0">
                <a:solidFill>
                  <a:srgbClr val="000000"/>
                </a:solidFill>
              </a:rPr>
              <a:t> d            ATCCTAGCTAGACGGGA</a:t>
            </a:r>
            <a:endParaRPr lang="en-US" altLang="zh-CN" sz="3200" dirty="0">
              <a:solidFill>
                <a:srgbClr val="000000"/>
              </a:solidFill>
            </a:endParaRPr>
          </a:p>
          <a:p>
            <a:pPr marL="365125" indent="-255588" eaLnBrk="0" hangingPunct="0">
              <a:spcBef>
                <a:spcPct val="20000"/>
              </a:spcBef>
              <a:buClr>
                <a:srgbClr val="FFFFFF"/>
              </a:buClr>
              <a:buFont typeface="Georgia" pitchFamily="18" charset="0"/>
              <a:buNone/>
            </a:pPr>
            <a:endParaRPr lang="en-US" altLang="zh-CN" sz="3200" dirty="0">
              <a:solidFill>
                <a:srgbClr val="000000"/>
              </a:solidFill>
            </a:endParaRPr>
          </a:p>
          <a:p>
            <a:pPr marL="365125" indent="-255588" eaLnBrk="0" hangingPunct="0">
              <a:spcBef>
                <a:spcPct val="20000"/>
              </a:spcBef>
              <a:buClr>
                <a:srgbClr val="FFFFFF"/>
              </a:buClr>
              <a:buFont typeface="Georgia" pitchFamily="18" charset="0"/>
              <a:buNone/>
            </a:pPr>
            <a:endParaRPr lang="en-US" altLang="zh-CN" sz="3200" dirty="0">
              <a:solidFill>
                <a:srgbClr val="000000"/>
              </a:solidFill>
            </a:endParaRPr>
          </a:p>
        </p:txBody>
      </p:sp>
      <p:pic>
        <p:nvPicPr>
          <p:cNvPr id="4" name="Picture 5"/>
          <p:cNvPicPr>
            <a:picLocks noChangeAspect="1" noChangeArrowheads="1"/>
          </p:cNvPicPr>
          <p:nvPr/>
        </p:nvPicPr>
        <p:blipFill>
          <a:blip r:embed="rId2" cstate="print"/>
          <a:srcRect/>
          <a:stretch>
            <a:fillRect/>
          </a:stretch>
        </p:blipFill>
        <p:spPr bwMode="auto">
          <a:xfrm>
            <a:off x="2971800" y="4343400"/>
            <a:ext cx="2984500" cy="2362200"/>
          </a:xfrm>
          <a:prstGeom prst="rect">
            <a:avLst/>
          </a:prstGeom>
          <a:noFill/>
          <a:ln w="9525">
            <a:noFill/>
            <a:miter lim="800000"/>
            <a:headEnd/>
            <a:tailEnd/>
          </a:ln>
        </p:spPr>
      </p:pic>
      <p:sp>
        <p:nvSpPr>
          <p:cNvPr id="98309" name="矩形 4"/>
          <p:cNvSpPr>
            <a:spLocks noChangeArrowheads="1"/>
          </p:cNvSpPr>
          <p:nvPr/>
        </p:nvSpPr>
        <p:spPr bwMode="auto">
          <a:xfrm>
            <a:off x="1241425" y="728663"/>
            <a:ext cx="5740674" cy="3785652"/>
          </a:xfrm>
          <a:prstGeom prst="rect">
            <a:avLst/>
          </a:prstGeom>
          <a:noFill/>
          <a:ln w="9525">
            <a:noFill/>
            <a:miter lim="800000"/>
            <a:headEnd/>
            <a:tailEnd/>
          </a:ln>
        </p:spPr>
        <p:txBody>
          <a:bodyPr wrap="square">
            <a:spAutoFit/>
          </a:bodyPr>
          <a:lstStyle/>
          <a:p>
            <a:endParaRPr lang="en-US" altLang="zh-CN" sz="4800" dirty="0" smtClean="0">
              <a:solidFill>
                <a:srgbClr val="000000"/>
              </a:solidFill>
            </a:endParaRPr>
          </a:p>
          <a:p>
            <a:endParaRPr lang="en-US" altLang="zh-CN" sz="4800" b="1" dirty="0" smtClean="0">
              <a:solidFill>
                <a:srgbClr val="000000"/>
              </a:solidFill>
            </a:endParaRPr>
          </a:p>
          <a:p>
            <a:endParaRPr lang="en-US" altLang="zh-CN" sz="4800" b="1" dirty="0" smtClean="0">
              <a:solidFill>
                <a:srgbClr val="000000"/>
              </a:solidFill>
            </a:endParaRPr>
          </a:p>
          <a:p>
            <a:endParaRPr lang="en-US" altLang="zh-CN" sz="4800" b="1" dirty="0" smtClean="0">
              <a:solidFill>
                <a:srgbClr val="000000"/>
              </a:solidFill>
            </a:endParaRPr>
          </a:p>
          <a:p>
            <a:endParaRPr lang="zh-CN" altLang="en-US" sz="4800" b="1" dirty="0">
              <a:solidFill>
                <a:srgbClr val="000000"/>
              </a:solidFill>
            </a:endParaRPr>
          </a:p>
        </p:txBody>
      </p:sp>
      <p:sp>
        <p:nvSpPr>
          <p:cNvPr id="7" name="矩形 4"/>
          <p:cNvSpPr>
            <a:spLocks noChangeArrowheads="1"/>
          </p:cNvSpPr>
          <p:nvPr/>
        </p:nvSpPr>
        <p:spPr bwMode="auto">
          <a:xfrm>
            <a:off x="2570784" y="1988840"/>
            <a:ext cx="381000" cy="2209800"/>
          </a:xfrm>
          <a:prstGeom prst="rect">
            <a:avLst/>
          </a:prstGeom>
          <a:noFill/>
          <a:ln w="57150">
            <a:solidFill>
              <a:srgbClr val="FF0000"/>
            </a:solidFill>
            <a:miter lim="800000"/>
            <a:headEnd/>
            <a:tailEnd/>
          </a:ln>
        </p:spPr>
        <p:txBody>
          <a:bodyPr/>
          <a:lstStyle/>
          <a:p>
            <a:endParaRPr lang="zh-CN" altLang="en-US">
              <a:solidFill>
                <a:srgbClr val="000000"/>
              </a:solidFill>
            </a:endParaRPr>
          </a:p>
        </p:txBody>
      </p:sp>
      <p:sp>
        <p:nvSpPr>
          <p:cNvPr id="8" name="矩形 4"/>
          <p:cNvSpPr>
            <a:spLocks noChangeArrowheads="1"/>
          </p:cNvSpPr>
          <p:nvPr/>
        </p:nvSpPr>
        <p:spPr bwMode="auto">
          <a:xfrm>
            <a:off x="1241425" y="728663"/>
            <a:ext cx="6356350" cy="830262"/>
          </a:xfrm>
          <a:prstGeom prst="rect">
            <a:avLst/>
          </a:prstGeom>
          <a:noFill/>
          <a:ln w="9525">
            <a:noFill/>
            <a:miter lim="800000"/>
            <a:headEnd/>
            <a:tailEnd/>
          </a:ln>
        </p:spPr>
        <p:txBody>
          <a:bodyPr wrap="none">
            <a:spAutoFit/>
          </a:bodyPr>
          <a:lstStyle/>
          <a:p>
            <a:r>
              <a:rPr lang="zh-CN" altLang="zh-CN" sz="4800" b="1" dirty="0">
                <a:solidFill>
                  <a:srgbClr val="000000"/>
                </a:solidFill>
              </a:rPr>
              <a:t>分子进化</a:t>
            </a:r>
            <a:r>
              <a:rPr lang="zh-CN" altLang="en-US" sz="4800" b="1" dirty="0">
                <a:solidFill>
                  <a:srgbClr val="000000"/>
                </a:solidFill>
              </a:rPr>
              <a:t>与</a:t>
            </a:r>
            <a:r>
              <a:rPr lang="zh-CN" altLang="zh-CN" sz="4800" dirty="0">
                <a:solidFill>
                  <a:srgbClr val="000000"/>
                </a:solidFill>
              </a:rPr>
              <a:t>系统进化树</a:t>
            </a:r>
            <a:endParaRPr lang="zh-CN" altLang="en-US" sz="4800" b="1" dirty="0">
              <a:solidFill>
                <a:srgbClr val="000000"/>
              </a:solidFill>
            </a:endParaRPr>
          </a:p>
        </p:txBody>
      </p:sp>
    </p:spTree>
    <p:extLst>
      <p:ext uri="{BB962C8B-B14F-4D97-AF65-F5344CB8AC3E}">
        <p14:creationId xmlns:p14="http://schemas.microsoft.com/office/powerpoint/2010/main" val="83912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Untitled-1"/>
          <p:cNvPicPr>
            <a:picLocks noChangeAspect="1" noChangeArrowheads="1"/>
          </p:cNvPicPr>
          <p:nvPr/>
        </p:nvPicPr>
        <p:blipFill>
          <a:blip r:embed="rId2" cstate="print"/>
          <a:srcRect/>
          <a:stretch>
            <a:fillRect/>
          </a:stretch>
        </p:blipFill>
        <p:spPr bwMode="auto">
          <a:xfrm>
            <a:off x="1295400" y="415925"/>
            <a:ext cx="5943600" cy="5749925"/>
          </a:xfrm>
          <a:prstGeom prst="rect">
            <a:avLst/>
          </a:prstGeom>
          <a:noFill/>
          <a:ln w="9525">
            <a:noFill/>
            <a:miter lim="800000"/>
            <a:headEnd/>
            <a:tailEnd/>
          </a:ln>
        </p:spPr>
      </p:pic>
      <p:sp>
        <p:nvSpPr>
          <p:cNvPr id="99331" name="Text Box 3"/>
          <p:cNvSpPr txBox="1">
            <a:spLocks noChangeArrowheads="1"/>
          </p:cNvSpPr>
          <p:nvPr/>
        </p:nvSpPr>
        <p:spPr bwMode="auto">
          <a:xfrm>
            <a:off x="4499992" y="6237312"/>
            <a:ext cx="4032448" cy="461665"/>
          </a:xfrm>
          <a:prstGeom prst="rect">
            <a:avLst/>
          </a:prstGeom>
          <a:noFill/>
          <a:ln w="9525">
            <a:noFill/>
            <a:miter lim="800000"/>
            <a:headEnd/>
            <a:tailEnd/>
          </a:ln>
        </p:spPr>
        <p:txBody>
          <a:bodyPr wrap="square">
            <a:spAutoFit/>
          </a:bodyPr>
          <a:lstStyle/>
          <a:p>
            <a:pPr>
              <a:spcBef>
                <a:spcPct val="50000"/>
              </a:spcBef>
            </a:pPr>
            <a:r>
              <a:rPr lang="en-US" altLang="zh-CN" sz="2400" b="1" i="1" dirty="0">
                <a:solidFill>
                  <a:srgbClr val="000000"/>
                </a:solidFill>
                <a:latin typeface="Times New Roman" pitchFamily="18" charset="0"/>
                <a:ea typeface="宋体" pitchFamily="2" charset="-122"/>
                <a:cs typeface="Times New Roman" pitchFamily="18" charset="0"/>
              </a:rPr>
              <a:t>Molecular Evolution </a:t>
            </a:r>
            <a:r>
              <a:rPr lang="en-US" altLang="zh-CN" sz="2400" b="1" i="1" dirty="0" smtClean="0">
                <a:solidFill>
                  <a:srgbClr val="000000"/>
                </a:solidFill>
                <a:latin typeface="Times New Roman" pitchFamily="18" charset="0"/>
                <a:ea typeface="宋体" pitchFamily="2" charset="-122"/>
                <a:cs typeface="Times New Roman" pitchFamily="18" charset="0"/>
              </a:rPr>
              <a:t>–Li </a:t>
            </a:r>
            <a:r>
              <a:rPr lang="zh-CN" altLang="en-US" sz="1600" b="1" i="1" dirty="0" smtClean="0">
                <a:solidFill>
                  <a:srgbClr val="000000"/>
                </a:solidFill>
                <a:latin typeface="Times New Roman" pitchFamily="18" charset="0"/>
                <a:ea typeface="宋体" pitchFamily="2" charset="-122"/>
                <a:cs typeface="Times New Roman" pitchFamily="18" charset="0"/>
              </a:rPr>
              <a:t>李文雄</a:t>
            </a:r>
            <a:r>
              <a:rPr lang="en-US" altLang="zh-CN" sz="2400" b="1" i="1" dirty="0" smtClean="0">
                <a:solidFill>
                  <a:srgbClr val="000000"/>
                </a:solidFill>
                <a:latin typeface="Times New Roman" pitchFamily="18" charset="0"/>
                <a:ea typeface="宋体" pitchFamily="2" charset="-122"/>
                <a:cs typeface="Times New Roman" pitchFamily="18" charset="0"/>
              </a:rPr>
              <a:t> </a:t>
            </a:r>
            <a:endParaRPr lang="en-GB" altLang="zh-CN" sz="2400" b="1" i="1" dirty="0">
              <a:solidFill>
                <a:srgbClr val="000000"/>
              </a:solidFill>
              <a:latin typeface="Times New Roman" pitchFamily="18" charset="0"/>
              <a:ea typeface="宋体" pitchFamily="2" charset="-122"/>
              <a:cs typeface="Times New Roman" pitchFamily="18" charset="0"/>
            </a:endParaRPr>
          </a:p>
        </p:txBody>
      </p:sp>
      <p:sp>
        <p:nvSpPr>
          <p:cNvPr id="99332" name="矩形 3"/>
          <p:cNvSpPr>
            <a:spLocks noChangeArrowheads="1"/>
          </p:cNvSpPr>
          <p:nvPr/>
        </p:nvSpPr>
        <p:spPr bwMode="auto">
          <a:xfrm>
            <a:off x="6462713" y="2349500"/>
            <a:ext cx="700833" cy="400110"/>
          </a:xfrm>
          <a:prstGeom prst="rect">
            <a:avLst/>
          </a:prstGeom>
          <a:noFill/>
          <a:ln w="9525">
            <a:noFill/>
            <a:miter lim="800000"/>
            <a:headEnd/>
            <a:tailEnd/>
          </a:ln>
        </p:spPr>
        <p:txBody>
          <a:bodyPr wrap="none">
            <a:spAutoFit/>
          </a:bodyPr>
          <a:lstStyle/>
          <a:p>
            <a:r>
              <a:rPr lang="zh-CN" altLang="zh-CN" sz="2000" b="1" dirty="0">
                <a:solidFill>
                  <a:srgbClr val="000000"/>
                </a:solidFill>
                <a:latin typeface="华文楷体" pitchFamily="2" charset="-122"/>
                <a:ea typeface="宋体" pitchFamily="2" charset="-122"/>
              </a:rPr>
              <a:t>鳄鱼</a:t>
            </a:r>
            <a:endParaRPr lang="zh-CN" altLang="en-US" sz="2000" b="1" dirty="0">
              <a:solidFill>
                <a:srgbClr val="000000"/>
              </a:solidFill>
              <a:latin typeface="华文楷体" pitchFamily="2" charset="-122"/>
              <a:ea typeface="宋体" pitchFamily="2" charset="-122"/>
            </a:endParaRPr>
          </a:p>
        </p:txBody>
      </p:sp>
      <p:sp>
        <p:nvSpPr>
          <p:cNvPr id="99333" name="矩形 4"/>
          <p:cNvSpPr>
            <a:spLocks noChangeArrowheads="1"/>
          </p:cNvSpPr>
          <p:nvPr/>
        </p:nvSpPr>
        <p:spPr bwMode="auto">
          <a:xfrm>
            <a:off x="5534025" y="3689350"/>
            <a:ext cx="1217000" cy="400110"/>
          </a:xfrm>
          <a:prstGeom prst="rect">
            <a:avLst/>
          </a:prstGeom>
          <a:noFill/>
          <a:ln w="9525">
            <a:noFill/>
            <a:miter lim="800000"/>
            <a:headEnd/>
            <a:tailEnd/>
          </a:ln>
        </p:spPr>
        <p:txBody>
          <a:bodyPr wrap="none">
            <a:spAutoFit/>
          </a:bodyPr>
          <a:lstStyle/>
          <a:p>
            <a:r>
              <a:rPr lang="zh-CN" altLang="zh-CN" sz="2000" b="1" dirty="0">
                <a:solidFill>
                  <a:srgbClr val="000000"/>
                </a:solidFill>
                <a:latin typeface="华文楷体" pitchFamily="2" charset="-122"/>
                <a:ea typeface="宋体" pitchFamily="2" charset="-122"/>
              </a:rPr>
              <a:t>蛇和蜥蜴</a:t>
            </a:r>
            <a:endParaRPr lang="zh-CN" altLang="en-US" sz="2000" b="1" dirty="0">
              <a:solidFill>
                <a:srgbClr val="000000"/>
              </a:solidFill>
              <a:latin typeface="华文楷体" pitchFamily="2" charset="-122"/>
              <a:ea typeface="宋体" pitchFamily="2" charset="-122"/>
            </a:endParaRPr>
          </a:p>
        </p:txBody>
      </p:sp>
      <p:sp>
        <p:nvSpPr>
          <p:cNvPr id="99334" name="矩形 5"/>
          <p:cNvSpPr>
            <a:spLocks noChangeArrowheads="1"/>
          </p:cNvSpPr>
          <p:nvPr/>
        </p:nvSpPr>
        <p:spPr bwMode="auto">
          <a:xfrm>
            <a:off x="7181850" y="3159125"/>
            <a:ext cx="1217000" cy="400110"/>
          </a:xfrm>
          <a:prstGeom prst="rect">
            <a:avLst/>
          </a:prstGeom>
          <a:noFill/>
          <a:ln w="9525">
            <a:noFill/>
            <a:miter lim="800000"/>
            <a:headEnd/>
            <a:tailEnd/>
          </a:ln>
        </p:spPr>
        <p:txBody>
          <a:bodyPr wrap="none">
            <a:spAutoFit/>
          </a:bodyPr>
          <a:lstStyle/>
          <a:p>
            <a:r>
              <a:rPr lang="zh-CN" altLang="zh-CN" sz="2000" b="1" dirty="0">
                <a:solidFill>
                  <a:srgbClr val="000000"/>
                </a:solidFill>
                <a:latin typeface="华文楷体" pitchFamily="2" charset="-122"/>
                <a:ea typeface="宋体" pitchFamily="2" charset="-122"/>
              </a:rPr>
              <a:t>爬行动物</a:t>
            </a:r>
            <a:endParaRPr lang="zh-CN" altLang="en-US" sz="2000" b="1" dirty="0">
              <a:solidFill>
                <a:srgbClr val="000000"/>
              </a:solidFill>
              <a:latin typeface="华文楷体" pitchFamily="2" charset="-122"/>
              <a:ea typeface="宋体" pitchFamily="2" charset="-122"/>
            </a:endParaRPr>
          </a:p>
        </p:txBody>
      </p:sp>
      <p:sp>
        <p:nvSpPr>
          <p:cNvPr id="99335" name="矩形 6"/>
          <p:cNvSpPr>
            <a:spLocks noChangeArrowheads="1"/>
          </p:cNvSpPr>
          <p:nvPr/>
        </p:nvSpPr>
        <p:spPr bwMode="auto">
          <a:xfrm>
            <a:off x="6462713" y="4329113"/>
            <a:ext cx="1475084" cy="400110"/>
          </a:xfrm>
          <a:prstGeom prst="rect">
            <a:avLst/>
          </a:prstGeom>
          <a:noFill/>
          <a:ln w="9525">
            <a:noFill/>
            <a:miter lim="800000"/>
            <a:headEnd/>
            <a:tailEnd/>
          </a:ln>
        </p:spPr>
        <p:txBody>
          <a:bodyPr wrap="none">
            <a:spAutoFit/>
          </a:bodyPr>
          <a:lstStyle/>
          <a:p>
            <a:r>
              <a:rPr lang="zh-CN" altLang="zh-CN" sz="2000" b="1" dirty="0">
                <a:solidFill>
                  <a:srgbClr val="000000"/>
                </a:solidFill>
                <a:latin typeface="华文楷体" pitchFamily="2" charset="-122"/>
                <a:ea typeface="宋体" pitchFamily="2" charset="-122"/>
              </a:rPr>
              <a:t>海龟和陆龟</a:t>
            </a:r>
            <a:endParaRPr lang="zh-CN" altLang="en-US" sz="2000" b="1" dirty="0">
              <a:solidFill>
                <a:srgbClr val="000000"/>
              </a:solidFill>
              <a:latin typeface="华文楷体" pitchFamily="2" charset="-122"/>
              <a:ea typeface="宋体" pitchFamily="2" charset="-122"/>
            </a:endParaRPr>
          </a:p>
        </p:txBody>
      </p:sp>
      <p:sp>
        <p:nvSpPr>
          <p:cNvPr id="99336" name="矩形 7"/>
          <p:cNvSpPr>
            <a:spLocks noChangeArrowheads="1"/>
          </p:cNvSpPr>
          <p:nvPr/>
        </p:nvSpPr>
        <p:spPr bwMode="auto">
          <a:xfrm>
            <a:off x="5651500" y="5580063"/>
            <a:ext cx="1217000" cy="400110"/>
          </a:xfrm>
          <a:prstGeom prst="rect">
            <a:avLst/>
          </a:prstGeom>
          <a:noFill/>
          <a:ln w="9525">
            <a:noFill/>
            <a:miter lim="800000"/>
            <a:headEnd/>
            <a:tailEnd/>
          </a:ln>
        </p:spPr>
        <p:txBody>
          <a:bodyPr wrap="none">
            <a:spAutoFit/>
          </a:bodyPr>
          <a:lstStyle/>
          <a:p>
            <a:r>
              <a:rPr lang="zh-CN" altLang="zh-CN" sz="2000" b="1" dirty="0">
                <a:solidFill>
                  <a:srgbClr val="000000"/>
                </a:solidFill>
                <a:latin typeface="华文楷体" pitchFamily="2" charset="-122"/>
                <a:ea typeface="宋体" pitchFamily="2" charset="-122"/>
              </a:rPr>
              <a:t>哺乳动物</a:t>
            </a:r>
            <a:endParaRPr lang="zh-CN" altLang="en-US" sz="2000" b="1" dirty="0">
              <a:solidFill>
                <a:srgbClr val="000000"/>
              </a:solidFill>
              <a:latin typeface="华文楷体" pitchFamily="2" charset="-122"/>
              <a:ea typeface="宋体" pitchFamily="2" charset="-122"/>
            </a:endParaRPr>
          </a:p>
        </p:txBody>
      </p:sp>
      <p:sp>
        <p:nvSpPr>
          <p:cNvPr id="99337" name="矩形 8"/>
          <p:cNvSpPr>
            <a:spLocks noChangeArrowheads="1"/>
          </p:cNvSpPr>
          <p:nvPr/>
        </p:nvSpPr>
        <p:spPr bwMode="auto">
          <a:xfrm>
            <a:off x="5995988" y="900113"/>
            <a:ext cx="700833" cy="400110"/>
          </a:xfrm>
          <a:prstGeom prst="rect">
            <a:avLst/>
          </a:prstGeom>
          <a:noFill/>
          <a:ln w="9525">
            <a:noFill/>
            <a:miter lim="800000"/>
            <a:headEnd/>
            <a:tailEnd/>
          </a:ln>
        </p:spPr>
        <p:txBody>
          <a:bodyPr wrap="none">
            <a:spAutoFit/>
          </a:bodyPr>
          <a:lstStyle/>
          <a:p>
            <a:r>
              <a:rPr lang="zh-CN" altLang="zh-CN" sz="2000" b="1" dirty="0">
                <a:solidFill>
                  <a:srgbClr val="000000"/>
                </a:solidFill>
                <a:latin typeface="华文楷体" pitchFamily="2" charset="-122"/>
                <a:ea typeface="宋体" pitchFamily="2" charset="-122"/>
              </a:rPr>
              <a:t>鸟类</a:t>
            </a:r>
            <a:endParaRPr lang="zh-CN" altLang="en-US" sz="2000" b="1" dirty="0">
              <a:solidFill>
                <a:srgbClr val="000000"/>
              </a:solidFill>
              <a:latin typeface="华文楷体" pitchFamily="2" charset="-122"/>
              <a:ea typeface="宋体" pitchFamily="2" charset="-122"/>
            </a:endParaRPr>
          </a:p>
        </p:txBody>
      </p:sp>
      <p:sp>
        <p:nvSpPr>
          <p:cNvPr id="99338" name="矩形 9"/>
          <p:cNvSpPr>
            <a:spLocks noChangeArrowheads="1"/>
          </p:cNvSpPr>
          <p:nvPr/>
        </p:nvSpPr>
        <p:spPr bwMode="auto">
          <a:xfrm>
            <a:off x="341313" y="404664"/>
            <a:ext cx="4342279" cy="584775"/>
          </a:xfrm>
          <a:prstGeom prst="rect">
            <a:avLst/>
          </a:prstGeom>
          <a:noFill/>
          <a:ln w="9525">
            <a:noFill/>
            <a:miter lim="800000"/>
            <a:headEnd/>
            <a:tailEnd/>
          </a:ln>
        </p:spPr>
        <p:txBody>
          <a:bodyPr wrap="none">
            <a:spAutoFit/>
          </a:bodyPr>
          <a:lstStyle/>
          <a:p>
            <a:r>
              <a:rPr lang="en-US" altLang="zh-CN" sz="3200" b="1" i="1" dirty="0" smtClean="0">
                <a:solidFill>
                  <a:srgbClr val="FF0000"/>
                </a:solidFill>
                <a:latin typeface="华文楷体" pitchFamily="2" charset="-122"/>
                <a:ea typeface="宋体" pitchFamily="2" charset="-122"/>
              </a:rPr>
              <a:t>A real </a:t>
            </a:r>
            <a:r>
              <a:rPr lang="en-US" altLang="zh-CN" sz="3200" b="1" i="1" dirty="0" err="1" smtClean="0">
                <a:solidFill>
                  <a:srgbClr val="FF0000"/>
                </a:solidFill>
                <a:latin typeface="华文楷体" pitchFamily="2" charset="-122"/>
                <a:ea typeface="宋体" pitchFamily="2" charset="-122"/>
              </a:rPr>
              <a:t>phylogenetic</a:t>
            </a:r>
            <a:r>
              <a:rPr lang="en-US" altLang="zh-CN" sz="3200" b="1" i="1" dirty="0" smtClean="0">
                <a:solidFill>
                  <a:srgbClr val="FF0000"/>
                </a:solidFill>
                <a:latin typeface="华文楷体" pitchFamily="2" charset="-122"/>
                <a:ea typeface="宋体" pitchFamily="2" charset="-122"/>
              </a:rPr>
              <a:t> tree </a:t>
            </a:r>
            <a:endParaRPr lang="zh-CN" altLang="en-US" sz="3200" b="1" i="1" dirty="0">
              <a:solidFill>
                <a:srgbClr val="FF0000"/>
              </a:solidFill>
              <a:latin typeface="华文楷体" pitchFamily="2" charset="-122"/>
              <a:ea typeface="宋体" pitchFamily="2" charset="-122"/>
            </a:endParaRPr>
          </a:p>
        </p:txBody>
      </p:sp>
    </p:spTree>
    <p:extLst>
      <p:ext uri="{BB962C8B-B14F-4D97-AF65-F5344CB8AC3E}">
        <p14:creationId xmlns:p14="http://schemas.microsoft.com/office/powerpoint/2010/main" val="132441301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524000" y="1752600"/>
            <a:ext cx="5943600" cy="1447800"/>
            <a:chOff x="1104" y="1200"/>
            <a:chExt cx="3456" cy="1728"/>
          </a:xfrm>
        </p:grpSpPr>
        <p:sp>
          <p:nvSpPr>
            <p:cNvPr id="100366" name="Line 4"/>
            <p:cNvSpPr>
              <a:spLocks noChangeShapeType="1"/>
            </p:cNvSpPr>
            <p:nvPr/>
          </p:nvSpPr>
          <p:spPr bwMode="auto">
            <a:xfrm flipV="1">
              <a:off x="1104" y="1200"/>
              <a:ext cx="1728" cy="1728"/>
            </a:xfrm>
            <a:prstGeom prst="line">
              <a:avLst/>
            </a:prstGeom>
            <a:noFill/>
            <a:ln w="38100">
              <a:solidFill>
                <a:schemeClr val="tx1"/>
              </a:solidFill>
              <a:round/>
              <a:headEnd/>
              <a:tailEnd/>
            </a:ln>
          </p:spPr>
          <p:txBody>
            <a:bodyPr/>
            <a:lstStyle/>
            <a:p>
              <a:endParaRPr lang="zh-CN" altLang="en-US" sz="2800" b="1" i="1">
                <a:solidFill>
                  <a:srgbClr val="000000"/>
                </a:solidFill>
                <a:latin typeface="华文楷体" pitchFamily="2" charset="-122"/>
                <a:ea typeface="宋体" pitchFamily="2" charset="-122"/>
              </a:endParaRPr>
            </a:p>
          </p:txBody>
        </p:sp>
        <p:sp>
          <p:nvSpPr>
            <p:cNvPr id="100367" name="Line 5"/>
            <p:cNvSpPr>
              <a:spLocks noChangeShapeType="1"/>
            </p:cNvSpPr>
            <p:nvPr/>
          </p:nvSpPr>
          <p:spPr bwMode="auto">
            <a:xfrm flipH="1" flipV="1">
              <a:off x="2832" y="1200"/>
              <a:ext cx="1728" cy="1728"/>
            </a:xfrm>
            <a:prstGeom prst="line">
              <a:avLst/>
            </a:prstGeom>
            <a:noFill/>
            <a:ln w="38100">
              <a:solidFill>
                <a:schemeClr val="tx1"/>
              </a:solidFill>
              <a:round/>
              <a:headEnd/>
              <a:tailEnd/>
            </a:ln>
          </p:spPr>
          <p:txBody>
            <a:bodyPr/>
            <a:lstStyle/>
            <a:p>
              <a:endParaRPr lang="zh-CN" altLang="en-US" sz="2800" b="1" i="1">
                <a:solidFill>
                  <a:srgbClr val="000000"/>
                </a:solidFill>
                <a:latin typeface="华文楷体" pitchFamily="2" charset="-122"/>
                <a:ea typeface="宋体" pitchFamily="2" charset="-122"/>
              </a:endParaRPr>
            </a:p>
          </p:txBody>
        </p:sp>
        <p:sp>
          <p:nvSpPr>
            <p:cNvPr id="100368" name="Line 6"/>
            <p:cNvSpPr>
              <a:spLocks noChangeShapeType="1"/>
            </p:cNvSpPr>
            <p:nvPr/>
          </p:nvSpPr>
          <p:spPr bwMode="auto">
            <a:xfrm flipH="1">
              <a:off x="2256" y="1776"/>
              <a:ext cx="1152" cy="1152"/>
            </a:xfrm>
            <a:prstGeom prst="line">
              <a:avLst/>
            </a:prstGeom>
            <a:noFill/>
            <a:ln w="38100">
              <a:solidFill>
                <a:schemeClr val="tx1"/>
              </a:solidFill>
              <a:round/>
              <a:headEnd/>
              <a:tailEnd/>
            </a:ln>
          </p:spPr>
          <p:txBody>
            <a:bodyPr/>
            <a:lstStyle/>
            <a:p>
              <a:endParaRPr lang="zh-CN" altLang="en-US" sz="2800" b="1" i="1">
                <a:solidFill>
                  <a:srgbClr val="000000"/>
                </a:solidFill>
                <a:latin typeface="华文楷体" pitchFamily="2" charset="-122"/>
                <a:ea typeface="宋体" pitchFamily="2" charset="-122"/>
              </a:endParaRPr>
            </a:p>
          </p:txBody>
        </p:sp>
        <p:sp>
          <p:nvSpPr>
            <p:cNvPr id="100369" name="Line 7"/>
            <p:cNvSpPr>
              <a:spLocks noChangeShapeType="1"/>
            </p:cNvSpPr>
            <p:nvPr/>
          </p:nvSpPr>
          <p:spPr bwMode="auto">
            <a:xfrm flipH="1">
              <a:off x="3408" y="2352"/>
              <a:ext cx="576" cy="576"/>
            </a:xfrm>
            <a:prstGeom prst="line">
              <a:avLst/>
            </a:prstGeom>
            <a:noFill/>
            <a:ln w="38100">
              <a:solidFill>
                <a:schemeClr val="tx1"/>
              </a:solidFill>
              <a:round/>
              <a:headEnd/>
              <a:tailEnd/>
            </a:ln>
          </p:spPr>
          <p:txBody>
            <a:bodyPr/>
            <a:lstStyle/>
            <a:p>
              <a:endParaRPr lang="zh-CN" altLang="en-US" sz="2800" b="1" i="1">
                <a:solidFill>
                  <a:srgbClr val="000000"/>
                </a:solidFill>
                <a:latin typeface="华文楷体" pitchFamily="2" charset="-122"/>
                <a:ea typeface="宋体" pitchFamily="2" charset="-122"/>
              </a:endParaRPr>
            </a:p>
          </p:txBody>
        </p:sp>
      </p:grpSp>
      <p:pic>
        <p:nvPicPr>
          <p:cNvPr id="100356" name="Picture 8" descr="orang2"/>
          <p:cNvPicPr>
            <a:picLocks noChangeAspect="1" noChangeArrowheads="1"/>
          </p:cNvPicPr>
          <p:nvPr/>
        </p:nvPicPr>
        <p:blipFill>
          <a:blip r:embed="rId3" cstate="print"/>
          <a:srcRect/>
          <a:stretch>
            <a:fillRect/>
          </a:stretch>
        </p:blipFill>
        <p:spPr bwMode="auto">
          <a:xfrm>
            <a:off x="838200" y="3595688"/>
            <a:ext cx="1425575" cy="2184400"/>
          </a:xfrm>
          <a:prstGeom prst="rect">
            <a:avLst/>
          </a:prstGeom>
          <a:noFill/>
          <a:ln w="9525">
            <a:noFill/>
            <a:miter lim="800000"/>
            <a:headEnd/>
            <a:tailEnd/>
          </a:ln>
        </p:spPr>
      </p:pic>
      <p:pic>
        <p:nvPicPr>
          <p:cNvPr id="100357" name="Picture 9" descr="chimp3"/>
          <p:cNvPicPr>
            <a:picLocks noChangeAspect="1" noChangeArrowheads="1"/>
          </p:cNvPicPr>
          <p:nvPr/>
        </p:nvPicPr>
        <p:blipFill>
          <a:blip r:embed="rId4" cstate="print"/>
          <a:srcRect/>
          <a:stretch>
            <a:fillRect/>
          </a:stretch>
        </p:blipFill>
        <p:spPr bwMode="auto">
          <a:xfrm>
            <a:off x="4629150" y="3621088"/>
            <a:ext cx="1441450" cy="2184400"/>
          </a:xfrm>
          <a:prstGeom prst="rect">
            <a:avLst/>
          </a:prstGeom>
          <a:noFill/>
          <a:ln w="9525">
            <a:noFill/>
            <a:miter lim="800000"/>
            <a:headEnd/>
            <a:tailEnd/>
          </a:ln>
        </p:spPr>
      </p:pic>
      <p:sp>
        <p:nvSpPr>
          <p:cNvPr id="100358" name="Text Box 10"/>
          <p:cNvSpPr txBox="1">
            <a:spLocks noChangeArrowheads="1"/>
          </p:cNvSpPr>
          <p:nvPr/>
        </p:nvSpPr>
        <p:spPr bwMode="auto">
          <a:xfrm>
            <a:off x="827088" y="3127375"/>
            <a:ext cx="1558440" cy="400110"/>
          </a:xfrm>
          <a:prstGeom prst="rect">
            <a:avLst/>
          </a:prstGeom>
          <a:noFill/>
          <a:ln w="9525">
            <a:noFill/>
            <a:miter lim="800000"/>
            <a:headEnd/>
            <a:tailEnd/>
          </a:ln>
        </p:spPr>
        <p:txBody>
          <a:bodyPr wrap="none">
            <a:spAutoFit/>
          </a:bodyPr>
          <a:lstStyle/>
          <a:p>
            <a:r>
              <a:rPr lang="zh-CN" altLang="zh-CN" sz="2000" b="1" dirty="0">
                <a:solidFill>
                  <a:srgbClr val="000000"/>
                </a:solidFill>
                <a:latin typeface="华文楷体" pitchFamily="2" charset="-122"/>
                <a:ea typeface="宋体" pitchFamily="2" charset="-122"/>
              </a:rPr>
              <a:t>猩猩</a:t>
            </a:r>
            <a:r>
              <a:rPr lang="en-US" altLang="zh-CN" sz="1600" b="1" i="1" dirty="0">
                <a:solidFill>
                  <a:srgbClr val="000000"/>
                </a:solidFill>
                <a:latin typeface="华文楷体" pitchFamily="2" charset="-122"/>
                <a:ea typeface="宋体" pitchFamily="2" charset="-122"/>
              </a:rPr>
              <a:t>Orangutan</a:t>
            </a:r>
            <a:endParaRPr lang="en-US" altLang="zh-CN" sz="1600" b="1" i="1" dirty="0">
              <a:solidFill>
                <a:srgbClr val="000000"/>
              </a:solidFill>
              <a:latin typeface="Times New Roman" pitchFamily="18" charset="0"/>
              <a:ea typeface="宋体" pitchFamily="2" charset="-122"/>
            </a:endParaRPr>
          </a:p>
        </p:txBody>
      </p:sp>
      <p:sp>
        <p:nvSpPr>
          <p:cNvPr id="100359" name="Text Box 11"/>
          <p:cNvSpPr txBox="1">
            <a:spLocks noChangeArrowheads="1"/>
          </p:cNvSpPr>
          <p:nvPr/>
        </p:nvSpPr>
        <p:spPr bwMode="auto">
          <a:xfrm>
            <a:off x="2771775" y="3141663"/>
            <a:ext cx="1446230" cy="400110"/>
          </a:xfrm>
          <a:prstGeom prst="rect">
            <a:avLst/>
          </a:prstGeom>
          <a:noFill/>
          <a:ln w="9525">
            <a:noFill/>
            <a:miter lim="800000"/>
            <a:headEnd/>
            <a:tailEnd/>
          </a:ln>
        </p:spPr>
        <p:txBody>
          <a:bodyPr wrap="none">
            <a:spAutoFit/>
          </a:bodyPr>
          <a:lstStyle/>
          <a:p>
            <a:r>
              <a:rPr lang="zh-CN" altLang="zh-CN" sz="2000" b="1" dirty="0">
                <a:solidFill>
                  <a:srgbClr val="000000"/>
                </a:solidFill>
                <a:latin typeface="华文楷体" pitchFamily="2" charset="-122"/>
                <a:ea typeface="宋体" pitchFamily="2" charset="-122"/>
              </a:rPr>
              <a:t>大猩猩</a:t>
            </a:r>
            <a:r>
              <a:rPr lang="en-US" altLang="zh-CN" sz="1400" b="1" i="1" dirty="0">
                <a:solidFill>
                  <a:srgbClr val="000000"/>
                </a:solidFill>
                <a:latin typeface="华文楷体" pitchFamily="2" charset="-122"/>
                <a:ea typeface="宋体" pitchFamily="2" charset="-122"/>
              </a:rPr>
              <a:t>Gorilla</a:t>
            </a:r>
            <a:endParaRPr lang="en-US" altLang="zh-CN" sz="1400" b="1" i="1" dirty="0">
              <a:solidFill>
                <a:srgbClr val="000000"/>
              </a:solidFill>
              <a:latin typeface="Times New Roman" pitchFamily="18" charset="0"/>
              <a:ea typeface="宋体" pitchFamily="2" charset="-122"/>
            </a:endParaRPr>
          </a:p>
        </p:txBody>
      </p:sp>
      <p:sp>
        <p:nvSpPr>
          <p:cNvPr id="100360" name="Text Box 12"/>
          <p:cNvSpPr txBox="1">
            <a:spLocks noChangeArrowheads="1"/>
          </p:cNvSpPr>
          <p:nvPr/>
        </p:nvSpPr>
        <p:spPr bwMode="auto">
          <a:xfrm>
            <a:off x="4500563" y="3141663"/>
            <a:ext cx="1811714" cy="400110"/>
          </a:xfrm>
          <a:prstGeom prst="rect">
            <a:avLst/>
          </a:prstGeom>
          <a:noFill/>
          <a:ln w="9525">
            <a:noFill/>
            <a:miter lim="800000"/>
            <a:headEnd/>
            <a:tailEnd/>
          </a:ln>
        </p:spPr>
        <p:txBody>
          <a:bodyPr wrap="none">
            <a:spAutoFit/>
          </a:bodyPr>
          <a:lstStyle/>
          <a:p>
            <a:r>
              <a:rPr lang="zh-CN" altLang="zh-CN" sz="2000" b="1" dirty="0">
                <a:solidFill>
                  <a:srgbClr val="000000"/>
                </a:solidFill>
                <a:latin typeface="华文楷体" pitchFamily="2" charset="-122"/>
                <a:ea typeface="宋体" pitchFamily="2" charset="-122"/>
              </a:rPr>
              <a:t>黑猩猩</a:t>
            </a:r>
            <a:r>
              <a:rPr lang="en-US" altLang="zh-CN" sz="1100" b="1" dirty="0">
                <a:solidFill>
                  <a:srgbClr val="000000"/>
                </a:solidFill>
                <a:latin typeface="华文楷体" pitchFamily="2" charset="-122"/>
                <a:ea typeface="宋体" pitchFamily="2" charset="-122"/>
              </a:rPr>
              <a:t>C</a:t>
            </a:r>
            <a:r>
              <a:rPr lang="en-US" altLang="zh-CN" sz="1400" b="1" i="1" dirty="0">
                <a:solidFill>
                  <a:srgbClr val="000000"/>
                </a:solidFill>
                <a:latin typeface="华文楷体" pitchFamily="2" charset="-122"/>
                <a:ea typeface="宋体" pitchFamily="2" charset="-122"/>
              </a:rPr>
              <a:t>himpanzee</a:t>
            </a:r>
            <a:endParaRPr lang="en-US" altLang="zh-CN" sz="1400" b="1" i="1" dirty="0">
              <a:solidFill>
                <a:srgbClr val="000000"/>
              </a:solidFill>
              <a:latin typeface="Times New Roman" pitchFamily="18" charset="0"/>
              <a:ea typeface="宋体" pitchFamily="2" charset="-122"/>
            </a:endParaRPr>
          </a:p>
        </p:txBody>
      </p:sp>
      <p:sp>
        <p:nvSpPr>
          <p:cNvPr id="100361" name="Text Box 13"/>
          <p:cNvSpPr txBox="1">
            <a:spLocks noChangeArrowheads="1"/>
          </p:cNvSpPr>
          <p:nvPr/>
        </p:nvSpPr>
        <p:spPr bwMode="auto">
          <a:xfrm>
            <a:off x="6804248" y="3162454"/>
            <a:ext cx="1497526" cy="400110"/>
          </a:xfrm>
          <a:prstGeom prst="rect">
            <a:avLst/>
          </a:prstGeom>
          <a:noFill/>
          <a:ln w="9525">
            <a:noFill/>
            <a:miter lim="800000"/>
            <a:headEnd/>
            <a:tailEnd/>
          </a:ln>
        </p:spPr>
        <p:txBody>
          <a:bodyPr wrap="none">
            <a:spAutoFit/>
          </a:bodyPr>
          <a:lstStyle/>
          <a:p>
            <a:r>
              <a:rPr lang="zh-CN" altLang="zh-CN" sz="2000" b="1" dirty="0" smtClean="0">
                <a:solidFill>
                  <a:srgbClr val="000000"/>
                </a:solidFill>
                <a:latin typeface="华文楷体" pitchFamily="2" charset="-122"/>
                <a:ea typeface="宋体" pitchFamily="2" charset="-122"/>
              </a:rPr>
              <a:t>人类</a:t>
            </a:r>
            <a:r>
              <a:rPr lang="en-US" altLang="zh-CN" sz="1600" b="1" i="1" dirty="0" smtClean="0">
                <a:solidFill>
                  <a:srgbClr val="000000"/>
                </a:solidFill>
                <a:latin typeface="华文楷体" pitchFamily="2" charset="-122"/>
                <a:ea typeface="宋体" pitchFamily="2" charset="-122"/>
              </a:rPr>
              <a:t>Humanity</a:t>
            </a:r>
            <a:endParaRPr lang="en-US" altLang="zh-CN" sz="1600" b="1" i="1" dirty="0">
              <a:solidFill>
                <a:srgbClr val="000000"/>
              </a:solidFill>
              <a:latin typeface="Times New Roman" pitchFamily="18" charset="0"/>
              <a:ea typeface="宋体" pitchFamily="2" charset="-122"/>
            </a:endParaRPr>
          </a:p>
        </p:txBody>
      </p:sp>
      <p:pic>
        <p:nvPicPr>
          <p:cNvPr id="100362" name="Picture 14" descr="gorilla2"/>
          <p:cNvPicPr>
            <a:picLocks noChangeAspect="1" noChangeArrowheads="1"/>
          </p:cNvPicPr>
          <p:nvPr/>
        </p:nvPicPr>
        <p:blipFill>
          <a:blip r:embed="rId5" cstate="print"/>
          <a:srcRect/>
          <a:stretch>
            <a:fillRect/>
          </a:stretch>
        </p:blipFill>
        <p:spPr bwMode="auto">
          <a:xfrm>
            <a:off x="2732088" y="3606800"/>
            <a:ext cx="1458912" cy="2184400"/>
          </a:xfrm>
          <a:prstGeom prst="rect">
            <a:avLst/>
          </a:prstGeom>
          <a:noFill/>
          <a:ln w="9525">
            <a:noFill/>
            <a:miter lim="800000"/>
            <a:headEnd/>
            <a:tailEnd/>
          </a:ln>
        </p:spPr>
      </p:pic>
      <p:pic>
        <p:nvPicPr>
          <p:cNvPr id="100363" name="Picture 15" descr="bush_eating"/>
          <p:cNvPicPr>
            <a:picLocks noChangeAspect="1" noChangeArrowheads="1"/>
          </p:cNvPicPr>
          <p:nvPr/>
        </p:nvPicPr>
        <p:blipFill>
          <a:blip r:embed="rId6" cstate="print"/>
          <a:srcRect/>
          <a:stretch>
            <a:fillRect/>
          </a:stretch>
        </p:blipFill>
        <p:spPr bwMode="auto">
          <a:xfrm>
            <a:off x="6705600" y="3657600"/>
            <a:ext cx="1477963" cy="2133600"/>
          </a:xfrm>
          <a:prstGeom prst="rect">
            <a:avLst/>
          </a:prstGeom>
          <a:noFill/>
          <a:ln w="9525">
            <a:noFill/>
            <a:miter lim="800000"/>
            <a:headEnd/>
            <a:tailEnd/>
          </a:ln>
        </p:spPr>
      </p:pic>
      <p:sp>
        <p:nvSpPr>
          <p:cNvPr id="100364" name="Text Box 16"/>
          <p:cNvSpPr txBox="1">
            <a:spLocks noChangeArrowheads="1"/>
          </p:cNvSpPr>
          <p:nvPr/>
        </p:nvSpPr>
        <p:spPr bwMode="auto">
          <a:xfrm>
            <a:off x="5228071" y="1600200"/>
            <a:ext cx="3185679" cy="584775"/>
          </a:xfrm>
          <a:prstGeom prst="rect">
            <a:avLst/>
          </a:prstGeom>
          <a:noFill/>
          <a:ln w="9525">
            <a:noFill/>
            <a:miter lim="800000"/>
            <a:headEnd/>
            <a:tailEnd/>
          </a:ln>
        </p:spPr>
        <p:txBody>
          <a:bodyPr wrap="none">
            <a:spAutoFit/>
          </a:bodyPr>
          <a:lstStyle/>
          <a:p>
            <a:pPr algn="r"/>
            <a:r>
              <a:rPr lang="en-US" altLang="zh-CN" sz="1600" b="1" dirty="0">
                <a:solidFill>
                  <a:srgbClr val="000000"/>
                </a:solidFill>
                <a:latin typeface="Times New Roman" pitchFamily="18" charset="0"/>
                <a:ea typeface="宋体" pitchFamily="2" charset="-122"/>
              </a:rPr>
              <a:t>From the Tree of the Life Website,</a:t>
            </a:r>
            <a:br>
              <a:rPr lang="en-US" altLang="zh-CN" sz="1600" b="1" dirty="0">
                <a:solidFill>
                  <a:srgbClr val="000000"/>
                </a:solidFill>
                <a:latin typeface="Times New Roman" pitchFamily="18" charset="0"/>
                <a:ea typeface="宋体" pitchFamily="2" charset="-122"/>
              </a:rPr>
            </a:br>
            <a:r>
              <a:rPr lang="en-US" altLang="zh-CN" sz="1600" b="1" dirty="0">
                <a:solidFill>
                  <a:srgbClr val="000000"/>
                </a:solidFill>
                <a:latin typeface="Times New Roman" pitchFamily="18" charset="0"/>
                <a:ea typeface="宋体" pitchFamily="2" charset="-122"/>
              </a:rPr>
              <a:t>University of Arizona</a:t>
            </a:r>
          </a:p>
        </p:txBody>
      </p:sp>
      <p:sp>
        <p:nvSpPr>
          <p:cNvPr id="716817" name="Text Box 17"/>
          <p:cNvSpPr txBox="1">
            <a:spLocks noChangeArrowheads="1"/>
          </p:cNvSpPr>
          <p:nvPr/>
        </p:nvSpPr>
        <p:spPr bwMode="auto">
          <a:xfrm>
            <a:off x="611560" y="404664"/>
            <a:ext cx="7632848" cy="954107"/>
          </a:xfrm>
          <a:prstGeom prst="rect">
            <a:avLst/>
          </a:prstGeom>
          <a:noFill/>
          <a:ln w="9525">
            <a:noFill/>
            <a:miter lim="800000"/>
            <a:headEnd/>
            <a:tailEnd/>
          </a:ln>
        </p:spPr>
        <p:txBody>
          <a:bodyPr wrap="square">
            <a:spAutoFit/>
          </a:bodyPr>
          <a:lstStyle/>
          <a:p>
            <a:pPr algn="ctr">
              <a:spcBef>
                <a:spcPct val="50000"/>
              </a:spcBef>
            </a:pPr>
            <a:r>
              <a:rPr lang="en-US" altLang="zh-CN" sz="2800" b="1" dirty="0" err="1">
                <a:solidFill>
                  <a:srgbClr val="000000"/>
                </a:solidFill>
                <a:latin typeface="Times New Roman" pitchFamily="18" charset="0"/>
                <a:ea typeface="宋体" pitchFamily="2" charset="-122"/>
                <a:cs typeface="Times New Roman" pitchFamily="18" charset="0"/>
              </a:rPr>
              <a:t>Phylogenetic</a:t>
            </a:r>
            <a:r>
              <a:rPr lang="en-US" altLang="zh-CN" sz="2800" b="1" dirty="0">
                <a:solidFill>
                  <a:srgbClr val="000000"/>
                </a:solidFill>
                <a:latin typeface="Times New Roman" pitchFamily="18" charset="0"/>
                <a:ea typeface="宋体" pitchFamily="2" charset="-122"/>
                <a:cs typeface="Times New Roman" pitchFamily="18" charset="0"/>
              </a:rPr>
              <a:t> trees are about </a:t>
            </a:r>
            <a:r>
              <a:rPr lang="en-US" altLang="zh-CN" sz="2800" b="1" dirty="0" err="1">
                <a:solidFill>
                  <a:srgbClr val="000000"/>
                </a:solidFill>
                <a:latin typeface="Times New Roman" pitchFamily="18" charset="0"/>
                <a:ea typeface="宋体" pitchFamily="2" charset="-122"/>
                <a:cs typeface="Times New Roman" pitchFamily="18" charset="0"/>
              </a:rPr>
              <a:t>visualising</a:t>
            </a:r>
            <a:r>
              <a:rPr lang="en-US" altLang="zh-CN" sz="2800" b="1" dirty="0">
                <a:solidFill>
                  <a:srgbClr val="000000"/>
                </a:solidFill>
                <a:latin typeface="Times New Roman" pitchFamily="18" charset="0"/>
                <a:ea typeface="宋体" pitchFamily="2" charset="-122"/>
                <a:cs typeface="Times New Roman" pitchFamily="18" charset="0"/>
              </a:rPr>
              <a:t> evolutionary relationships</a:t>
            </a:r>
            <a:endParaRPr lang="en-GB" altLang="zh-CN" sz="2800" b="1" dirty="0">
              <a:solidFill>
                <a:srgbClr val="000000"/>
              </a:solidFill>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31025947"/>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Bayesian Inference</a:t>
            </a:r>
            <a:endParaRPr lang="zh-CN" altLang="en-US" dirty="0"/>
          </a:p>
        </p:txBody>
      </p:sp>
      <p:sp>
        <p:nvSpPr>
          <p:cNvPr id="3" name="内容占位符 2"/>
          <p:cNvSpPr>
            <a:spLocks noGrp="1"/>
          </p:cNvSpPr>
          <p:nvPr>
            <p:ph idx="1"/>
          </p:nvPr>
        </p:nvSpPr>
        <p:spPr/>
        <p:txBody>
          <a:bodyPr/>
          <a:lstStyle/>
          <a:p>
            <a:pPr>
              <a:buNone/>
            </a:pPr>
            <a:r>
              <a:rPr lang="en-US" altLang="zh-CN" dirty="0" smtClean="0"/>
              <a:t>Data: </a:t>
            </a:r>
            <a:r>
              <a:rPr lang="en-US" altLang="zh-CN" i="1" dirty="0" smtClean="0"/>
              <a:t>X=</a:t>
            </a:r>
            <a:r>
              <a:rPr lang="en-US" altLang="zh-CN" dirty="0" smtClean="0"/>
              <a:t>{</a:t>
            </a:r>
            <a:r>
              <a:rPr lang="en-US" altLang="zh-CN" i="1" dirty="0" smtClean="0"/>
              <a:t>x</a:t>
            </a:r>
            <a:r>
              <a:rPr lang="en-US" altLang="zh-CN" baseline="-25000" dirty="0" smtClean="0"/>
              <a:t>1,</a:t>
            </a:r>
            <a:r>
              <a:rPr lang="en-US" altLang="zh-CN" dirty="0" smtClean="0"/>
              <a:t> </a:t>
            </a:r>
            <a:r>
              <a:rPr lang="en-US" altLang="zh-CN" i="1" dirty="0" smtClean="0"/>
              <a:t>x</a:t>
            </a:r>
            <a:r>
              <a:rPr lang="en-US" altLang="zh-CN" baseline="-25000" dirty="0" smtClean="0"/>
              <a:t>2,</a:t>
            </a:r>
            <a:r>
              <a:rPr lang="en-US" altLang="zh-CN" dirty="0" smtClean="0"/>
              <a:t> …</a:t>
            </a:r>
            <a:r>
              <a:rPr lang="en-US" altLang="zh-CN" i="1" dirty="0" smtClean="0"/>
              <a:t> </a:t>
            </a:r>
            <a:r>
              <a:rPr lang="en-US" altLang="zh-CN" i="1" dirty="0" err="1" smtClean="0"/>
              <a:t>x</a:t>
            </a:r>
            <a:r>
              <a:rPr lang="en-US" altLang="zh-CN" i="1" baseline="-25000" dirty="0" err="1" smtClean="0"/>
              <a:t>n</a:t>
            </a:r>
            <a:r>
              <a:rPr lang="en-US" altLang="zh-CN" dirty="0" smtClean="0"/>
              <a:t>} ; Parameters: </a:t>
            </a:r>
            <a:r>
              <a:rPr lang="el-GR" altLang="zh-CN" i="1" dirty="0" smtClean="0">
                <a:latin typeface="Times New Roman"/>
                <a:cs typeface="Times New Roman"/>
              </a:rPr>
              <a:t>θ</a:t>
            </a:r>
            <a:endParaRPr lang="en-US" altLang="zh-CN" dirty="0" smtClean="0"/>
          </a:p>
          <a:p>
            <a:r>
              <a:rPr lang="en-US" altLang="zh-CN" dirty="0" smtClean="0"/>
              <a:t>Prior distribution: </a:t>
            </a:r>
            <a:r>
              <a:rPr lang="en-US" altLang="zh-CN" i="1" dirty="0" smtClean="0"/>
              <a:t>f</a:t>
            </a:r>
            <a:r>
              <a:rPr lang="en-US" altLang="zh-CN" dirty="0" smtClean="0"/>
              <a:t>(</a:t>
            </a:r>
            <a:r>
              <a:rPr lang="el-GR" altLang="zh-CN" i="1" dirty="0" smtClean="0">
                <a:latin typeface="Times New Roman"/>
                <a:cs typeface="Times New Roman"/>
              </a:rPr>
              <a:t>θ</a:t>
            </a:r>
            <a:r>
              <a:rPr lang="en-US" altLang="zh-CN" dirty="0" smtClean="0"/>
              <a:t>)</a:t>
            </a:r>
          </a:p>
          <a:p>
            <a:r>
              <a:rPr lang="en-US" altLang="zh-CN" dirty="0" smtClean="0"/>
              <a:t>Likelihood: </a:t>
            </a:r>
            <a:r>
              <a:rPr lang="en-US" altLang="zh-CN" i="1" dirty="0" smtClean="0"/>
              <a:t>L</a:t>
            </a:r>
            <a:r>
              <a:rPr lang="en-US" altLang="zh-CN" dirty="0" smtClean="0"/>
              <a:t>(</a:t>
            </a:r>
            <a:r>
              <a:rPr lang="en-US" altLang="zh-CN" i="1" dirty="0" smtClean="0"/>
              <a:t>X</a:t>
            </a:r>
            <a:r>
              <a:rPr lang="en-US" altLang="zh-CN" dirty="0" smtClean="0"/>
              <a:t>|</a:t>
            </a:r>
            <a:r>
              <a:rPr lang="el-GR" altLang="zh-CN" i="1" dirty="0" smtClean="0">
                <a:latin typeface="Times New Roman"/>
                <a:cs typeface="Times New Roman"/>
              </a:rPr>
              <a:t>θ</a:t>
            </a:r>
            <a:r>
              <a:rPr lang="en-US" altLang="zh-CN" dirty="0" smtClean="0"/>
              <a:t>) = </a:t>
            </a:r>
            <a:r>
              <a:rPr lang="en-US" altLang="zh-CN" i="1" dirty="0" smtClean="0"/>
              <a:t>f</a:t>
            </a:r>
            <a:r>
              <a:rPr lang="en-US" altLang="zh-CN" dirty="0" smtClean="0"/>
              <a:t>(</a:t>
            </a:r>
            <a:r>
              <a:rPr lang="en-US" altLang="zh-CN" i="1" dirty="0" smtClean="0"/>
              <a:t>X</a:t>
            </a:r>
            <a:r>
              <a:rPr lang="en-US" altLang="zh-CN" dirty="0" smtClean="0"/>
              <a:t>|</a:t>
            </a:r>
            <a:r>
              <a:rPr lang="el-GR" altLang="zh-CN" i="1" dirty="0" smtClean="0">
                <a:latin typeface="Times New Roman"/>
                <a:cs typeface="Times New Roman"/>
              </a:rPr>
              <a:t>θ</a:t>
            </a:r>
            <a:r>
              <a:rPr lang="en-US" altLang="zh-CN" dirty="0" smtClean="0"/>
              <a:t>)</a:t>
            </a:r>
          </a:p>
          <a:p>
            <a:r>
              <a:rPr lang="en-US" altLang="zh-CN" dirty="0" smtClean="0"/>
              <a:t>Marginal Likelihood:</a:t>
            </a:r>
          </a:p>
          <a:p>
            <a:r>
              <a:rPr lang="en-US" altLang="zh-CN" dirty="0" smtClean="0"/>
              <a:t>Posterior distribution</a:t>
            </a:r>
          </a:p>
          <a:p>
            <a:endParaRPr lang="zh-CN" altLang="en-US" dirty="0"/>
          </a:p>
        </p:txBody>
      </p:sp>
      <p:graphicFrame>
        <p:nvGraphicFramePr>
          <p:cNvPr id="4" name="对象 3"/>
          <p:cNvGraphicFramePr>
            <a:graphicFrameLocks noChangeAspect="1"/>
          </p:cNvGraphicFramePr>
          <p:nvPr/>
        </p:nvGraphicFramePr>
        <p:xfrm>
          <a:off x="4332288" y="3645024"/>
          <a:ext cx="3641658" cy="648766"/>
        </p:xfrm>
        <a:graphic>
          <a:graphicData uri="http://schemas.openxmlformats.org/presentationml/2006/ole">
            <mc:AlternateContent xmlns:mc="http://schemas.openxmlformats.org/markup-compatibility/2006">
              <mc:Choice xmlns:v="urn:schemas-microsoft-com:vml" Requires="v">
                <p:oleObj spid="_x0000_s842948" name="Equation" r:id="rId4" imgW="1497950" imgH="266584" progId="">
                  <p:embed/>
                </p:oleObj>
              </mc:Choice>
              <mc:Fallback>
                <p:oleObj name="Equation" r:id="rId4" imgW="1497950" imgH="26658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2288" y="3645024"/>
                        <a:ext cx="3641658" cy="6487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4"/>
          <p:cNvGraphicFramePr>
            <a:graphicFrameLocks noChangeAspect="1"/>
          </p:cNvGraphicFramePr>
          <p:nvPr/>
        </p:nvGraphicFramePr>
        <p:xfrm>
          <a:off x="2808288" y="4724400"/>
          <a:ext cx="3144837" cy="865188"/>
        </p:xfrm>
        <a:graphic>
          <a:graphicData uri="http://schemas.openxmlformats.org/presentationml/2006/ole">
            <mc:AlternateContent xmlns:mc="http://schemas.openxmlformats.org/markup-compatibility/2006">
              <mc:Choice xmlns:v="urn:schemas-microsoft-com:vml" Requires="v">
                <p:oleObj spid="_x0000_s842949" name="Equation" r:id="rId6" imgW="1663700" imgH="457200" progId="">
                  <p:embed/>
                </p:oleObj>
              </mc:Choice>
              <mc:Fallback>
                <p:oleObj name="Equation" r:id="rId6" imgW="1663700" imgH="457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8288" y="4724400"/>
                        <a:ext cx="3144837" cy="865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2478375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solidFill>
                  <a:srgbClr val="FF0000"/>
                </a:solidFill>
              </a:rPr>
              <a:t>Bayesian Phylogeny reconstruction</a:t>
            </a:r>
            <a:endParaRPr lang="zh-CN" altLang="en-US" dirty="0">
              <a:solidFill>
                <a:srgbClr val="FF0000"/>
              </a:solidFill>
            </a:endParaRPr>
          </a:p>
        </p:txBody>
      </p:sp>
      <p:pic>
        <p:nvPicPr>
          <p:cNvPr id="366594" name="Picture 2"/>
          <p:cNvPicPr>
            <a:picLocks noGrp="1" noChangeAspect="1" noChangeArrowheads="1"/>
          </p:cNvPicPr>
          <p:nvPr>
            <p:ph idx="1"/>
          </p:nvPr>
        </p:nvPicPr>
        <p:blipFill>
          <a:blip r:embed="rId2" cstate="print"/>
          <a:srcRect/>
          <a:stretch>
            <a:fillRect/>
          </a:stretch>
        </p:blipFill>
        <p:spPr bwMode="auto">
          <a:xfrm>
            <a:off x="323528" y="1700808"/>
            <a:ext cx="8379767" cy="1224136"/>
          </a:xfrm>
          <a:prstGeom prst="rect">
            <a:avLst/>
          </a:prstGeom>
          <a:noFill/>
          <a:ln w="9525">
            <a:noFill/>
            <a:miter lim="800000"/>
            <a:headEnd/>
            <a:tailEnd/>
          </a:ln>
        </p:spPr>
      </p:pic>
      <p:pic>
        <p:nvPicPr>
          <p:cNvPr id="366595" name="Picture 3"/>
          <p:cNvPicPr>
            <a:picLocks noChangeAspect="1" noChangeArrowheads="1"/>
          </p:cNvPicPr>
          <p:nvPr/>
        </p:nvPicPr>
        <p:blipFill>
          <a:blip r:embed="rId3" cstate="print"/>
          <a:srcRect/>
          <a:stretch>
            <a:fillRect/>
          </a:stretch>
        </p:blipFill>
        <p:spPr bwMode="auto">
          <a:xfrm>
            <a:off x="251520" y="3212976"/>
            <a:ext cx="8564492" cy="2880320"/>
          </a:xfrm>
          <a:prstGeom prst="rect">
            <a:avLst/>
          </a:prstGeom>
          <a:noFill/>
          <a:ln w="9525">
            <a:noFill/>
            <a:miter lim="800000"/>
            <a:headEnd/>
            <a:tailEnd/>
          </a:ln>
        </p:spPr>
      </p:pic>
    </p:spTree>
    <p:extLst>
      <p:ext uri="{BB962C8B-B14F-4D97-AF65-F5344CB8AC3E}">
        <p14:creationId xmlns:p14="http://schemas.microsoft.com/office/powerpoint/2010/main" val="232687703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Bayesian methods in </a:t>
            </a:r>
            <a:r>
              <a:rPr lang="en-US" altLang="zh-CN" dirty="0" err="1" smtClean="0"/>
              <a:t>phylogenetics</a:t>
            </a:r>
            <a:endParaRPr lang="zh-CN" altLang="en-US" dirty="0"/>
          </a:p>
        </p:txBody>
      </p:sp>
      <p:sp>
        <p:nvSpPr>
          <p:cNvPr id="5" name="矩形 4"/>
          <p:cNvSpPr/>
          <p:nvPr/>
        </p:nvSpPr>
        <p:spPr>
          <a:xfrm>
            <a:off x="2555776" y="2204864"/>
            <a:ext cx="2736304" cy="72008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2400" dirty="0" smtClean="0">
                <a:solidFill>
                  <a:srgbClr val="FFFFFF"/>
                </a:solidFill>
              </a:rPr>
              <a:t>Bayesian  Methods</a:t>
            </a:r>
            <a:endParaRPr lang="zh-CN" altLang="en-US" sz="2400" dirty="0">
              <a:solidFill>
                <a:srgbClr val="FFFFFF"/>
              </a:solidFill>
            </a:endParaRPr>
          </a:p>
        </p:txBody>
      </p:sp>
      <p:cxnSp>
        <p:nvCxnSpPr>
          <p:cNvPr id="7" name="直接箭头连接符 6"/>
          <p:cNvCxnSpPr/>
          <p:nvPr/>
        </p:nvCxnSpPr>
        <p:spPr>
          <a:xfrm flipH="1">
            <a:off x="1907704" y="2780928"/>
            <a:ext cx="576064" cy="360040"/>
          </a:xfrm>
          <a:prstGeom prst="straightConnector1">
            <a:avLst/>
          </a:prstGeom>
          <a:ln>
            <a:solidFill>
              <a:srgbClr val="002060"/>
            </a:solidFill>
            <a:tailEnd type="arrow"/>
          </a:ln>
        </p:spPr>
        <p:style>
          <a:lnRef idx="3">
            <a:schemeClr val="accent3"/>
          </a:lnRef>
          <a:fillRef idx="0">
            <a:schemeClr val="accent3"/>
          </a:fillRef>
          <a:effectRef idx="2">
            <a:schemeClr val="accent3"/>
          </a:effectRef>
          <a:fontRef idx="minor">
            <a:schemeClr val="tx1"/>
          </a:fontRef>
        </p:style>
      </p:cxnSp>
      <p:sp>
        <p:nvSpPr>
          <p:cNvPr id="12" name="矩形 11"/>
          <p:cNvSpPr/>
          <p:nvPr/>
        </p:nvSpPr>
        <p:spPr>
          <a:xfrm>
            <a:off x="611560" y="3284984"/>
            <a:ext cx="2592288" cy="7200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dirty="0" smtClean="0">
                <a:solidFill>
                  <a:srgbClr val="000000"/>
                </a:solidFill>
              </a:rPr>
              <a:t>Phylogeny reconstruction</a:t>
            </a:r>
          </a:p>
          <a:p>
            <a:pPr algn="ctr"/>
            <a:r>
              <a:rPr lang="en-US" altLang="zh-CN" dirty="0" smtClean="0">
                <a:solidFill>
                  <a:srgbClr val="000000"/>
                </a:solidFill>
              </a:rPr>
              <a:t>MCMC methods</a:t>
            </a:r>
            <a:endParaRPr lang="zh-CN" altLang="en-US" dirty="0">
              <a:solidFill>
                <a:srgbClr val="000000"/>
              </a:solidFill>
            </a:endParaRPr>
          </a:p>
        </p:txBody>
      </p:sp>
      <p:sp>
        <p:nvSpPr>
          <p:cNvPr id="13" name="矩形 12"/>
          <p:cNvSpPr/>
          <p:nvPr/>
        </p:nvSpPr>
        <p:spPr>
          <a:xfrm>
            <a:off x="4355976" y="3284984"/>
            <a:ext cx="2736304" cy="7200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dirty="0" smtClean="0">
                <a:solidFill>
                  <a:srgbClr val="000000"/>
                </a:solidFill>
              </a:rPr>
              <a:t>Bayesian  </a:t>
            </a:r>
            <a:r>
              <a:rPr lang="en-US" altLang="zh-CN" dirty="0" err="1" smtClean="0">
                <a:solidFill>
                  <a:srgbClr val="000000"/>
                </a:solidFill>
              </a:rPr>
              <a:t>Phylonegetics</a:t>
            </a:r>
            <a:endParaRPr lang="zh-CN" altLang="en-US" dirty="0">
              <a:solidFill>
                <a:srgbClr val="000000"/>
              </a:solidFill>
            </a:endParaRPr>
          </a:p>
        </p:txBody>
      </p:sp>
      <p:cxnSp>
        <p:nvCxnSpPr>
          <p:cNvPr id="18" name="直接箭头连接符 17"/>
          <p:cNvCxnSpPr/>
          <p:nvPr/>
        </p:nvCxnSpPr>
        <p:spPr>
          <a:xfrm>
            <a:off x="5364088" y="2780928"/>
            <a:ext cx="576064" cy="360040"/>
          </a:xfrm>
          <a:prstGeom prst="straightConnector1">
            <a:avLst/>
          </a:prstGeom>
          <a:ln>
            <a:solidFill>
              <a:srgbClr val="002060"/>
            </a:solidFill>
            <a:tailEnd type="arrow"/>
          </a:ln>
        </p:spPr>
        <p:style>
          <a:lnRef idx="3">
            <a:schemeClr val="accent3"/>
          </a:lnRef>
          <a:fillRef idx="0">
            <a:schemeClr val="accent3"/>
          </a:fillRef>
          <a:effectRef idx="2">
            <a:schemeClr val="accent3"/>
          </a:effectRef>
          <a:fontRef idx="minor">
            <a:schemeClr val="tx1"/>
          </a:fontRef>
        </p:style>
      </p:cxnSp>
      <p:cxnSp>
        <p:nvCxnSpPr>
          <p:cNvPr id="27" name="直接箭头连接符 26"/>
          <p:cNvCxnSpPr/>
          <p:nvPr/>
        </p:nvCxnSpPr>
        <p:spPr>
          <a:xfrm flipH="1">
            <a:off x="3419872" y="4221088"/>
            <a:ext cx="576064" cy="28803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31" name="直接箭头连接符 30"/>
          <p:cNvCxnSpPr/>
          <p:nvPr/>
        </p:nvCxnSpPr>
        <p:spPr>
          <a:xfrm>
            <a:off x="6804248" y="4149080"/>
            <a:ext cx="360040" cy="36004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33" name="直接箭头连接符 32"/>
          <p:cNvCxnSpPr/>
          <p:nvPr/>
        </p:nvCxnSpPr>
        <p:spPr>
          <a:xfrm>
            <a:off x="7380312" y="4149080"/>
            <a:ext cx="720080" cy="36004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43" name="直接箭头连接符 42"/>
          <p:cNvCxnSpPr/>
          <p:nvPr/>
        </p:nvCxnSpPr>
        <p:spPr>
          <a:xfrm flipH="1">
            <a:off x="4427984" y="4149080"/>
            <a:ext cx="360040" cy="36004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grpSp>
        <p:nvGrpSpPr>
          <p:cNvPr id="3" name="组合 44"/>
          <p:cNvGrpSpPr/>
          <p:nvPr/>
        </p:nvGrpSpPr>
        <p:grpSpPr>
          <a:xfrm>
            <a:off x="1828800" y="4581128"/>
            <a:ext cx="6775648" cy="1224136"/>
            <a:chOff x="964704" y="4869160"/>
            <a:chExt cx="6775648" cy="1224136"/>
          </a:xfrm>
        </p:grpSpPr>
        <p:sp>
          <p:nvSpPr>
            <p:cNvPr id="19" name="矩形 18"/>
            <p:cNvSpPr/>
            <p:nvPr/>
          </p:nvSpPr>
          <p:spPr>
            <a:xfrm>
              <a:off x="964704" y="4869160"/>
              <a:ext cx="1591072" cy="12241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smtClean="0">
                  <a:solidFill>
                    <a:srgbClr val="000000"/>
                  </a:solidFill>
                </a:rPr>
                <a:t>Species tree estimation</a:t>
              </a:r>
              <a:endParaRPr lang="zh-CN" altLang="en-US" dirty="0">
                <a:solidFill>
                  <a:srgbClr val="000000"/>
                </a:solidFill>
              </a:endParaRPr>
            </a:p>
          </p:txBody>
        </p:sp>
        <p:sp>
          <p:nvSpPr>
            <p:cNvPr id="20" name="矩形 19"/>
            <p:cNvSpPr/>
            <p:nvPr/>
          </p:nvSpPr>
          <p:spPr>
            <a:xfrm>
              <a:off x="4283968" y="4869160"/>
              <a:ext cx="1296144" cy="12241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dirty="0" smtClean="0">
                  <a:solidFill>
                    <a:srgbClr val="000000"/>
                  </a:solidFill>
                </a:rPr>
                <a:t>Speciation time estimation</a:t>
              </a:r>
              <a:endParaRPr lang="zh-CN" altLang="en-US" sz="1600" dirty="0">
                <a:solidFill>
                  <a:srgbClr val="000000"/>
                </a:solidFill>
              </a:endParaRPr>
            </a:p>
          </p:txBody>
        </p:sp>
        <p:sp>
          <p:nvSpPr>
            <p:cNvPr id="21" name="矩形 20"/>
            <p:cNvSpPr/>
            <p:nvPr/>
          </p:nvSpPr>
          <p:spPr>
            <a:xfrm>
              <a:off x="5724128" y="4869160"/>
              <a:ext cx="1440160" cy="12241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dirty="0" smtClean="0">
                  <a:solidFill>
                    <a:srgbClr val="000000"/>
                  </a:solidFill>
                </a:rPr>
                <a:t>Species</a:t>
              </a:r>
            </a:p>
            <a:p>
              <a:pPr algn="ctr"/>
              <a:r>
                <a:rPr lang="en-US" altLang="zh-CN" sz="1600" dirty="0" smtClean="0">
                  <a:solidFill>
                    <a:srgbClr val="000000"/>
                  </a:solidFill>
                </a:rPr>
                <a:t>delimitation</a:t>
              </a:r>
              <a:endParaRPr lang="zh-CN" altLang="en-US" sz="1600" dirty="0">
                <a:solidFill>
                  <a:srgbClr val="000000"/>
                </a:solidFill>
              </a:endParaRPr>
            </a:p>
          </p:txBody>
        </p:sp>
        <p:sp>
          <p:nvSpPr>
            <p:cNvPr id="22" name="矩形 21"/>
            <p:cNvSpPr/>
            <p:nvPr/>
          </p:nvSpPr>
          <p:spPr>
            <a:xfrm>
              <a:off x="2699792" y="4869160"/>
              <a:ext cx="1440160" cy="12241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dirty="0" smtClean="0">
                  <a:solidFill>
                    <a:srgbClr val="000000"/>
                  </a:solidFill>
                </a:rPr>
                <a:t>Model comparison</a:t>
              </a:r>
              <a:endParaRPr lang="zh-CN" altLang="en-US" sz="1600" dirty="0">
                <a:solidFill>
                  <a:srgbClr val="000000"/>
                </a:solidFill>
              </a:endParaRPr>
            </a:p>
          </p:txBody>
        </p:sp>
        <p:sp>
          <p:nvSpPr>
            <p:cNvPr id="44" name="矩形 43"/>
            <p:cNvSpPr/>
            <p:nvPr/>
          </p:nvSpPr>
          <p:spPr>
            <a:xfrm>
              <a:off x="7308304" y="4869160"/>
              <a:ext cx="432048" cy="12241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smtClean="0">
                  <a:solidFill>
                    <a:srgbClr val="000000"/>
                  </a:solidFill>
                </a:rPr>
                <a:t>…</a:t>
              </a:r>
              <a:endParaRPr lang="zh-CN" altLang="en-US" dirty="0">
                <a:solidFill>
                  <a:srgbClr val="000000"/>
                </a:solidFill>
              </a:endParaRPr>
            </a:p>
          </p:txBody>
        </p:sp>
      </p:grpSp>
      <p:cxnSp>
        <p:nvCxnSpPr>
          <p:cNvPr id="47" name="直接箭头连接符 46"/>
          <p:cNvCxnSpPr/>
          <p:nvPr/>
        </p:nvCxnSpPr>
        <p:spPr>
          <a:xfrm>
            <a:off x="5652120" y="4207440"/>
            <a:ext cx="0" cy="36004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871715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rgbClr val="FF0000"/>
                </a:solidFill>
              </a:rPr>
              <a:t>计算机科学与数学</a:t>
            </a:r>
            <a:endParaRPr lang="zh-CN" altLang="en-US" b="1" dirty="0">
              <a:solidFill>
                <a:srgbClr val="FF0000"/>
              </a:solidFill>
            </a:endParaRPr>
          </a:p>
        </p:txBody>
      </p:sp>
      <p:sp>
        <p:nvSpPr>
          <p:cNvPr id="3" name="内容占位符 2"/>
          <p:cNvSpPr>
            <a:spLocks noGrp="1"/>
          </p:cNvSpPr>
          <p:nvPr>
            <p:ph idx="1"/>
          </p:nvPr>
        </p:nvSpPr>
        <p:spPr/>
        <p:txBody>
          <a:bodyPr/>
          <a:lstStyle/>
          <a:p>
            <a:r>
              <a:rPr lang="zh-CN" altLang="en-US" sz="2800" b="1" dirty="0">
                <a:solidFill>
                  <a:srgbClr val="3333FF"/>
                </a:solidFill>
                <a:latin typeface="楷体" panose="02010609060101010101" pitchFamily="49" charset="-122"/>
                <a:ea typeface="楷体" panose="02010609060101010101" pitchFamily="49" charset="-122"/>
              </a:rPr>
              <a:t>阿兰</a:t>
            </a:r>
            <a:r>
              <a:rPr lang="en-US" altLang="zh-CN" sz="2800" b="1" dirty="0">
                <a:solidFill>
                  <a:srgbClr val="3333FF"/>
                </a:solidFill>
                <a:latin typeface="楷体" panose="02010609060101010101" pitchFamily="49" charset="-122"/>
                <a:ea typeface="楷体" panose="02010609060101010101" pitchFamily="49" charset="-122"/>
              </a:rPr>
              <a:t>·</a:t>
            </a:r>
            <a:r>
              <a:rPr lang="zh-CN" altLang="en-US" sz="2800" b="1" dirty="0">
                <a:solidFill>
                  <a:srgbClr val="3333FF"/>
                </a:solidFill>
                <a:latin typeface="楷体" panose="02010609060101010101" pitchFamily="49" charset="-122"/>
                <a:ea typeface="楷体" panose="02010609060101010101" pitchFamily="49" charset="-122"/>
              </a:rPr>
              <a:t>麦席森</a:t>
            </a:r>
            <a:r>
              <a:rPr lang="en-US" altLang="zh-CN" sz="2800" b="1" dirty="0">
                <a:solidFill>
                  <a:srgbClr val="3333FF"/>
                </a:solidFill>
                <a:latin typeface="楷体" panose="02010609060101010101" pitchFamily="49" charset="-122"/>
                <a:ea typeface="楷体" panose="02010609060101010101" pitchFamily="49" charset="-122"/>
              </a:rPr>
              <a:t>·</a:t>
            </a:r>
            <a:r>
              <a:rPr lang="zh-CN" altLang="en-US" sz="2800" b="1" dirty="0">
                <a:solidFill>
                  <a:srgbClr val="3333FF"/>
                </a:solidFill>
                <a:latin typeface="楷体" panose="02010609060101010101" pitchFamily="49" charset="-122"/>
                <a:ea typeface="楷体" panose="02010609060101010101" pitchFamily="49" charset="-122"/>
              </a:rPr>
              <a:t>图灵 </a:t>
            </a: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Alan </a:t>
            </a:r>
            <a:r>
              <a:rPr lang="en-US" altLang="zh-CN" sz="2800" dirty="0" err="1">
                <a:latin typeface="楷体" panose="02010609060101010101" pitchFamily="49" charset="-122"/>
                <a:ea typeface="楷体" panose="02010609060101010101" pitchFamily="49" charset="-122"/>
              </a:rPr>
              <a:t>Mathison</a:t>
            </a:r>
            <a:r>
              <a:rPr lang="en-US" altLang="zh-CN" sz="2800" dirty="0">
                <a:latin typeface="楷体" panose="02010609060101010101" pitchFamily="49" charset="-122"/>
                <a:ea typeface="楷体" panose="02010609060101010101" pitchFamily="49" charset="-122"/>
              </a:rPr>
              <a:t> Turing </a:t>
            </a: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1912</a:t>
            </a:r>
            <a:r>
              <a:rPr lang="zh-CN" altLang="en-US" sz="2800" dirty="0">
                <a:latin typeface="楷体" panose="02010609060101010101" pitchFamily="49" charset="-122"/>
                <a:ea typeface="楷体" panose="02010609060101010101" pitchFamily="49" charset="-122"/>
              </a:rPr>
              <a:t>年</a:t>
            </a:r>
            <a:r>
              <a:rPr lang="en-US" altLang="zh-CN" sz="2800" dirty="0">
                <a:latin typeface="楷体" panose="02010609060101010101" pitchFamily="49" charset="-122"/>
                <a:ea typeface="楷体" panose="02010609060101010101" pitchFamily="49" charset="-122"/>
              </a:rPr>
              <a:t>6</a:t>
            </a:r>
            <a:r>
              <a:rPr lang="zh-CN" altLang="en-US" sz="2800" dirty="0">
                <a:latin typeface="楷体" panose="02010609060101010101" pitchFamily="49" charset="-122"/>
                <a:ea typeface="楷体" panose="02010609060101010101" pitchFamily="49" charset="-122"/>
              </a:rPr>
              <a:t>月</a:t>
            </a:r>
            <a:r>
              <a:rPr lang="en-US" altLang="zh-CN" sz="2800" dirty="0">
                <a:latin typeface="楷体" panose="02010609060101010101" pitchFamily="49" charset="-122"/>
                <a:ea typeface="楷体" panose="02010609060101010101" pitchFamily="49" charset="-122"/>
              </a:rPr>
              <a:t>23</a:t>
            </a:r>
            <a:r>
              <a:rPr lang="zh-CN" altLang="en-US" sz="2800" dirty="0">
                <a:latin typeface="楷体" panose="02010609060101010101" pitchFamily="49" charset="-122"/>
                <a:ea typeface="楷体" panose="02010609060101010101" pitchFamily="49" charset="-122"/>
              </a:rPr>
              <a:t>日</a:t>
            </a:r>
            <a:r>
              <a:rPr lang="en-US" altLang="zh-CN" sz="2800" dirty="0">
                <a:latin typeface="楷体" panose="02010609060101010101" pitchFamily="49" charset="-122"/>
                <a:ea typeface="楷体" panose="02010609060101010101" pitchFamily="49" charset="-122"/>
              </a:rPr>
              <a:t>-1954</a:t>
            </a:r>
            <a:r>
              <a:rPr lang="zh-CN" altLang="en-US" sz="2800" dirty="0">
                <a:latin typeface="楷体" panose="02010609060101010101" pitchFamily="49" charset="-122"/>
                <a:ea typeface="楷体" panose="02010609060101010101" pitchFamily="49" charset="-122"/>
              </a:rPr>
              <a:t>年</a:t>
            </a:r>
            <a:r>
              <a:rPr lang="en-US" altLang="zh-CN" sz="2800" dirty="0">
                <a:latin typeface="楷体" panose="02010609060101010101" pitchFamily="49" charset="-122"/>
                <a:ea typeface="楷体" panose="02010609060101010101" pitchFamily="49" charset="-122"/>
              </a:rPr>
              <a:t>6</a:t>
            </a:r>
            <a:r>
              <a:rPr lang="zh-CN" altLang="en-US" sz="2800" dirty="0">
                <a:latin typeface="楷体" panose="02010609060101010101" pitchFamily="49" charset="-122"/>
                <a:ea typeface="楷体" panose="02010609060101010101" pitchFamily="49" charset="-122"/>
              </a:rPr>
              <a:t>月</a:t>
            </a:r>
            <a:r>
              <a:rPr lang="en-US" altLang="zh-CN" sz="2800" dirty="0">
                <a:latin typeface="楷体" panose="02010609060101010101" pitchFamily="49" charset="-122"/>
                <a:ea typeface="楷体" panose="02010609060101010101" pitchFamily="49" charset="-122"/>
              </a:rPr>
              <a:t>7</a:t>
            </a:r>
            <a:r>
              <a:rPr lang="zh-CN" altLang="en-US" sz="2800" dirty="0">
                <a:latin typeface="楷体" panose="02010609060101010101" pitchFamily="49" charset="-122"/>
                <a:ea typeface="楷体" panose="02010609060101010101" pitchFamily="49" charset="-122"/>
              </a:rPr>
              <a:t>日），英国著名的数学家和逻辑学家，被称为计算机科学之父、人工智能之父，是计算机逻辑的奠基者，提出了“图灵机”和“图灵测试”等重要概念</a:t>
            </a:r>
            <a:endParaRPr lang="en-US" altLang="zh-CN" sz="2800" dirty="0" smtClean="0">
              <a:latin typeface="楷体" panose="02010609060101010101" pitchFamily="49" charset="-122"/>
              <a:ea typeface="楷体" panose="02010609060101010101" pitchFamily="49" charset="-122"/>
            </a:endParaRPr>
          </a:p>
          <a:p>
            <a:r>
              <a:rPr lang="zh-CN" altLang="en-US" sz="2800" b="1" dirty="0" smtClean="0">
                <a:solidFill>
                  <a:srgbClr val="3333FF"/>
                </a:solidFill>
                <a:latin typeface="楷体" panose="02010609060101010101" pitchFamily="49" charset="-122"/>
                <a:ea typeface="楷体" panose="02010609060101010101" pitchFamily="49" charset="-122"/>
              </a:rPr>
              <a:t>冯</a:t>
            </a:r>
            <a:r>
              <a:rPr lang="en-US" altLang="zh-CN" sz="2800" b="1" dirty="0">
                <a:solidFill>
                  <a:srgbClr val="3333FF"/>
                </a:solidFill>
                <a:latin typeface="楷体" panose="02010609060101010101" pitchFamily="49" charset="-122"/>
                <a:ea typeface="楷体" panose="02010609060101010101" pitchFamily="49" charset="-122"/>
              </a:rPr>
              <a:t>·</a:t>
            </a:r>
            <a:r>
              <a:rPr lang="zh-CN" altLang="en-US" sz="2800" b="1" dirty="0">
                <a:solidFill>
                  <a:srgbClr val="3333FF"/>
                </a:solidFill>
                <a:latin typeface="楷体" panose="02010609060101010101" pitchFamily="49" charset="-122"/>
                <a:ea typeface="楷体" panose="02010609060101010101" pitchFamily="49" charset="-122"/>
              </a:rPr>
              <a:t>诺依曼</a:t>
            </a: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John von Neumann</a:t>
            </a: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1903~1957</a:t>
            </a:r>
            <a:r>
              <a:rPr lang="zh-CN" altLang="en-US" sz="2800" dirty="0">
                <a:latin typeface="楷体" panose="02010609060101010101" pitchFamily="49" charset="-122"/>
                <a:ea typeface="楷体" panose="02010609060101010101" pitchFamily="49" charset="-122"/>
              </a:rPr>
              <a:t>），</a:t>
            </a:r>
            <a:r>
              <a:rPr lang="en-US" altLang="zh-CN" sz="2800" dirty="0">
                <a:latin typeface="楷体" panose="02010609060101010101" pitchFamily="49" charset="-122"/>
                <a:ea typeface="楷体" panose="02010609060101010101" pitchFamily="49" charset="-122"/>
              </a:rPr>
              <a:t>20</a:t>
            </a:r>
            <a:r>
              <a:rPr lang="zh-CN" altLang="en-US" sz="2800" dirty="0">
                <a:latin typeface="楷体" panose="02010609060101010101" pitchFamily="49" charset="-122"/>
                <a:ea typeface="楷体" panose="02010609060101010101" pitchFamily="49" charset="-122"/>
              </a:rPr>
              <a:t>世纪最重要的数学家之一，在现代计算机、博弈论、核武器和生化武器等诸多领域内有杰出建树的最伟大的科学全才之一，被后人称为“计算机之父”和“博弈论之父”。</a:t>
            </a:r>
            <a:br>
              <a:rPr lang="zh-CN" altLang="en-US" sz="2800" dirty="0">
                <a:latin typeface="楷体" panose="02010609060101010101" pitchFamily="49" charset="-122"/>
                <a:ea typeface="楷体" panose="02010609060101010101" pitchFamily="49" charset="-122"/>
              </a:rPr>
            </a:br>
            <a:r>
              <a:rPr lang="zh-CN" altLang="en-US" sz="2800" dirty="0" smtClean="0"/>
              <a:t>。</a:t>
            </a:r>
            <a:endParaRPr lang="zh-CN" altLang="en-US" sz="2800" dirty="0"/>
          </a:p>
        </p:txBody>
      </p:sp>
    </p:spTree>
    <p:extLst>
      <p:ext uri="{BB962C8B-B14F-4D97-AF65-F5344CB8AC3E}">
        <p14:creationId xmlns:p14="http://schemas.microsoft.com/office/powerpoint/2010/main" val="332160529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2" cstate="print"/>
          <a:srcRect/>
          <a:stretch>
            <a:fillRect/>
          </a:stretch>
        </p:blipFill>
        <p:spPr bwMode="auto">
          <a:xfrm>
            <a:off x="-36512" y="1124744"/>
            <a:ext cx="8836232" cy="3888432"/>
          </a:xfrm>
          <a:prstGeom prst="rect">
            <a:avLst/>
          </a:prstGeom>
          <a:noFill/>
          <a:ln w="9525">
            <a:noFill/>
            <a:miter lim="800000"/>
            <a:headEnd/>
            <a:tailEnd/>
          </a:ln>
        </p:spPr>
      </p:pic>
    </p:spTree>
    <p:extLst>
      <p:ext uri="{BB962C8B-B14F-4D97-AF65-F5344CB8AC3E}">
        <p14:creationId xmlns:p14="http://schemas.microsoft.com/office/powerpoint/2010/main" val="165840206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a:blip r:embed="rId2" cstate="print"/>
          <a:srcRect/>
          <a:stretch>
            <a:fillRect/>
          </a:stretch>
        </p:blipFill>
        <p:spPr bwMode="auto">
          <a:xfrm>
            <a:off x="1781628" y="2978940"/>
            <a:ext cx="5256584" cy="3352983"/>
          </a:xfrm>
          <a:prstGeom prst="rect">
            <a:avLst/>
          </a:prstGeom>
          <a:noFill/>
          <a:ln w="9525">
            <a:noFill/>
            <a:miter lim="800000"/>
            <a:headEnd/>
            <a:tailEnd/>
          </a:ln>
        </p:spPr>
      </p:pic>
      <p:pic>
        <p:nvPicPr>
          <p:cNvPr id="3" name="图片 2"/>
          <p:cNvPicPr>
            <a:picLocks noChangeAspect="1"/>
          </p:cNvPicPr>
          <p:nvPr/>
        </p:nvPicPr>
        <p:blipFill>
          <a:blip r:embed="rId3" cstate="print"/>
          <a:srcRect/>
          <a:stretch>
            <a:fillRect/>
          </a:stretch>
        </p:blipFill>
        <p:spPr bwMode="auto">
          <a:xfrm>
            <a:off x="1321906" y="458604"/>
            <a:ext cx="6176028" cy="2099148"/>
          </a:xfrm>
          <a:prstGeom prst="rect">
            <a:avLst/>
          </a:prstGeom>
          <a:noFill/>
          <a:ln w="9525">
            <a:noFill/>
            <a:miter lim="800000"/>
            <a:headEnd/>
            <a:tailEnd/>
          </a:ln>
        </p:spPr>
      </p:pic>
    </p:spTree>
    <p:extLst>
      <p:ext uri="{BB962C8B-B14F-4D97-AF65-F5344CB8AC3E}">
        <p14:creationId xmlns:p14="http://schemas.microsoft.com/office/powerpoint/2010/main" val="308120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p:cNvPicPr>
            <a:picLocks noChangeAspect="1"/>
          </p:cNvPicPr>
          <p:nvPr/>
        </p:nvPicPr>
        <p:blipFill>
          <a:blip r:embed="rId2" cstate="print"/>
          <a:srcRect/>
          <a:stretch>
            <a:fillRect/>
          </a:stretch>
        </p:blipFill>
        <p:spPr bwMode="auto">
          <a:xfrm>
            <a:off x="395536" y="1196752"/>
            <a:ext cx="8291079" cy="3960440"/>
          </a:xfrm>
          <a:prstGeom prst="rect">
            <a:avLst/>
          </a:prstGeom>
          <a:noFill/>
          <a:ln w="9525">
            <a:noFill/>
            <a:miter lim="800000"/>
            <a:headEnd/>
            <a:tailEnd/>
          </a:ln>
        </p:spPr>
      </p:pic>
    </p:spTree>
    <p:extLst>
      <p:ext uri="{BB962C8B-B14F-4D97-AF65-F5344CB8AC3E}">
        <p14:creationId xmlns:p14="http://schemas.microsoft.com/office/powerpoint/2010/main" val="63046146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Grp="1" noChangeAspect="1"/>
          </p:cNvPicPr>
          <p:nvPr>
            <p:ph idx="1"/>
          </p:nvPr>
        </p:nvPicPr>
        <p:blipFill>
          <a:blip r:embed="rId2" cstate="print"/>
          <a:srcRect/>
          <a:stretch>
            <a:fillRect/>
          </a:stretch>
        </p:blipFill>
        <p:spPr bwMode="auto">
          <a:xfrm>
            <a:off x="1907704" y="1700808"/>
            <a:ext cx="4680520" cy="4680520"/>
          </a:xfrm>
          <a:prstGeom prst="rect">
            <a:avLst/>
          </a:prstGeom>
          <a:noFill/>
          <a:ln w="9525">
            <a:noFill/>
            <a:miter lim="800000"/>
            <a:headEnd/>
            <a:tailEnd/>
          </a:ln>
        </p:spPr>
      </p:pic>
      <p:sp>
        <p:nvSpPr>
          <p:cNvPr id="5" name="文本框 4"/>
          <p:cNvSpPr txBox="1">
            <a:spLocks noChangeArrowheads="1"/>
          </p:cNvSpPr>
          <p:nvPr/>
        </p:nvSpPr>
        <p:spPr bwMode="auto">
          <a:xfrm>
            <a:off x="971600" y="260648"/>
            <a:ext cx="6768752" cy="1231106"/>
          </a:xfrm>
          <a:prstGeom prst="rect">
            <a:avLst/>
          </a:prstGeom>
          <a:noFill/>
          <a:ln w="9525">
            <a:noFill/>
            <a:miter lim="800000"/>
            <a:headEnd/>
            <a:tailEnd/>
          </a:ln>
        </p:spPr>
        <p:txBody>
          <a:bodyPr wrap="square">
            <a:spAutoFit/>
          </a:bodyPr>
          <a:lstStyle/>
          <a:p>
            <a:r>
              <a:rPr lang="en-US" altLang="zh-CN" dirty="0">
                <a:solidFill>
                  <a:srgbClr val="000000"/>
                </a:solidFill>
              </a:rPr>
              <a:t>Current Biology:</a:t>
            </a:r>
          </a:p>
          <a:p>
            <a:r>
              <a:rPr lang="en-US" altLang="zh-CN" sz="2800" dirty="0">
                <a:solidFill>
                  <a:srgbClr val="FF0000"/>
                </a:solidFill>
              </a:rPr>
              <a:t>Multi-locus Analyses Reveal Four Giraffe </a:t>
            </a:r>
            <a:r>
              <a:rPr lang="en-US" altLang="zh-CN" sz="2800" dirty="0" smtClean="0">
                <a:solidFill>
                  <a:srgbClr val="FF0000"/>
                </a:solidFill>
              </a:rPr>
              <a:t>Species </a:t>
            </a:r>
            <a:r>
              <a:rPr lang="en-US" altLang="zh-CN" sz="2800" dirty="0">
                <a:solidFill>
                  <a:srgbClr val="FF0000"/>
                </a:solidFill>
              </a:rPr>
              <a:t>Instead of One</a:t>
            </a:r>
            <a:endParaRPr lang="zh-CN" altLang="en-US" sz="2800" dirty="0">
              <a:solidFill>
                <a:srgbClr val="FF0000"/>
              </a:solidFill>
            </a:endParaRPr>
          </a:p>
        </p:txBody>
      </p:sp>
    </p:spTree>
    <p:extLst>
      <p:ext uri="{BB962C8B-B14F-4D97-AF65-F5344CB8AC3E}">
        <p14:creationId xmlns:p14="http://schemas.microsoft.com/office/powerpoint/2010/main" val="93958784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图片 3"/>
          <p:cNvPicPr>
            <a:picLocks noChangeAspect="1"/>
          </p:cNvPicPr>
          <p:nvPr/>
        </p:nvPicPr>
        <p:blipFill>
          <a:blip r:embed="rId3" cstate="print"/>
          <a:srcRect/>
          <a:stretch>
            <a:fillRect/>
          </a:stretch>
        </p:blipFill>
        <p:spPr bwMode="auto">
          <a:xfrm>
            <a:off x="1507813" y="-99392"/>
            <a:ext cx="5872499" cy="2160240"/>
          </a:xfrm>
          <a:prstGeom prst="rect">
            <a:avLst/>
          </a:prstGeom>
          <a:noFill/>
          <a:ln w="9525">
            <a:noFill/>
            <a:miter lim="800000"/>
            <a:headEnd/>
            <a:tailEnd/>
          </a:ln>
        </p:spPr>
      </p:pic>
      <p:pic>
        <p:nvPicPr>
          <p:cNvPr id="23557" name="图片 9"/>
          <p:cNvPicPr>
            <a:picLocks noChangeAspect="1"/>
          </p:cNvPicPr>
          <p:nvPr/>
        </p:nvPicPr>
        <p:blipFill>
          <a:blip r:embed="rId4" cstate="print"/>
          <a:srcRect/>
          <a:stretch>
            <a:fillRect/>
          </a:stretch>
        </p:blipFill>
        <p:spPr bwMode="auto">
          <a:xfrm>
            <a:off x="899592" y="2035364"/>
            <a:ext cx="6552728" cy="4129940"/>
          </a:xfrm>
          <a:prstGeom prst="rect">
            <a:avLst/>
          </a:prstGeom>
          <a:noFill/>
          <a:ln w="9525">
            <a:noFill/>
            <a:miter lim="800000"/>
            <a:headEnd/>
            <a:tailEnd/>
          </a:ln>
        </p:spPr>
      </p:pic>
      <p:sp>
        <p:nvSpPr>
          <p:cNvPr id="6" name="矩形 5"/>
          <p:cNvSpPr/>
          <p:nvPr/>
        </p:nvSpPr>
        <p:spPr>
          <a:xfrm>
            <a:off x="323528" y="5013176"/>
            <a:ext cx="8208912" cy="151216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solidFill>
                  <a:srgbClr val="FFFFFF"/>
                </a:solidFill>
              </a:rPr>
              <a:t> </a:t>
            </a:r>
            <a:endParaRPr lang="zh-CN" altLang="en-US" sz="2800" b="1" i="1" dirty="0">
              <a:solidFill>
                <a:srgbClr val="FFFFFF"/>
              </a:solidFill>
            </a:endParaRPr>
          </a:p>
        </p:txBody>
      </p:sp>
      <p:sp>
        <p:nvSpPr>
          <p:cNvPr id="8" name="矩形 7"/>
          <p:cNvSpPr/>
          <p:nvPr/>
        </p:nvSpPr>
        <p:spPr>
          <a:xfrm>
            <a:off x="539552" y="5229200"/>
            <a:ext cx="8280920" cy="1200329"/>
          </a:xfrm>
          <a:prstGeom prst="rect">
            <a:avLst/>
          </a:prstGeom>
        </p:spPr>
        <p:txBody>
          <a:bodyPr wrap="square">
            <a:spAutoFit/>
          </a:bodyPr>
          <a:lstStyle/>
          <a:p>
            <a:r>
              <a:rPr lang="en-US" altLang="zh-CN" sz="2400" b="1" i="1" dirty="0" smtClean="0">
                <a:solidFill>
                  <a:srgbClr val="000000"/>
                </a:solidFill>
                <a:latin typeface="华文楷体" pitchFamily="2" charset="-122"/>
              </a:rPr>
              <a:t>The divergence time of the common ancestor of giraffes is estimated with the calibrations of other mammal fossils, using the latest version of</a:t>
            </a:r>
            <a:r>
              <a:rPr lang="en-US" altLang="zh-CN" sz="2400" b="1" i="1" dirty="0" smtClean="0">
                <a:solidFill>
                  <a:srgbClr val="FF0000"/>
                </a:solidFill>
                <a:latin typeface="华文楷体" pitchFamily="2" charset="-122"/>
              </a:rPr>
              <a:t> </a:t>
            </a:r>
            <a:r>
              <a:rPr lang="en-US" altLang="zh-CN" sz="2400" b="1" i="1" dirty="0" err="1" smtClean="0">
                <a:solidFill>
                  <a:srgbClr val="FF0000"/>
                </a:solidFill>
                <a:latin typeface="华文楷体" pitchFamily="2" charset="-122"/>
              </a:rPr>
              <a:t>MCMCTree</a:t>
            </a:r>
            <a:r>
              <a:rPr lang="en-US" altLang="zh-CN" sz="2400" b="1" i="1" dirty="0" smtClean="0">
                <a:solidFill>
                  <a:srgbClr val="3333FF"/>
                </a:solidFill>
                <a:latin typeface="华文楷体" pitchFamily="2" charset="-122"/>
              </a:rPr>
              <a:t>.</a:t>
            </a:r>
            <a:endParaRPr lang="zh-CN" altLang="en-US" sz="2400" b="1" i="1" dirty="0">
              <a:solidFill>
                <a:srgbClr val="3333FF"/>
              </a:solidFill>
              <a:latin typeface="华文楷体" pitchFamily="2" charset="-122"/>
              <a:ea typeface="宋体" pitchFamily="2" charset="-122"/>
            </a:endParaRPr>
          </a:p>
        </p:txBody>
      </p:sp>
      <p:sp>
        <p:nvSpPr>
          <p:cNvPr id="9" name="椭圆 8"/>
          <p:cNvSpPr/>
          <p:nvPr/>
        </p:nvSpPr>
        <p:spPr>
          <a:xfrm>
            <a:off x="2339752" y="2060848"/>
            <a:ext cx="1656184" cy="69837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i="1" dirty="0" smtClean="0">
              <a:solidFill>
                <a:srgbClr val="000000"/>
              </a:solidFill>
            </a:endParaRPr>
          </a:p>
          <a:p>
            <a:pPr algn="ctr"/>
            <a:r>
              <a:rPr lang="en-US" altLang="zh-CN" sz="1400" b="1" i="1" dirty="0" smtClean="0">
                <a:solidFill>
                  <a:srgbClr val="000000"/>
                </a:solidFill>
              </a:rPr>
              <a:t>about</a:t>
            </a:r>
          </a:p>
          <a:p>
            <a:pPr algn="ctr"/>
            <a:r>
              <a:rPr lang="en-US" altLang="zh-CN" sz="2000" b="1" i="1" dirty="0" smtClean="0">
                <a:solidFill>
                  <a:srgbClr val="000000"/>
                </a:solidFill>
              </a:rPr>
              <a:t>28.</a:t>
            </a:r>
            <a:r>
              <a:rPr lang="en-US" altLang="zh-CN" sz="1400" b="1" i="1" dirty="0" smtClean="0">
                <a:solidFill>
                  <a:srgbClr val="000000"/>
                </a:solidFill>
              </a:rPr>
              <a:t>2x10^6</a:t>
            </a:r>
          </a:p>
          <a:p>
            <a:pPr algn="ctr"/>
            <a:endParaRPr lang="zh-CN" altLang="en-US" sz="2800" b="1" i="1" dirty="0">
              <a:solidFill>
                <a:srgbClr val="000000"/>
              </a:solidFill>
            </a:endParaRPr>
          </a:p>
        </p:txBody>
      </p:sp>
      <p:cxnSp>
        <p:nvCxnSpPr>
          <p:cNvPr id="10" name="直接箭头连接符 9"/>
          <p:cNvCxnSpPr/>
          <p:nvPr/>
        </p:nvCxnSpPr>
        <p:spPr>
          <a:xfrm flipV="1">
            <a:off x="3707904" y="1700808"/>
            <a:ext cx="936104" cy="432048"/>
          </a:xfrm>
          <a:prstGeom prst="straightConnector1">
            <a:avLst/>
          </a:prstGeom>
          <a:ln w="2857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12" name="AutoShape 3"/>
          <p:cNvSpPr>
            <a:spLocks noChangeArrowheads="1"/>
          </p:cNvSpPr>
          <p:nvPr/>
        </p:nvSpPr>
        <p:spPr bwMode="auto">
          <a:xfrm>
            <a:off x="827584" y="3644330"/>
            <a:ext cx="6696744" cy="360734"/>
          </a:xfrm>
          <a:prstGeom prst="roundRect">
            <a:avLst>
              <a:gd name="adj" fmla="val 16667"/>
            </a:avLst>
          </a:prstGeom>
          <a:solidFill>
            <a:schemeClr val="bg1">
              <a:alpha val="0"/>
            </a:schemeClr>
          </a:solidFill>
          <a:ln w="41275">
            <a:solidFill>
              <a:srgbClr val="FF0000"/>
            </a:solidFill>
            <a:round/>
            <a:headEnd/>
            <a:tailEnd/>
          </a:ln>
        </p:spPr>
        <p:txBody>
          <a:bodyPr wrap="none" anchor="ctr"/>
          <a:lstStyle/>
          <a:p>
            <a:endParaRPr lang="zh-CN" altLang="en-US" sz="2800" b="1" i="1">
              <a:solidFill>
                <a:srgbClr val="000000"/>
              </a:solidFill>
              <a:latin typeface="华文楷体" pitchFamily="2" charset="-122"/>
              <a:ea typeface="宋体" pitchFamily="2" charset="-122"/>
            </a:endParaRPr>
          </a:p>
        </p:txBody>
      </p:sp>
    </p:spTree>
    <p:extLst>
      <p:ext uri="{BB962C8B-B14F-4D97-AF65-F5344CB8AC3E}">
        <p14:creationId xmlns:p14="http://schemas.microsoft.com/office/powerpoint/2010/main" val="199839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内容占位符 2"/>
          <p:cNvSpPr txBox="1">
            <a:spLocks/>
          </p:cNvSpPr>
          <p:nvPr/>
        </p:nvSpPr>
        <p:spPr bwMode="auto">
          <a:xfrm>
            <a:off x="467544" y="298827"/>
            <a:ext cx="8136904" cy="1800493"/>
          </a:xfrm>
          <a:prstGeom prst="rect">
            <a:avLst/>
          </a:prstGeom>
          <a:noFill/>
          <a:ln w="9525">
            <a:noFill/>
            <a:miter lim="800000"/>
            <a:headEnd/>
            <a:tailEnd/>
          </a:ln>
        </p:spPr>
        <p:txBody>
          <a:bodyPr wrap="square">
            <a:spAutoFit/>
          </a:bodyPr>
          <a:lstStyle/>
          <a:p>
            <a:pPr marL="365125" indent="-255588">
              <a:spcBef>
                <a:spcPts val="300"/>
              </a:spcBef>
              <a:buClr>
                <a:srgbClr val="000000"/>
              </a:buClr>
            </a:pPr>
            <a:r>
              <a:rPr lang="en-US" altLang="zh-CN" sz="2200" b="1" dirty="0" err="1" smtClean="0">
                <a:solidFill>
                  <a:srgbClr val="000000"/>
                </a:solidFill>
                <a:latin typeface="宋体" charset="-122"/>
                <a:ea typeface="宋体" pitchFamily="2" charset="-122"/>
              </a:rPr>
              <a:t>MCMCTree</a:t>
            </a:r>
            <a:r>
              <a:rPr lang="en-US" altLang="zh-CN" sz="2200" b="1" dirty="0" smtClean="0">
                <a:solidFill>
                  <a:srgbClr val="000000"/>
                </a:solidFill>
                <a:latin typeface="宋体" charset="-122"/>
                <a:ea typeface="宋体" pitchFamily="2" charset="-122"/>
              </a:rPr>
              <a:t> </a:t>
            </a:r>
            <a:r>
              <a:rPr lang="en-US" altLang="zh-CN" sz="2200" b="1" dirty="0">
                <a:solidFill>
                  <a:srgbClr val="000000"/>
                </a:solidFill>
                <a:latin typeface="宋体" charset="-122"/>
                <a:ea typeface="宋体" pitchFamily="2" charset="-122"/>
              </a:rPr>
              <a:t>is a powerful software for </a:t>
            </a:r>
            <a:r>
              <a:rPr lang="en-US" altLang="zh-CN" sz="2200" b="1" dirty="0" smtClean="0">
                <a:solidFill>
                  <a:srgbClr val="000000"/>
                </a:solidFill>
                <a:latin typeface="宋体" charset="-122"/>
                <a:ea typeface="宋体" pitchFamily="2" charset="-122"/>
              </a:rPr>
              <a:t>dating</a:t>
            </a:r>
          </a:p>
          <a:p>
            <a:pPr marL="365125" indent="-255588">
              <a:spcBef>
                <a:spcPts val="300"/>
              </a:spcBef>
              <a:buClr>
                <a:srgbClr val="000000"/>
              </a:buClr>
            </a:pPr>
            <a:r>
              <a:rPr lang="en-US" altLang="zh-CN" sz="2800" b="1" dirty="0" smtClean="0">
                <a:solidFill>
                  <a:srgbClr val="FF0000"/>
                </a:solidFill>
                <a:latin typeface="宋体" charset="-122"/>
                <a:ea typeface="宋体" pitchFamily="2" charset="-122"/>
              </a:rPr>
              <a:t>Compound </a:t>
            </a:r>
            <a:r>
              <a:rPr lang="en-US" altLang="zh-CN" sz="2800" b="1" dirty="0" err="1">
                <a:solidFill>
                  <a:srgbClr val="FF0000"/>
                </a:solidFill>
                <a:latin typeface="宋体" charset="-122"/>
                <a:ea typeface="宋体" pitchFamily="2" charset="-122"/>
              </a:rPr>
              <a:t>Dirichlet</a:t>
            </a:r>
            <a:r>
              <a:rPr lang="en-US" altLang="zh-CN" sz="2800" b="1" dirty="0">
                <a:solidFill>
                  <a:srgbClr val="FF0000"/>
                </a:solidFill>
                <a:latin typeface="宋体" charset="-122"/>
                <a:ea typeface="宋体" pitchFamily="2" charset="-122"/>
              </a:rPr>
              <a:t> distribution </a:t>
            </a:r>
            <a:r>
              <a:rPr lang="en-US" altLang="zh-CN" sz="2800" b="1" dirty="0" smtClean="0">
                <a:solidFill>
                  <a:srgbClr val="3333FF"/>
                </a:solidFill>
                <a:latin typeface="宋体" charset="-122"/>
                <a:ea typeface="宋体" pitchFamily="2" charset="-122"/>
              </a:rPr>
              <a:t>is now used </a:t>
            </a:r>
          </a:p>
          <a:p>
            <a:pPr marL="365125" indent="-255588">
              <a:spcBef>
                <a:spcPts val="300"/>
              </a:spcBef>
              <a:buClr>
                <a:srgbClr val="000000"/>
              </a:buClr>
            </a:pPr>
            <a:r>
              <a:rPr lang="en-US" altLang="zh-CN" sz="2800" b="1" dirty="0" smtClean="0">
                <a:solidFill>
                  <a:srgbClr val="3333FF"/>
                </a:solidFill>
                <a:latin typeface="宋体" charset="-122"/>
                <a:ea typeface="宋体" pitchFamily="2" charset="-122"/>
              </a:rPr>
              <a:t>As a default </a:t>
            </a:r>
            <a:r>
              <a:rPr lang="en-US" altLang="zh-CN" sz="2800" b="1" dirty="0">
                <a:solidFill>
                  <a:srgbClr val="3333FF"/>
                </a:solidFill>
                <a:latin typeface="宋体" charset="-122"/>
                <a:ea typeface="宋体" pitchFamily="2" charset="-122"/>
              </a:rPr>
              <a:t>prior of the latest version </a:t>
            </a:r>
            <a:r>
              <a:rPr lang="en-US" altLang="zh-CN" sz="2800" b="1" dirty="0" smtClean="0">
                <a:solidFill>
                  <a:srgbClr val="3333FF"/>
                </a:solidFill>
                <a:latin typeface="宋体" charset="-122"/>
                <a:ea typeface="宋体" pitchFamily="2" charset="-122"/>
              </a:rPr>
              <a:t>of </a:t>
            </a:r>
            <a:r>
              <a:rPr lang="en-US" altLang="zh-CN" sz="2800" b="1" dirty="0" err="1" smtClean="0">
                <a:solidFill>
                  <a:srgbClr val="3333FF"/>
                </a:solidFill>
                <a:latin typeface="宋体" charset="-122"/>
                <a:ea typeface="宋体" pitchFamily="2" charset="-122"/>
              </a:rPr>
              <a:t>MCMCTree</a:t>
            </a:r>
            <a:r>
              <a:rPr lang="en-US" altLang="zh-CN" sz="2800" b="1" dirty="0" smtClean="0">
                <a:solidFill>
                  <a:srgbClr val="3333FF"/>
                </a:solidFill>
                <a:latin typeface="宋体" charset="-122"/>
                <a:ea typeface="宋体" pitchFamily="2" charset="-122"/>
              </a:rPr>
              <a:t> </a:t>
            </a:r>
            <a:endParaRPr lang="en-US" altLang="zh-CN" sz="2800" b="1" dirty="0">
              <a:solidFill>
                <a:srgbClr val="3333FF"/>
              </a:solidFill>
              <a:latin typeface="宋体" charset="-122"/>
              <a:ea typeface="宋体" pitchFamily="2" charset="-122"/>
            </a:endParaRPr>
          </a:p>
        </p:txBody>
      </p:sp>
      <p:grpSp>
        <p:nvGrpSpPr>
          <p:cNvPr id="2" name="组合 3"/>
          <p:cNvGrpSpPr>
            <a:grpSpLocks/>
          </p:cNvGrpSpPr>
          <p:nvPr/>
        </p:nvGrpSpPr>
        <p:grpSpPr bwMode="auto">
          <a:xfrm>
            <a:off x="1403648" y="2226965"/>
            <a:ext cx="5902325" cy="4370387"/>
            <a:chOff x="2908214" y="980728"/>
            <a:chExt cx="6126162" cy="4443412"/>
          </a:xfrm>
        </p:grpSpPr>
        <p:pic>
          <p:nvPicPr>
            <p:cNvPr id="19460" name="图片 9"/>
            <p:cNvPicPr>
              <a:picLocks noChangeAspect="1"/>
            </p:cNvPicPr>
            <p:nvPr/>
          </p:nvPicPr>
          <p:blipFill>
            <a:blip r:embed="rId3" cstate="print"/>
            <a:srcRect l="2" t="18094" r="20393" b="3716"/>
            <a:stretch>
              <a:fillRect/>
            </a:stretch>
          </p:blipFill>
          <p:spPr bwMode="auto">
            <a:xfrm>
              <a:off x="2908214" y="980728"/>
              <a:ext cx="6126162" cy="4443412"/>
            </a:xfrm>
            <a:prstGeom prst="rect">
              <a:avLst/>
            </a:prstGeom>
            <a:noFill/>
            <a:ln w="9525">
              <a:noFill/>
              <a:miter lim="800000"/>
              <a:headEnd/>
              <a:tailEnd/>
            </a:ln>
          </p:spPr>
        </p:pic>
        <p:sp>
          <p:nvSpPr>
            <p:cNvPr id="12" name="圆角矩形 11"/>
            <p:cNvSpPr/>
            <p:nvPr/>
          </p:nvSpPr>
          <p:spPr>
            <a:xfrm>
              <a:off x="3096052" y="3293626"/>
              <a:ext cx="5259470" cy="47452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b="1" i="1">
                <a:solidFill>
                  <a:srgbClr val="FFFFFF"/>
                </a:solidFill>
              </a:endParaRPr>
            </a:p>
          </p:txBody>
        </p:sp>
      </p:grpSp>
    </p:spTree>
    <p:extLst>
      <p:ext uri="{BB962C8B-B14F-4D97-AF65-F5344CB8AC3E}">
        <p14:creationId xmlns:p14="http://schemas.microsoft.com/office/powerpoint/2010/main" val="3812535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9" name="Picture 3"/>
          <p:cNvPicPr>
            <a:picLocks noChangeAspect="1" noChangeArrowheads="1"/>
          </p:cNvPicPr>
          <p:nvPr/>
        </p:nvPicPr>
        <p:blipFill>
          <a:blip r:embed="rId3" cstate="print"/>
          <a:srcRect/>
          <a:stretch>
            <a:fillRect/>
          </a:stretch>
        </p:blipFill>
        <p:spPr bwMode="auto">
          <a:xfrm>
            <a:off x="467544" y="908720"/>
            <a:ext cx="5029200" cy="571500"/>
          </a:xfrm>
          <a:prstGeom prst="rect">
            <a:avLst/>
          </a:prstGeom>
          <a:noFill/>
          <a:ln w="9525">
            <a:noFill/>
            <a:miter lim="800000"/>
            <a:headEnd/>
            <a:tailEnd/>
          </a:ln>
        </p:spPr>
      </p:pic>
      <p:sp>
        <p:nvSpPr>
          <p:cNvPr id="8" name="矩形 7"/>
          <p:cNvSpPr/>
          <p:nvPr/>
        </p:nvSpPr>
        <p:spPr>
          <a:xfrm>
            <a:off x="395536" y="1772816"/>
            <a:ext cx="8280920" cy="2985433"/>
          </a:xfrm>
          <a:prstGeom prst="rect">
            <a:avLst/>
          </a:prstGeom>
        </p:spPr>
        <p:txBody>
          <a:bodyPr wrap="square">
            <a:spAutoFit/>
          </a:bodyPr>
          <a:lstStyle/>
          <a:p>
            <a:r>
              <a:rPr lang="en-US" altLang="zh-CN" sz="4000" b="1" dirty="0" smtClean="0">
                <a:solidFill>
                  <a:srgbClr val="000000"/>
                </a:solidFill>
                <a:latin typeface="华文楷体" pitchFamily="2" charset="-122"/>
                <a:ea typeface="宋体" pitchFamily="2" charset="-122"/>
              </a:rPr>
              <a:t>The Impact of the Rate Prior on Bayesian Estimation of Divergence Times  with Multiple Loci</a:t>
            </a:r>
          </a:p>
          <a:p>
            <a:endParaRPr lang="en-US" altLang="zh-CN" sz="4000" b="1" i="1" dirty="0" smtClean="0">
              <a:solidFill>
                <a:srgbClr val="FF0000"/>
              </a:solidFill>
              <a:latin typeface="华文楷体" pitchFamily="2" charset="-122"/>
              <a:ea typeface="宋体" pitchFamily="2" charset="-122"/>
            </a:endParaRPr>
          </a:p>
          <a:p>
            <a:r>
              <a:rPr lang="en-US" altLang="zh-CN" sz="2400" b="1" dirty="0" smtClean="0">
                <a:solidFill>
                  <a:srgbClr val="3333FF"/>
                </a:solidFill>
                <a:latin typeface="华文楷体" pitchFamily="2" charset="-122"/>
                <a:ea typeface="宋体" pitchFamily="2" charset="-122"/>
              </a:rPr>
              <a:t>MARIO DOS REIS,  TIANQI ZHU,  ZIHENG YANG</a:t>
            </a:r>
          </a:p>
        </p:txBody>
      </p:sp>
    </p:spTree>
    <p:extLst>
      <p:ext uri="{BB962C8B-B14F-4D97-AF65-F5344CB8AC3E}">
        <p14:creationId xmlns:p14="http://schemas.microsoft.com/office/powerpoint/2010/main" val="96812064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476672"/>
            <a:ext cx="8229600" cy="6120680"/>
          </a:xfrm>
        </p:spPr>
        <p:txBody>
          <a:bodyPr>
            <a:normAutofit/>
          </a:bodyPr>
          <a:lstStyle/>
          <a:p>
            <a:r>
              <a:rPr lang="en-US" altLang="zh-CN" dirty="0" smtClean="0"/>
              <a:t>The explosive increasing of genomics data enables us to estimate the evolutionary distance   d.</a:t>
            </a:r>
          </a:p>
          <a:p>
            <a:r>
              <a:rPr lang="en-US" altLang="zh-CN" dirty="0" smtClean="0"/>
              <a:t>The speciation time t is always a very important parameter and of our interest.  </a:t>
            </a:r>
          </a:p>
          <a:p>
            <a:pPr>
              <a:buNone/>
            </a:pPr>
            <a:r>
              <a:rPr lang="en-US" altLang="zh-CN" dirty="0" smtClean="0"/>
              <a:t>    But </a:t>
            </a:r>
            <a:r>
              <a:rPr lang="en-US" altLang="zh-CN" i="1" dirty="0" smtClean="0"/>
              <a:t>d</a:t>
            </a:r>
            <a:r>
              <a:rPr lang="en-US" altLang="zh-CN" dirty="0" smtClean="0"/>
              <a:t>=</a:t>
            </a:r>
            <a:r>
              <a:rPr lang="el-GR" altLang="zh-CN" i="1" dirty="0" smtClean="0"/>
              <a:t>μ</a:t>
            </a:r>
            <a:r>
              <a:rPr lang="en-US" altLang="zh-CN" i="1" dirty="0" smtClean="0"/>
              <a:t> t</a:t>
            </a:r>
            <a:r>
              <a:rPr lang="en-US" altLang="zh-CN" dirty="0" smtClean="0"/>
              <a:t>,  t and </a:t>
            </a:r>
            <a:r>
              <a:rPr lang="el-GR" altLang="zh-CN" i="1" dirty="0" smtClean="0"/>
              <a:t>μ </a:t>
            </a:r>
            <a:r>
              <a:rPr lang="en-US" altLang="zh-CN" dirty="0" smtClean="0"/>
              <a:t>are </a:t>
            </a:r>
            <a:r>
              <a:rPr lang="en-US" altLang="zh-CN" dirty="0" smtClean="0">
                <a:solidFill>
                  <a:srgbClr val="FF0000"/>
                </a:solidFill>
              </a:rPr>
              <a:t>confounded.</a:t>
            </a:r>
            <a:r>
              <a:rPr lang="en-US" altLang="zh-CN" dirty="0" smtClean="0"/>
              <a:t> </a:t>
            </a:r>
          </a:p>
          <a:p>
            <a:r>
              <a:rPr lang="en-US" altLang="zh-CN" dirty="0" smtClean="0"/>
              <a:t>To estimate the speciation time t, we need to use other information such as  prior rate and fossil calibration.</a:t>
            </a:r>
          </a:p>
          <a:p>
            <a:r>
              <a:rPr lang="en-US" altLang="zh-CN" dirty="0" smtClean="0">
                <a:solidFill>
                  <a:srgbClr val="FF0000"/>
                </a:solidFill>
              </a:rPr>
              <a:t>Fossil calibration can provide only a range of speciation time.</a:t>
            </a:r>
          </a:p>
          <a:p>
            <a:endParaRPr lang="zh-CN" altLang="en-US" dirty="0"/>
          </a:p>
        </p:txBody>
      </p:sp>
    </p:spTree>
    <p:extLst>
      <p:ext uri="{BB962C8B-B14F-4D97-AF65-F5344CB8AC3E}">
        <p14:creationId xmlns:p14="http://schemas.microsoft.com/office/powerpoint/2010/main" val="90144636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403225" y="633413"/>
            <a:ext cx="4035425" cy="1066800"/>
          </a:xfrm>
        </p:spPr>
        <p:txBody>
          <a:bodyPr>
            <a:normAutofit fontScale="90000"/>
          </a:bodyPr>
          <a:lstStyle/>
          <a:p>
            <a:r>
              <a:rPr lang="en-US" altLang="zh-CN" smtClean="0"/>
              <a:t>Estimate speciation times</a:t>
            </a:r>
            <a:endParaRPr lang="zh-CN" altLang="en-US" smtClean="0"/>
          </a:p>
        </p:txBody>
      </p:sp>
      <p:grpSp>
        <p:nvGrpSpPr>
          <p:cNvPr id="2" name="组合 12"/>
          <p:cNvGrpSpPr>
            <a:grpSpLocks/>
          </p:cNvGrpSpPr>
          <p:nvPr/>
        </p:nvGrpSpPr>
        <p:grpSpPr bwMode="auto">
          <a:xfrm>
            <a:off x="1547813" y="2420938"/>
            <a:ext cx="1439862" cy="2628900"/>
            <a:chOff x="1547664" y="4184969"/>
            <a:chExt cx="1028714" cy="1332263"/>
          </a:xfrm>
        </p:grpSpPr>
        <p:cxnSp>
          <p:nvCxnSpPr>
            <p:cNvPr id="5" name="直接连接符 4"/>
            <p:cNvCxnSpPr/>
            <p:nvPr/>
          </p:nvCxnSpPr>
          <p:spPr>
            <a:xfrm flipV="1">
              <a:off x="1547664" y="4184969"/>
              <a:ext cx="545547" cy="1332263"/>
            </a:xfrm>
            <a:prstGeom prst="line">
              <a:avLst/>
            </a:prstGeom>
            <a:ln w="5715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8" name="直接连接符 7"/>
            <p:cNvCxnSpPr/>
            <p:nvPr/>
          </p:nvCxnSpPr>
          <p:spPr>
            <a:xfrm flipH="1" flipV="1">
              <a:off x="2067125" y="4184969"/>
              <a:ext cx="509253" cy="1332263"/>
            </a:xfrm>
            <a:prstGeom prst="line">
              <a:avLst/>
            </a:prstGeom>
            <a:ln w="57150">
              <a:solidFill>
                <a:schemeClr val="tx1"/>
              </a:solidFill>
            </a:ln>
          </p:spPr>
          <p:style>
            <a:lnRef idx="1">
              <a:schemeClr val="accent3"/>
            </a:lnRef>
            <a:fillRef idx="0">
              <a:schemeClr val="accent3"/>
            </a:fillRef>
            <a:effectRef idx="0">
              <a:schemeClr val="accent3"/>
            </a:effectRef>
            <a:fontRef idx="minor">
              <a:schemeClr val="tx1"/>
            </a:fontRef>
          </p:style>
        </p:cxnSp>
      </p:grpSp>
      <p:sp>
        <p:nvSpPr>
          <p:cNvPr id="7172" name="文本框 29"/>
          <p:cNvSpPr txBox="1">
            <a:spLocks noChangeArrowheads="1"/>
          </p:cNvSpPr>
          <p:nvPr/>
        </p:nvSpPr>
        <p:spPr bwMode="auto">
          <a:xfrm>
            <a:off x="541437" y="2708920"/>
            <a:ext cx="1223962" cy="400050"/>
          </a:xfrm>
          <a:prstGeom prst="rect">
            <a:avLst/>
          </a:prstGeom>
          <a:noFill/>
          <a:ln w="9525">
            <a:noFill/>
            <a:miter lim="800000"/>
            <a:headEnd/>
            <a:tailEnd/>
          </a:ln>
        </p:spPr>
        <p:txBody>
          <a:bodyPr>
            <a:spAutoFit/>
          </a:bodyPr>
          <a:lstStyle/>
          <a:p>
            <a:r>
              <a:rPr lang="en-US" altLang="zh-CN" sz="2800" b="1" i="1" dirty="0">
                <a:solidFill>
                  <a:srgbClr val="000000"/>
                </a:solidFill>
                <a:latin typeface="华文楷体" pitchFamily="2" charset="-122"/>
                <a:ea typeface="宋体" pitchFamily="2" charset="-122"/>
              </a:rPr>
              <a:t>d</a:t>
            </a:r>
            <a:endParaRPr lang="zh-CN" altLang="en-US" sz="2800" b="1" i="1" dirty="0">
              <a:solidFill>
                <a:srgbClr val="000000"/>
              </a:solidFill>
              <a:latin typeface="华文楷体" pitchFamily="2" charset="-122"/>
              <a:ea typeface="宋体" pitchFamily="2" charset="-122"/>
            </a:endParaRPr>
          </a:p>
        </p:txBody>
      </p:sp>
      <p:sp>
        <p:nvSpPr>
          <p:cNvPr id="7173" name="TextBox 12"/>
          <p:cNvSpPr txBox="1">
            <a:spLocks noChangeArrowheads="1"/>
          </p:cNvSpPr>
          <p:nvPr/>
        </p:nvSpPr>
        <p:spPr bwMode="auto">
          <a:xfrm>
            <a:off x="206499" y="2905125"/>
            <a:ext cx="1622301" cy="676275"/>
          </a:xfrm>
          <a:prstGeom prst="rect">
            <a:avLst/>
          </a:prstGeom>
          <a:noFill/>
          <a:ln w="9525">
            <a:noFill/>
            <a:miter lim="800000"/>
            <a:headEnd/>
            <a:tailEnd/>
          </a:ln>
        </p:spPr>
        <p:txBody>
          <a:bodyPr wrap="square">
            <a:spAutoFit/>
          </a:bodyPr>
          <a:lstStyle/>
          <a:p>
            <a:r>
              <a:rPr lang="en-US" altLang="zh-CN" sz="3600" b="1" dirty="0" smtClean="0">
                <a:solidFill>
                  <a:srgbClr val="000000"/>
                </a:solidFill>
                <a:latin typeface="华文楷体" pitchFamily="2" charset="-122"/>
                <a:ea typeface="宋体" pitchFamily="2" charset="-122"/>
              </a:rPr>
              <a:t>d</a:t>
            </a:r>
            <a:r>
              <a:rPr lang="en-US" altLang="zh-CN" sz="3800" i="1" dirty="0" smtClean="0">
                <a:solidFill>
                  <a:srgbClr val="000000"/>
                </a:solidFill>
                <a:latin typeface="华文楷体" pitchFamily="2" charset="-122"/>
                <a:ea typeface="宋体" pitchFamily="2" charset="-122"/>
              </a:rPr>
              <a:t>= </a:t>
            </a:r>
            <a:r>
              <a:rPr lang="el-GR" altLang="zh-CN" sz="3600" dirty="0">
                <a:solidFill>
                  <a:srgbClr val="000000"/>
                </a:solidFill>
                <a:latin typeface="华文楷体" pitchFamily="2" charset="-122"/>
                <a:ea typeface="宋体" pitchFamily="2" charset="-122"/>
              </a:rPr>
              <a:t>μ</a:t>
            </a:r>
            <a:r>
              <a:rPr lang="en-US" altLang="zh-CN" sz="3600" baseline="-25000" dirty="0">
                <a:solidFill>
                  <a:srgbClr val="000000"/>
                </a:solidFill>
                <a:latin typeface="华文楷体" pitchFamily="2" charset="-122"/>
                <a:ea typeface="宋体" pitchFamily="2" charset="-122"/>
              </a:rPr>
              <a:t>0</a:t>
            </a:r>
            <a:r>
              <a:rPr lang="en-US" altLang="zh-CN" sz="3600" dirty="0">
                <a:solidFill>
                  <a:srgbClr val="000000"/>
                </a:solidFill>
                <a:latin typeface="华文楷体" pitchFamily="2" charset="-122"/>
                <a:ea typeface="宋体" pitchFamily="2" charset="-122"/>
              </a:rPr>
              <a:t>t</a:t>
            </a:r>
            <a:r>
              <a:rPr lang="en-US" altLang="zh-CN" sz="3600" baseline="-25000" dirty="0">
                <a:solidFill>
                  <a:srgbClr val="000000"/>
                </a:solidFill>
                <a:latin typeface="华文楷体" pitchFamily="2" charset="-122"/>
                <a:ea typeface="宋体" pitchFamily="2" charset="-122"/>
              </a:rPr>
              <a:t>0</a:t>
            </a:r>
            <a:endParaRPr lang="zh-CN" altLang="en-US" sz="3600" dirty="0">
              <a:solidFill>
                <a:srgbClr val="000000"/>
              </a:solidFill>
              <a:latin typeface="华文楷体" pitchFamily="2" charset="-122"/>
              <a:ea typeface="宋体" pitchFamily="2" charset="-122"/>
            </a:endParaRPr>
          </a:p>
        </p:txBody>
      </p:sp>
      <p:grpSp>
        <p:nvGrpSpPr>
          <p:cNvPr id="3" name="组合 50"/>
          <p:cNvGrpSpPr>
            <a:grpSpLocks/>
          </p:cNvGrpSpPr>
          <p:nvPr/>
        </p:nvGrpSpPr>
        <p:grpSpPr bwMode="auto">
          <a:xfrm>
            <a:off x="5114925" y="981075"/>
            <a:ext cx="3057525" cy="4392632"/>
            <a:chOff x="4860032" y="1500701"/>
            <a:chExt cx="3056900" cy="4392565"/>
          </a:xfrm>
        </p:grpSpPr>
        <p:grpSp>
          <p:nvGrpSpPr>
            <p:cNvPr id="4" name="组合 47"/>
            <p:cNvGrpSpPr>
              <a:grpSpLocks/>
            </p:cNvGrpSpPr>
            <p:nvPr/>
          </p:nvGrpSpPr>
          <p:grpSpPr bwMode="auto">
            <a:xfrm>
              <a:off x="4860032" y="1691932"/>
              <a:ext cx="3056900" cy="4201334"/>
              <a:chOff x="6013427" y="1709504"/>
              <a:chExt cx="3056900" cy="4201334"/>
            </a:xfrm>
          </p:grpSpPr>
          <p:grpSp>
            <p:nvGrpSpPr>
              <p:cNvPr id="6" name="组合 35"/>
              <p:cNvGrpSpPr>
                <a:grpSpLocks/>
              </p:cNvGrpSpPr>
              <p:nvPr/>
            </p:nvGrpSpPr>
            <p:grpSpPr bwMode="auto">
              <a:xfrm>
                <a:off x="6013427" y="1709504"/>
                <a:ext cx="2952328" cy="2087561"/>
                <a:chOff x="5940152" y="1810048"/>
                <a:chExt cx="2952328" cy="2087561"/>
              </a:xfrm>
            </p:grpSpPr>
            <p:grpSp>
              <p:nvGrpSpPr>
                <p:cNvPr id="7" name="组合 31"/>
                <p:cNvGrpSpPr>
                  <a:grpSpLocks/>
                </p:cNvGrpSpPr>
                <p:nvPr/>
              </p:nvGrpSpPr>
              <p:grpSpPr bwMode="auto">
                <a:xfrm>
                  <a:off x="5940152" y="1810048"/>
                  <a:ext cx="1440160" cy="1990479"/>
                  <a:chOff x="1547664" y="4184969"/>
                  <a:chExt cx="1028714" cy="1332263"/>
                </a:xfrm>
              </p:grpSpPr>
              <p:cxnSp>
                <p:nvCxnSpPr>
                  <p:cNvPr id="33" name="直接连接符 32"/>
                  <p:cNvCxnSpPr/>
                  <p:nvPr/>
                </p:nvCxnSpPr>
                <p:spPr>
                  <a:xfrm flipV="1">
                    <a:off x="1547664" y="4184478"/>
                    <a:ext cx="545323" cy="1332408"/>
                  </a:xfrm>
                  <a:prstGeom prst="line">
                    <a:avLst/>
                  </a:prstGeom>
                  <a:ln w="28575">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直接连接符 33"/>
                  <p:cNvCxnSpPr/>
                  <p:nvPr/>
                </p:nvCxnSpPr>
                <p:spPr>
                  <a:xfrm flipH="1" flipV="1">
                    <a:off x="2066911" y="4184478"/>
                    <a:ext cx="509044" cy="1332408"/>
                  </a:xfrm>
                  <a:prstGeom prst="line">
                    <a:avLst/>
                  </a:prstGeom>
                  <a:ln w="28575">
                    <a:solidFill>
                      <a:schemeClr val="tx1"/>
                    </a:solidFill>
                  </a:ln>
                </p:spPr>
                <p:style>
                  <a:lnRef idx="1">
                    <a:schemeClr val="accent3"/>
                  </a:lnRef>
                  <a:fillRef idx="0">
                    <a:schemeClr val="accent3"/>
                  </a:fillRef>
                  <a:effectRef idx="0">
                    <a:schemeClr val="accent3"/>
                  </a:effectRef>
                  <a:fontRef idx="minor">
                    <a:schemeClr val="tx1"/>
                  </a:fontRef>
                </p:style>
              </p:cxnSp>
            </p:grpSp>
            <p:sp>
              <p:nvSpPr>
                <p:cNvPr id="7190" name="文本框 34"/>
                <p:cNvSpPr txBox="1">
                  <a:spLocks noChangeArrowheads="1"/>
                </p:cNvSpPr>
                <p:nvPr/>
              </p:nvSpPr>
              <p:spPr bwMode="auto">
                <a:xfrm>
                  <a:off x="7635780" y="2204864"/>
                  <a:ext cx="1256700" cy="1692745"/>
                </a:xfrm>
                <a:prstGeom prst="rect">
                  <a:avLst/>
                </a:prstGeom>
                <a:noFill/>
                <a:ln w="9525">
                  <a:noFill/>
                  <a:miter lim="800000"/>
                  <a:headEnd/>
                  <a:tailEnd/>
                </a:ln>
              </p:spPr>
              <p:txBody>
                <a:bodyPr>
                  <a:spAutoFit/>
                </a:bodyPr>
                <a:lstStyle/>
                <a:p>
                  <a:r>
                    <a:rPr lang="en-US" altLang="zh-CN" sz="2800" b="1" i="1" dirty="0">
                      <a:solidFill>
                        <a:srgbClr val="000000"/>
                      </a:solidFill>
                      <a:latin typeface="华文楷体" pitchFamily="2" charset="-122"/>
                      <a:ea typeface="宋体" pitchFamily="2" charset="-122"/>
                    </a:rPr>
                    <a:t>Tree1:</a:t>
                  </a:r>
                </a:p>
                <a:p>
                  <a:r>
                    <a:rPr lang="el-GR" altLang="zh-CN" sz="2000" i="1" dirty="0">
                      <a:solidFill>
                        <a:srgbClr val="000000"/>
                      </a:solidFill>
                      <a:latin typeface="华文楷体" pitchFamily="2" charset="-122"/>
                      <a:ea typeface="宋体" pitchFamily="2" charset="-122"/>
                    </a:rPr>
                    <a:t>μ</a:t>
                  </a:r>
                  <a:r>
                    <a:rPr lang="en-US" altLang="zh-CN" sz="2000" i="1" baseline="-25000" dirty="0">
                      <a:solidFill>
                        <a:srgbClr val="000000"/>
                      </a:solidFill>
                      <a:latin typeface="华文楷体" pitchFamily="2" charset="-122"/>
                      <a:ea typeface="宋体" pitchFamily="2" charset="-122"/>
                    </a:rPr>
                    <a:t>1</a:t>
                  </a:r>
                  <a:r>
                    <a:rPr lang="en-US" altLang="zh-CN" sz="2000" i="1" dirty="0">
                      <a:solidFill>
                        <a:srgbClr val="000000"/>
                      </a:solidFill>
                      <a:latin typeface="华文楷体" pitchFamily="2" charset="-122"/>
                      <a:ea typeface="宋体" pitchFamily="2" charset="-122"/>
                    </a:rPr>
                    <a:t> = 0.5</a:t>
                  </a:r>
                  <a:r>
                    <a:rPr lang="el-GR" altLang="zh-CN" sz="2000" i="1" dirty="0">
                      <a:solidFill>
                        <a:srgbClr val="000000"/>
                      </a:solidFill>
                      <a:latin typeface="华文楷体" pitchFamily="2" charset="-122"/>
                      <a:ea typeface="宋体" pitchFamily="2" charset="-122"/>
                    </a:rPr>
                    <a:t> μ</a:t>
                  </a:r>
                  <a:r>
                    <a:rPr lang="en-US" altLang="zh-CN" sz="2000" i="1" baseline="-25000" dirty="0">
                      <a:solidFill>
                        <a:srgbClr val="000000"/>
                      </a:solidFill>
                      <a:latin typeface="华文楷体" pitchFamily="2" charset="-122"/>
                      <a:ea typeface="宋体" pitchFamily="2" charset="-122"/>
                    </a:rPr>
                    <a:t>0</a:t>
                  </a:r>
                  <a:endParaRPr lang="en-US" altLang="zh-CN" sz="2000" i="1" dirty="0">
                    <a:solidFill>
                      <a:srgbClr val="000000"/>
                    </a:solidFill>
                    <a:latin typeface="华文楷体" pitchFamily="2" charset="-122"/>
                    <a:ea typeface="宋体" pitchFamily="2" charset="-122"/>
                  </a:endParaRPr>
                </a:p>
                <a:p>
                  <a:r>
                    <a:rPr lang="en-US" altLang="zh-CN" sz="2800" i="1" dirty="0">
                      <a:solidFill>
                        <a:srgbClr val="000000"/>
                      </a:solidFill>
                      <a:latin typeface="华文楷体" pitchFamily="2" charset="-122"/>
                      <a:ea typeface="宋体" pitchFamily="2" charset="-122"/>
                    </a:rPr>
                    <a:t>t</a:t>
                  </a:r>
                  <a:r>
                    <a:rPr lang="en-US" altLang="zh-CN" sz="2800" i="1" baseline="-25000" dirty="0">
                      <a:solidFill>
                        <a:srgbClr val="000000"/>
                      </a:solidFill>
                      <a:latin typeface="华文楷体" pitchFamily="2" charset="-122"/>
                      <a:ea typeface="宋体" pitchFamily="2" charset="-122"/>
                    </a:rPr>
                    <a:t>1</a:t>
                  </a:r>
                  <a:r>
                    <a:rPr lang="en-US" altLang="zh-CN" sz="2800" i="1" dirty="0">
                      <a:solidFill>
                        <a:srgbClr val="000000"/>
                      </a:solidFill>
                      <a:latin typeface="华文楷体" pitchFamily="2" charset="-122"/>
                      <a:ea typeface="宋体" pitchFamily="2" charset="-122"/>
                    </a:rPr>
                    <a:t> = 2t</a:t>
                  </a:r>
                  <a:r>
                    <a:rPr lang="en-US" altLang="zh-CN" sz="2800" i="1" baseline="-25000" dirty="0">
                      <a:solidFill>
                        <a:srgbClr val="000000"/>
                      </a:solidFill>
                      <a:latin typeface="华文楷体" pitchFamily="2" charset="-122"/>
                      <a:ea typeface="宋体" pitchFamily="2" charset="-122"/>
                    </a:rPr>
                    <a:t>0</a:t>
                  </a:r>
                  <a:endParaRPr lang="en-US" altLang="zh-CN" sz="2800" b="1" i="1" dirty="0">
                    <a:solidFill>
                      <a:srgbClr val="000000"/>
                    </a:solidFill>
                    <a:latin typeface="华文楷体" pitchFamily="2" charset="-122"/>
                    <a:ea typeface="宋体" pitchFamily="2" charset="-122"/>
                  </a:endParaRPr>
                </a:p>
                <a:p>
                  <a:endParaRPr lang="zh-CN" altLang="en-US" sz="2800" b="1" i="1" dirty="0">
                    <a:solidFill>
                      <a:srgbClr val="000000"/>
                    </a:solidFill>
                    <a:latin typeface="华文楷体" pitchFamily="2" charset="-122"/>
                    <a:ea typeface="宋体" pitchFamily="2" charset="-122"/>
                  </a:endParaRPr>
                </a:p>
              </p:txBody>
            </p:sp>
          </p:grpSp>
          <p:grpSp>
            <p:nvGrpSpPr>
              <p:cNvPr id="9" name="组合 44"/>
              <p:cNvGrpSpPr>
                <a:grpSpLocks/>
              </p:cNvGrpSpPr>
              <p:nvPr/>
            </p:nvGrpSpPr>
            <p:grpSpPr bwMode="auto">
              <a:xfrm>
                <a:off x="6199415" y="4047294"/>
                <a:ext cx="2870912" cy="1692745"/>
                <a:chOff x="6141575" y="4327871"/>
                <a:chExt cx="2870912" cy="1692745"/>
              </a:xfrm>
            </p:grpSpPr>
            <p:sp>
              <p:nvSpPr>
                <p:cNvPr id="7185" name="文本框 38"/>
                <p:cNvSpPr txBox="1">
                  <a:spLocks noChangeArrowheads="1"/>
                </p:cNvSpPr>
                <p:nvPr/>
              </p:nvSpPr>
              <p:spPr bwMode="auto">
                <a:xfrm>
                  <a:off x="7755787" y="4327871"/>
                  <a:ext cx="1256700" cy="1692745"/>
                </a:xfrm>
                <a:prstGeom prst="rect">
                  <a:avLst/>
                </a:prstGeom>
                <a:noFill/>
                <a:ln w="9525">
                  <a:noFill/>
                  <a:miter lim="800000"/>
                  <a:headEnd/>
                  <a:tailEnd/>
                </a:ln>
              </p:spPr>
              <p:txBody>
                <a:bodyPr>
                  <a:spAutoFit/>
                </a:bodyPr>
                <a:lstStyle/>
                <a:p>
                  <a:r>
                    <a:rPr lang="en-US" altLang="zh-CN" sz="2800" b="1" i="1" dirty="0">
                      <a:solidFill>
                        <a:srgbClr val="000000"/>
                      </a:solidFill>
                      <a:latin typeface="华文楷体" pitchFamily="2" charset="-122"/>
                      <a:ea typeface="宋体" pitchFamily="2" charset="-122"/>
                    </a:rPr>
                    <a:t>Tree2</a:t>
                  </a:r>
                </a:p>
                <a:p>
                  <a:r>
                    <a:rPr lang="el-GR" altLang="zh-CN" sz="2400" i="1" dirty="0">
                      <a:solidFill>
                        <a:srgbClr val="000000"/>
                      </a:solidFill>
                      <a:latin typeface="华文楷体" pitchFamily="2" charset="-122"/>
                      <a:ea typeface="宋体" pitchFamily="2" charset="-122"/>
                    </a:rPr>
                    <a:t>μ</a:t>
                  </a:r>
                  <a:r>
                    <a:rPr lang="en-US" altLang="zh-CN" sz="2400" i="1" baseline="-25000" dirty="0">
                      <a:solidFill>
                        <a:srgbClr val="000000"/>
                      </a:solidFill>
                      <a:latin typeface="华文楷体" pitchFamily="2" charset="-122"/>
                      <a:ea typeface="宋体" pitchFamily="2" charset="-122"/>
                    </a:rPr>
                    <a:t>2</a:t>
                  </a:r>
                  <a:r>
                    <a:rPr lang="en-US" altLang="zh-CN" sz="2400" i="1" dirty="0">
                      <a:solidFill>
                        <a:srgbClr val="000000"/>
                      </a:solidFill>
                      <a:latin typeface="华文楷体" pitchFamily="2" charset="-122"/>
                      <a:ea typeface="宋体" pitchFamily="2" charset="-122"/>
                    </a:rPr>
                    <a:t> = 2</a:t>
                  </a:r>
                  <a:r>
                    <a:rPr lang="el-GR" altLang="zh-CN" sz="2400" i="1" dirty="0">
                      <a:solidFill>
                        <a:srgbClr val="000000"/>
                      </a:solidFill>
                      <a:latin typeface="华文楷体" pitchFamily="2" charset="-122"/>
                      <a:ea typeface="宋体" pitchFamily="2" charset="-122"/>
                    </a:rPr>
                    <a:t> μ</a:t>
                  </a:r>
                  <a:r>
                    <a:rPr lang="en-US" altLang="zh-CN" sz="2400" i="1" baseline="-25000" dirty="0">
                      <a:solidFill>
                        <a:srgbClr val="000000"/>
                      </a:solidFill>
                      <a:latin typeface="华文楷体" pitchFamily="2" charset="-122"/>
                      <a:ea typeface="宋体" pitchFamily="2" charset="-122"/>
                    </a:rPr>
                    <a:t>0</a:t>
                  </a:r>
                  <a:endParaRPr lang="en-US" altLang="zh-CN" sz="2400" i="1" dirty="0">
                    <a:solidFill>
                      <a:srgbClr val="000000"/>
                    </a:solidFill>
                    <a:latin typeface="华文楷体" pitchFamily="2" charset="-122"/>
                    <a:ea typeface="宋体" pitchFamily="2" charset="-122"/>
                  </a:endParaRPr>
                </a:p>
                <a:p>
                  <a:r>
                    <a:rPr lang="en-US" altLang="zh-CN" sz="2400" i="1" dirty="0">
                      <a:solidFill>
                        <a:srgbClr val="000000"/>
                      </a:solidFill>
                      <a:latin typeface="华文楷体" pitchFamily="2" charset="-122"/>
                      <a:ea typeface="宋体" pitchFamily="2" charset="-122"/>
                    </a:rPr>
                    <a:t>t = 0.5t</a:t>
                  </a:r>
                  <a:r>
                    <a:rPr lang="en-US" altLang="zh-CN" sz="2400" i="1" baseline="-25000" dirty="0">
                      <a:solidFill>
                        <a:srgbClr val="000000"/>
                      </a:solidFill>
                      <a:latin typeface="华文楷体" pitchFamily="2" charset="-122"/>
                      <a:ea typeface="宋体" pitchFamily="2" charset="-122"/>
                    </a:rPr>
                    <a:t>0</a:t>
                  </a:r>
                  <a:endParaRPr lang="en-US" altLang="zh-CN" sz="2400" b="1" i="1" dirty="0">
                    <a:solidFill>
                      <a:srgbClr val="000000"/>
                    </a:solidFill>
                    <a:latin typeface="华文楷体" pitchFamily="2" charset="-122"/>
                    <a:ea typeface="宋体" pitchFamily="2" charset="-122"/>
                  </a:endParaRPr>
                </a:p>
                <a:p>
                  <a:endParaRPr lang="zh-CN" altLang="en-US" sz="2800" b="1" i="1" dirty="0">
                    <a:solidFill>
                      <a:srgbClr val="000000"/>
                    </a:solidFill>
                    <a:latin typeface="华文楷体" pitchFamily="2" charset="-122"/>
                    <a:ea typeface="宋体" pitchFamily="2" charset="-122"/>
                  </a:endParaRPr>
                </a:p>
              </p:txBody>
            </p:sp>
            <p:grpSp>
              <p:nvGrpSpPr>
                <p:cNvPr id="10" name="组合 43"/>
                <p:cNvGrpSpPr>
                  <a:grpSpLocks/>
                </p:cNvGrpSpPr>
                <p:nvPr/>
              </p:nvGrpSpPr>
              <p:grpSpPr bwMode="auto">
                <a:xfrm>
                  <a:off x="6141575" y="4327872"/>
                  <a:ext cx="1065432" cy="1011519"/>
                  <a:chOff x="6286523" y="4897021"/>
                  <a:chExt cx="1065432" cy="1011519"/>
                </a:xfrm>
              </p:grpSpPr>
              <p:cxnSp>
                <p:nvCxnSpPr>
                  <p:cNvPr id="41" name="直接连接符 40"/>
                  <p:cNvCxnSpPr/>
                  <p:nvPr/>
                </p:nvCxnSpPr>
                <p:spPr>
                  <a:xfrm flipH="1" flipV="1">
                    <a:off x="6819526" y="4912724"/>
                    <a:ext cx="531703" cy="995347"/>
                  </a:xfrm>
                  <a:prstGeom prst="line">
                    <a:avLst/>
                  </a:prstGeom>
                  <a:ln w="28575">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直接连接符 42"/>
                  <p:cNvCxnSpPr/>
                  <p:nvPr/>
                </p:nvCxnSpPr>
                <p:spPr>
                  <a:xfrm flipV="1">
                    <a:off x="6286235" y="4896849"/>
                    <a:ext cx="531703" cy="995347"/>
                  </a:xfrm>
                  <a:prstGeom prst="line">
                    <a:avLst/>
                  </a:prstGeom>
                  <a:ln w="28575">
                    <a:solidFill>
                      <a:schemeClr val="tx1"/>
                    </a:solidFill>
                  </a:ln>
                </p:spPr>
                <p:style>
                  <a:lnRef idx="1">
                    <a:schemeClr val="accent3"/>
                  </a:lnRef>
                  <a:fillRef idx="0">
                    <a:schemeClr val="accent3"/>
                  </a:fillRef>
                  <a:effectRef idx="0">
                    <a:schemeClr val="accent3"/>
                  </a:effectRef>
                  <a:fontRef idx="minor">
                    <a:schemeClr val="tx1"/>
                  </a:fontRef>
                </p:style>
              </p:cxnSp>
            </p:grpSp>
          </p:grpSp>
          <p:sp>
            <p:nvSpPr>
              <p:cNvPr id="7184" name="文本框 45"/>
              <p:cNvSpPr txBox="1">
                <a:spLocks noChangeArrowheads="1"/>
              </p:cNvSpPr>
              <p:nvPr/>
            </p:nvSpPr>
            <p:spPr bwMode="auto">
              <a:xfrm>
                <a:off x="6160707" y="4956746"/>
                <a:ext cx="2585836" cy="954092"/>
              </a:xfrm>
              <a:prstGeom prst="rect">
                <a:avLst/>
              </a:prstGeom>
              <a:noFill/>
              <a:ln w="9525">
                <a:noFill/>
                <a:miter lim="800000"/>
                <a:headEnd/>
                <a:tailEnd/>
              </a:ln>
            </p:spPr>
            <p:txBody>
              <a:bodyPr wrap="square">
                <a:spAutoFit/>
              </a:bodyPr>
              <a:lstStyle/>
              <a:p>
                <a:r>
                  <a:rPr lang="en-US" altLang="zh-CN" sz="2800" b="1" i="1" dirty="0">
                    <a:solidFill>
                      <a:srgbClr val="000000"/>
                    </a:solidFill>
                    <a:latin typeface="华文楷体" pitchFamily="2" charset="-122"/>
                    <a:ea typeface="宋体" pitchFamily="2" charset="-122"/>
                  </a:rPr>
                  <a:t>   …                  Tree3</a:t>
                </a:r>
              </a:p>
            </p:txBody>
          </p:sp>
        </p:grpSp>
        <p:sp>
          <p:nvSpPr>
            <p:cNvPr id="7180" name="文本框 48"/>
            <p:cNvSpPr txBox="1">
              <a:spLocks noChangeArrowheads="1"/>
            </p:cNvSpPr>
            <p:nvPr/>
          </p:nvSpPr>
          <p:spPr bwMode="auto">
            <a:xfrm>
              <a:off x="5107217" y="1500701"/>
              <a:ext cx="471518" cy="523220"/>
            </a:xfrm>
            <a:prstGeom prst="rect">
              <a:avLst/>
            </a:prstGeom>
            <a:noFill/>
            <a:ln w="9525">
              <a:noFill/>
              <a:miter lim="800000"/>
              <a:headEnd/>
              <a:tailEnd/>
            </a:ln>
          </p:spPr>
          <p:txBody>
            <a:bodyPr>
              <a:spAutoFit/>
            </a:bodyPr>
            <a:lstStyle/>
            <a:p>
              <a:r>
                <a:rPr lang="en-US" altLang="zh-CN" sz="2800" i="1">
                  <a:solidFill>
                    <a:srgbClr val="000000"/>
                  </a:solidFill>
                  <a:latin typeface="华文楷体" pitchFamily="2" charset="-122"/>
                  <a:ea typeface="宋体" pitchFamily="2" charset="-122"/>
                </a:rPr>
                <a:t>t </a:t>
              </a:r>
              <a:endParaRPr lang="en-US" altLang="zh-CN" sz="2800" b="1" i="1">
                <a:solidFill>
                  <a:srgbClr val="000000"/>
                </a:solidFill>
                <a:latin typeface="华文楷体" pitchFamily="2" charset="-122"/>
                <a:ea typeface="宋体" pitchFamily="2" charset="-122"/>
              </a:endParaRPr>
            </a:p>
          </p:txBody>
        </p:sp>
        <p:sp>
          <p:nvSpPr>
            <p:cNvPr id="7181" name="文本框 49"/>
            <p:cNvSpPr txBox="1">
              <a:spLocks noChangeArrowheads="1"/>
            </p:cNvSpPr>
            <p:nvPr/>
          </p:nvSpPr>
          <p:spPr bwMode="auto">
            <a:xfrm>
              <a:off x="5067386" y="3768113"/>
              <a:ext cx="471518" cy="523220"/>
            </a:xfrm>
            <a:prstGeom prst="rect">
              <a:avLst/>
            </a:prstGeom>
            <a:noFill/>
            <a:ln w="9525">
              <a:noFill/>
              <a:miter lim="800000"/>
              <a:headEnd/>
              <a:tailEnd/>
            </a:ln>
          </p:spPr>
          <p:txBody>
            <a:bodyPr>
              <a:spAutoFit/>
            </a:bodyPr>
            <a:lstStyle/>
            <a:p>
              <a:r>
                <a:rPr lang="en-US" altLang="zh-CN" sz="2800" i="1">
                  <a:solidFill>
                    <a:srgbClr val="000000"/>
                  </a:solidFill>
                  <a:latin typeface="华文楷体" pitchFamily="2" charset="-122"/>
                  <a:ea typeface="宋体" pitchFamily="2" charset="-122"/>
                </a:rPr>
                <a:t>t </a:t>
              </a:r>
              <a:endParaRPr lang="en-US" altLang="zh-CN" sz="2800" b="1" i="1">
                <a:solidFill>
                  <a:srgbClr val="000000"/>
                </a:solidFill>
                <a:latin typeface="华文楷体" pitchFamily="2" charset="-122"/>
                <a:ea typeface="宋体" pitchFamily="2" charset="-122"/>
              </a:endParaRPr>
            </a:p>
          </p:txBody>
        </p:sp>
      </p:grpSp>
      <p:sp>
        <p:nvSpPr>
          <p:cNvPr id="52" name="文本框 51"/>
          <p:cNvSpPr txBox="1"/>
          <p:nvPr/>
        </p:nvSpPr>
        <p:spPr>
          <a:xfrm>
            <a:off x="1084263" y="5345113"/>
            <a:ext cx="2325687" cy="1384995"/>
          </a:xfrm>
          <a:prstGeom prst="rect">
            <a:avLst/>
          </a:prstGeom>
          <a:noFill/>
        </p:spPr>
        <p:txBody>
          <a:bodyPr>
            <a:spAutoFit/>
          </a:bodyPr>
          <a:lstStyle/>
          <a:p>
            <a:pPr>
              <a:defRPr/>
            </a:pPr>
            <a:r>
              <a:rPr lang="en-US" altLang="zh-CN" sz="2800" dirty="0">
                <a:solidFill>
                  <a:srgbClr val="808080">
                    <a:lumMod val="10000"/>
                  </a:srgbClr>
                </a:solidFill>
                <a:latin typeface="华文楷体" pitchFamily="2" charset="-122"/>
                <a:ea typeface="宋体" panose="02010600030101010101" pitchFamily="2" charset="-122"/>
              </a:rPr>
              <a:t>Tree measured by distance is UNIQUE</a:t>
            </a:r>
            <a:endParaRPr lang="zh-CN" altLang="en-US" sz="2800" dirty="0">
              <a:solidFill>
                <a:srgbClr val="808080">
                  <a:lumMod val="10000"/>
                </a:srgbClr>
              </a:solidFill>
              <a:latin typeface="华文楷体" pitchFamily="2" charset="-122"/>
              <a:ea typeface="宋体" panose="02010600030101010101" pitchFamily="2" charset="-122"/>
            </a:endParaRPr>
          </a:p>
        </p:txBody>
      </p:sp>
      <p:sp>
        <p:nvSpPr>
          <p:cNvPr id="55" name="右箭头 54"/>
          <p:cNvSpPr/>
          <p:nvPr/>
        </p:nvSpPr>
        <p:spPr>
          <a:xfrm rot="10800000">
            <a:off x="3495675" y="3519488"/>
            <a:ext cx="873125" cy="406400"/>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b="1" i="1">
              <a:solidFill>
                <a:srgbClr val="FFFFFF"/>
              </a:solidFill>
            </a:endParaRPr>
          </a:p>
        </p:txBody>
      </p:sp>
      <p:sp>
        <p:nvSpPr>
          <p:cNvPr id="56" name="文本框 55"/>
          <p:cNvSpPr txBox="1"/>
          <p:nvPr/>
        </p:nvSpPr>
        <p:spPr>
          <a:xfrm>
            <a:off x="4343400" y="5638800"/>
            <a:ext cx="4343400" cy="830997"/>
          </a:xfrm>
          <a:prstGeom prst="rect">
            <a:avLst/>
          </a:prstGeom>
          <a:noFill/>
        </p:spPr>
        <p:txBody>
          <a:bodyPr wrap="square">
            <a:spAutoFit/>
          </a:bodyPr>
          <a:lstStyle/>
          <a:p>
            <a:pPr>
              <a:defRPr/>
            </a:pPr>
            <a:r>
              <a:rPr lang="en-US" altLang="zh-CN" sz="2400" dirty="0">
                <a:solidFill>
                  <a:srgbClr val="808080">
                    <a:lumMod val="10000"/>
                  </a:srgbClr>
                </a:solidFill>
                <a:latin typeface="华文楷体" pitchFamily="2" charset="-122"/>
                <a:ea typeface="宋体" panose="02010600030101010101" pitchFamily="2" charset="-122"/>
              </a:rPr>
              <a:t>Trees measured by absolute </a:t>
            </a:r>
            <a:r>
              <a:rPr lang="en-US" altLang="zh-CN" sz="2400" dirty="0" smtClean="0">
                <a:solidFill>
                  <a:srgbClr val="808080">
                    <a:lumMod val="10000"/>
                  </a:srgbClr>
                </a:solidFill>
                <a:latin typeface="华文楷体" pitchFamily="2" charset="-122"/>
                <a:ea typeface="宋体" panose="02010600030101010101" pitchFamily="2" charset="-122"/>
              </a:rPr>
              <a:t>time  depends  on  the divergence  rate </a:t>
            </a:r>
            <a:endParaRPr lang="zh-CN" altLang="en-US" sz="2400" dirty="0">
              <a:solidFill>
                <a:srgbClr val="808080">
                  <a:lumMod val="10000"/>
                </a:srgbClr>
              </a:solidFill>
              <a:latin typeface="华文楷体" pitchFamily="2" charset="-122"/>
              <a:ea typeface="宋体" panose="02010600030101010101" pitchFamily="2" charset="-122"/>
            </a:endParaRPr>
          </a:p>
        </p:txBody>
      </p:sp>
      <p:sp>
        <p:nvSpPr>
          <p:cNvPr id="58" name="圆角矩形 57"/>
          <p:cNvSpPr/>
          <p:nvPr/>
        </p:nvSpPr>
        <p:spPr>
          <a:xfrm>
            <a:off x="4643439" y="836613"/>
            <a:ext cx="3509962" cy="45735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b="1" i="1">
              <a:solidFill>
                <a:srgbClr val="FFFFFF"/>
              </a:solidFill>
            </a:endParaRPr>
          </a:p>
        </p:txBody>
      </p:sp>
    </p:spTree>
    <p:extLst>
      <p:ext uri="{BB962C8B-B14F-4D97-AF65-F5344CB8AC3E}">
        <p14:creationId xmlns:p14="http://schemas.microsoft.com/office/powerpoint/2010/main" val="91146820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620688"/>
            <a:ext cx="8229600" cy="1143000"/>
          </a:xfrm>
        </p:spPr>
        <p:txBody>
          <a:bodyPr>
            <a:normAutofit fontScale="90000"/>
          </a:bodyPr>
          <a:lstStyle/>
          <a:p>
            <a:r>
              <a:rPr lang="en-US" altLang="zh-CN" dirty="0" smtClean="0">
                <a:solidFill>
                  <a:srgbClr val="3333FF"/>
                </a:solidFill>
              </a:rPr>
              <a:t>Impact of prior on Bayesian Estimation of  divergence time  </a:t>
            </a:r>
            <a:endParaRPr lang="zh-CN" altLang="en-US" dirty="0">
              <a:solidFill>
                <a:srgbClr val="3333FF"/>
              </a:solidFill>
            </a:endParaRPr>
          </a:p>
        </p:txBody>
      </p:sp>
      <p:sp>
        <p:nvSpPr>
          <p:cNvPr id="3" name="内容占位符 2"/>
          <p:cNvSpPr>
            <a:spLocks noGrp="1"/>
          </p:cNvSpPr>
          <p:nvPr>
            <p:ph idx="1"/>
          </p:nvPr>
        </p:nvSpPr>
        <p:spPr>
          <a:xfrm>
            <a:off x="539552" y="2204864"/>
            <a:ext cx="8229600" cy="3845024"/>
          </a:xfrm>
        </p:spPr>
        <p:txBody>
          <a:bodyPr/>
          <a:lstStyle/>
          <a:p>
            <a:r>
              <a:rPr lang="en-US" altLang="zh-CN" dirty="0" smtClean="0"/>
              <a:t>In contrast to a typical Bayesian analysis, in which the impact of the prior becomes less important when more data are available,</a:t>
            </a:r>
          </a:p>
          <a:p>
            <a:r>
              <a:rPr lang="en-US" altLang="zh-CN" dirty="0" smtClean="0">
                <a:solidFill>
                  <a:srgbClr val="FF0000"/>
                </a:solidFill>
              </a:rPr>
              <a:t>In Bayesian </a:t>
            </a:r>
            <a:r>
              <a:rPr lang="en-US" altLang="zh-CN" dirty="0" err="1" smtClean="0">
                <a:solidFill>
                  <a:srgbClr val="FF0000"/>
                </a:solidFill>
              </a:rPr>
              <a:t>phylogenetics</a:t>
            </a:r>
            <a:r>
              <a:rPr lang="en-US" altLang="zh-CN" dirty="0" smtClean="0">
                <a:solidFill>
                  <a:srgbClr val="FF0000"/>
                </a:solidFill>
              </a:rPr>
              <a:t> the prior becomes more influential when more data (more loci)  are analyzed.</a:t>
            </a:r>
          </a:p>
          <a:p>
            <a:endParaRPr lang="zh-CN" altLang="en-US" dirty="0"/>
          </a:p>
        </p:txBody>
      </p:sp>
    </p:spTree>
    <p:extLst>
      <p:ext uri="{BB962C8B-B14F-4D97-AF65-F5344CB8AC3E}">
        <p14:creationId xmlns:p14="http://schemas.microsoft.com/office/powerpoint/2010/main" val="1802377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p:txBody>
          <a:bodyPr/>
          <a:lstStyle/>
          <a:p>
            <a:pPr marL="1366838" lvl="2" indent="-457200">
              <a:buFontTx/>
              <a:buNone/>
            </a:pPr>
            <a:r>
              <a:rPr lang="en-US" altLang="zh-CN" smtClean="0">
                <a:latin typeface="Times New Roman" panose="02020603050405020304" pitchFamily="18" charset="0"/>
              </a:rPr>
              <a:t>Donoho, D., Compressed Sensing, </a:t>
            </a:r>
            <a:r>
              <a:rPr lang="en-US" altLang="zh-CN" i="1" smtClean="0">
                <a:latin typeface="Times New Roman" panose="02020603050405020304" pitchFamily="18" charset="0"/>
              </a:rPr>
              <a:t>IEEE Transactions on Information Theory</a:t>
            </a:r>
            <a:r>
              <a:rPr lang="en-US" altLang="zh-CN" smtClean="0">
                <a:latin typeface="Times New Roman" panose="02020603050405020304" pitchFamily="18" charset="0"/>
              </a:rPr>
              <a:t>, 52(4):1289-1306,2006</a:t>
            </a:r>
          </a:p>
          <a:p>
            <a:pPr marL="1366838" lvl="2" indent="-457200">
              <a:buFontTx/>
              <a:buNone/>
            </a:pPr>
            <a:r>
              <a:rPr lang="en-US" altLang="zh-CN" smtClean="0">
                <a:latin typeface="Times New Roman" panose="02020603050405020304" pitchFamily="18" charset="0"/>
              </a:rPr>
              <a:t>Cades, E., Tao, T., Reflections on Compressed Sensing, </a:t>
            </a:r>
            <a:r>
              <a:rPr lang="en-US" altLang="zh-CN" i="1" smtClean="0">
                <a:latin typeface="Times New Roman" panose="02020603050405020304" pitchFamily="18" charset="0"/>
              </a:rPr>
              <a:t>IEEE Information Theory Society Newsletter</a:t>
            </a:r>
            <a:r>
              <a:rPr lang="en-US" altLang="zh-CN" smtClean="0">
                <a:latin typeface="Times New Roman" panose="02020603050405020304" pitchFamily="18" charset="0"/>
              </a:rPr>
              <a:t>, 58(4), 20-23, 2008</a:t>
            </a:r>
            <a:endParaRPr lang="zh-CN" altLang="en-US" smtClean="0">
              <a:latin typeface="Times New Roman" panose="02020603050405020304" pitchFamily="18" charset="0"/>
            </a:endParaRPr>
          </a:p>
        </p:txBody>
      </p:sp>
      <p:sp>
        <p:nvSpPr>
          <p:cNvPr id="48131" name="Text Box 5"/>
          <p:cNvSpPr txBox="1">
            <a:spLocks noChangeArrowheads="1"/>
          </p:cNvSpPr>
          <p:nvPr/>
        </p:nvSpPr>
        <p:spPr bwMode="auto">
          <a:xfrm>
            <a:off x="611188" y="6038850"/>
            <a:ext cx="2232025" cy="406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en-US" smtClean="0">
                <a:solidFill>
                  <a:srgbClr val="000000"/>
                </a:solidFill>
                <a:latin typeface="Times New Roman" panose="02020603050405020304" pitchFamily="18" charset="0"/>
              </a:rPr>
              <a:t>David Donoho</a:t>
            </a:r>
            <a:endParaRPr lang="zh-CN" altLang="en-US" smtClean="0">
              <a:solidFill>
                <a:srgbClr val="000000"/>
              </a:solidFill>
              <a:latin typeface="Times New Roman" panose="02020603050405020304" pitchFamily="18" charset="0"/>
            </a:endParaRPr>
          </a:p>
        </p:txBody>
      </p:sp>
      <p:sp>
        <p:nvSpPr>
          <p:cNvPr id="48132" name="Text Box 7"/>
          <p:cNvSpPr txBox="1">
            <a:spLocks noChangeArrowheads="1"/>
          </p:cNvSpPr>
          <p:nvPr/>
        </p:nvSpPr>
        <p:spPr bwMode="auto">
          <a:xfrm>
            <a:off x="6372225" y="6038850"/>
            <a:ext cx="2232025" cy="406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mtClean="0">
                <a:solidFill>
                  <a:srgbClr val="000000"/>
                </a:solidFill>
                <a:latin typeface="Times New Roman" panose="02020603050405020304" pitchFamily="18" charset="0"/>
              </a:rPr>
              <a:t>Emmanuel Candes</a:t>
            </a:r>
            <a:endParaRPr lang="zh-CN" altLang="en-US" smtClean="0">
              <a:solidFill>
                <a:srgbClr val="000000"/>
              </a:solidFill>
              <a:latin typeface="Times New Roman" panose="02020603050405020304" pitchFamily="18" charset="0"/>
            </a:endParaRPr>
          </a:p>
        </p:txBody>
      </p:sp>
      <p:pic>
        <p:nvPicPr>
          <p:cNvPr id="48133" name="Picture 9" descr="Prof Donoho's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96875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1" descr="Terence T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968750"/>
            <a:ext cx="1884362"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 Box 12"/>
          <p:cNvSpPr txBox="1">
            <a:spLocks noChangeArrowheads="1"/>
          </p:cNvSpPr>
          <p:nvPr/>
        </p:nvSpPr>
        <p:spPr bwMode="auto">
          <a:xfrm>
            <a:off x="3419475" y="6038850"/>
            <a:ext cx="2232025" cy="406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mtClean="0">
                <a:solidFill>
                  <a:srgbClr val="000000"/>
                </a:solidFill>
                <a:latin typeface="Times New Roman" panose="02020603050405020304" pitchFamily="18" charset="0"/>
              </a:rPr>
              <a:t>Terence Tao</a:t>
            </a:r>
            <a:r>
              <a:rPr lang="en-US" altLang="zh-CN" smtClean="0">
                <a:solidFill>
                  <a:srgbClr val="000000"/>
                </a:solidFill>
              </a:rPr>
              <a:t> </a:t>
            </a:r>
            <a:endParaRPr lang="zh-CN" altLang="en-US" smtClean="0">
              <a:solidFill>
                <a:srgbClr val="000000"/>
              </a:solidFill>
            </a:endParaRPr>
          </a:p>
        </p:txBody>
      </p:sp>
      <p:sp>
        <p:nvSpPr>
          <p:cNvPr id="48136" name="AutoShape 14" descr="2Q==">
            <a:hlinkClick r:id="rId5"/>
          </p:cNvPr>
          <p:cNvSpPr>
            <a:spLocks noChangeAspect="1" noChangeArrowheads="1"/>
          </p:cNvSpPr>
          <p:nvPr/>
        </p:nvSpPr>
        <p:spPr bwMode="auto">
          <a:xfrm>
            <a:off x="4200525" y="3057525"/>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mtClean="0">
              <a:solidFill>
                <a:srgbClr val="000000"/>
              </a:solidFill>
            </a:endParaRPr>
          </a:p>
        </p:txBody>
      </p:sp>
      <p:sp>
        <p:nvSpPr>
          <p:cNvPr id="48137" name="AutoShape 16" descr="2Q==">
            <a:hlinkClick r:id="rId5"/>
          </p:cNvPr>
          <p:cNvSpPr>
            <a:spLocks noChangeAspect="1" noChangeArrowheads="1"/>
          </p:cNvSpPr>
          <p:nvPr/>
        </p:nvSpPr>
        <p:spPr bwMode="auto">
          <a:xfrm>
            <a:off x="4200525" y="3057525"/>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mtClean="0">
              <a:solidFill>
                <a:srgbClr val="000000"/>
              </a:solidFill>
            </a:endParaRPr>
          </a:p>
        </p:txBody>
      </p:sp>
      <p:pic>
        <p:nvPicPr>
          <p:cNvPr id="48138" name="Picture 18" descr="Emmanuel Cand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4059238"/>
            <a:ext cx="1727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矩形 11"/>
          <p:cNvSpPr>
            <a:spLocks noChangeArrowheads="1"/>
          </p:cNvSpPr>
          <p:nvPr/>
        </p:nvSpPr>
        <p:spPr bwMode="auto">
          <a:xfrm>
            <a:off x="431800" y="531813"/>
            <a:ext cx="48609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400" smtClean="0">
                <a:solidFill>
                  <a:srgbClr val="FF0000"/>
                </a:solidFill>
                <a:latin typeface="隶书" panose="02010509060101010101" pitchFamily="49" charset="-122"/>
                <a:ea typeface="隶书" panose="02010509060101010101" pitchFamily="49" charset="-122"/>
              </a:rPr>
              <a:t>数据的压缩传感</a:t>
            </a:r>
            <a:r>
              <a:rPr lang="en-US" altLang="zh-CN" sz="4400" smtClean="0">
                <a:solidFill>
                  <a:srgbClr val="FF0000"/>
                </a:solidFill>
                <a:latin typeface="隶书" panose="02010509060101010101" pitchFamily="49" charset="-122"/>
                <a:ea typeface="隶书" panose="02010509060101010101" pitchFamily="49" charset="-122"/>
              </a:rPr>
              <a:t> </a:t>
            </a:r>
          </a:p>
        </p:txBody>
      </p:sp>
    </p:spTree>
    <p:extLst>
      <p:ext uri="{BB962C8B-B14F-4D97-AF65-F5344CB8AC3E}">
        <p14:creationId xmlns:p14="http://schemas.microsoft.com/office/powerpoint/2010/main" val="1487104393"/>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457200" y="1466528"/>
            <a:ext cx="8507288" cy="4104456"/>
          </a:xfrm>
        </p:spPr>
        <p:txBody>
          <a:bodyPr/>
          <a:lstStyle/>
          <a:p>
            <a:r>
              <a:rPr lang="en-US" altLang="zh-CN" dirty="0" smtClean="0"/>
              <a:t>First assign a gamma prior on the mean rate</a:t>
            </a:r>
          </a:p>
          <a:p>
            <a:endParaRPr lang="en-US" altLang="zh-CN" dirty="0" smtClean="0"/>
          </a:p>
          <a:p>
            <a:endParaRPr lang="en-US" altLang="zh-CN" dirty="0" smtClean="0"/>
          </a:p>
          <a:p>
            <a:r>
              <a:rPr lang="en-US" altLang="zh-CN" dirty="0" smtClean="0"/>
              <a:t>Then partition the total rate among the loci with a </a:t>
            </a:r>
            <a:r>
              <a:rPr lang="en-US" altLang="zh-CN" dirty="0" err="1" smtClean="0"/>
              <a:t>Dirichlet</a:t>
            </a:r>
            <a:r>
              <a:rPr lang="en-US" altLang="zh-CN" dirty="0" smtClean="0"/>
              <a:t> Distribution</a:t>
            </a:r>
          </a:p>
          <a:p>
            <a:endParaRPr lang="zh-CN" altLang="en-US" dirty="0"/>
          </a:p>
        </p:txBody>
      </p:sp>
      <p:pic>
        <p:nvPicPr>
          <p:cNvPr id="6" name="图片 5" descr="muaver.png"/>
          <p:cNvPicPr>
            <a:picLocks noChangeAspect="1"/>
          </p:cNvPicPr>
          <p:nvPr/>
        </p:nvPicPr>
        <p:blipFill>
          <a:blip r:embed="rId3" cstate="print"/>
          <a:stretch>
            <a:fillRect/>
          </a:stretch>
        </p:blipFill>
        <p:spPr>
          <a:xfrm>
            <a:off x="2267744" y="2114600"/>
            <a:ext cx="4387116" cy="936104"/>
          </a:xfrm>
          <a:prstGeom prst="rect">
            <a:avLst/>
          </a:prstGeom>
        </p:spPr>
      </p:pic>
      <p:pic>
        <p:nvPicPr>
          <p:cNvPr id="8" name="图片 7" descr="f.png"/>
          <p:cNvPicPr>
            <a:picLocks noChangeAspect="1"/>
          </p:cNvPicPr>
          <p:nvPr/>
        </p:nvPicPr>
        <p:blipFill>
          <a:blip r:embed="rId4" cstate="print"/>
          <a:stretch>
            <a:fillRect/>
          </a:stretch>
        </p:blipFill>
        <p:spPr>
          <a:xfrm>
            <a:off x="1331640" y="4634880"/>
            <a:ext cx="6348183" cy="1584176"/>
          </a:xfrm>
          <a:prstGeom prst="rect">
            <a:avLst/>
          </a:prstGeom>
        </p:spPr>
      </p:pic>
      <p:pic>
        <p:nvPicPr>
          <p:cNvPr id="7" name="图片 6" descr="yi.png"/>
          <p:cNvPicPr>
            <a:picLocks noChangeAspect="1"/>
          </p:cNvPicPr>
          <p:nvPr/>
        </p:nvPicPr>
        <p:blipFill>
          <a:blip r:embed="rId5" cstate="print"/>
          <a:stretch>
            <a:fillRect/>
          </a:stretch>
        </p:blipFill>
        <p:spPr>
          <a:xfrm>
            <a:off x="2987824" y="4378602"/>
            <a:ext cx="2448272" cy="760334"/>
          </a:xfrm>
          <a:prstGeom prst="rect">
            <a:avLst/>
          </a:prstGeom>
        </p:spPr>
      </p:pic>
      <p:sp>
        <p:nvSpPr>
          <p:cNvPr id="4" name="标题 3"/>
          <p:cNvSpPr>
            <a:spLocks noGrp="1"/>
          </p:cNvSpPr>
          <p:nvPr>
            <p:ph type="title"/>
          </p:nvPr>
        </p:nvSpPr>
        <p:spPr>
          <a:xfrm>
            <a:off x="457200" y="692696"/>
            <a:ext cx="8229600" cy="701824"/>
          </a:xfrm>
        </p:spPr>
        <p:txBody>
          <a:bodyPr>
            <a:normAutofit fontScale="90000"/>
          </a:bodyPr>
          <a:lstStyle/>
          <a:p>
            <a:r>
              <a:rPr lang="en-US" altLang="zh-CN" dirty="0" smtClean="0"/>
              <a:t>Compound </a:t>
            </a:r>
            <a:r>
              <a:rPr lang="en-US" altLang="zh-CN" dirty="0" err="1" smtClean="0"/>
              <a:t>Dirichlet</a:t>
            </a:r>
            <a:r>
              <a:rPr lang="en-US" altLang="zh-CN" dirty="0" smtClean="0"/>
              <a:t> rate prior</a:t>
            </a:r>
            <a:endParaRPr lang="zh-CN" altLang="en-US" dirty="0"/>
          </a:p>
        </p:txBody>
      </p:sp>
      <p:sp>
        <p:nvSpPr>
          <p:cNvPr id="9" name="TextBox 8"/>
          <p:cNvSpPr txBox="1"/>
          <p:nvPr/>
        </p:nvSpPr>
        <p:spPr>
          <a:xfrm>
            <a:off x="5715000" y="4520625"/>
            <a:ext cx="3106941" cy="584775"/>
          </a:xfrm>
          <a:prstGeom prst="rect">
            <a:avLst/>
          </a:prstGeom>
          <a:noFill/>
        </p:spPr>
        <p:txBody>
          <a:bodyPr wrap="none" rtlCol="0">
            <a:spAutoFit/>
          </a:bodyPr>
          <a:lstStyle/>
          <a:p>
            <a:r>
              <a:rPr lang="en-US" altLang="zh-CN" sz="3200" b="1" dirty="0" smtClean="0">
                <a:solidFill>
                  <a:srgbClr val="FF0000"/>
                </a:solidFill>
                <a:latin typeface="华文楷体" pitchFamily="2" charset="-122"/>
                <a:ea typeface="宋体" pitchFamily="2" charset="-122"/>
              </a:rPr>
              <a:t>uniform  </a:t>
            </a:r>
            <a:r>
              <a:rPr lang="en-US" altLang="zh-CN" sz="3200" b="1" dirty="0" err="1" smtClean="0">
                <a:solidFill>
                  <a:srgbClr val="FF0000"/>
                </a:solidFill>
                <a:latin typeface="华文楷体" pitchFamily="2" charset="-122"/>
                <a:ea typeface="宋体" pitchFamily="2" charset="-122"/>
              </a:rPr>
              <a:t>Dirichlet</a:t>
            </a:r>
            <a:endParaRPr lang="zh-CN" altLang="en-US" sz="3200" b="1" dirty="0">
              <a:solidFill>
                <a:srgbClr val="FF0000"/>
              </a:solidFill>
              <a:latin typeface="华文楷体" pitchFamily="2" charset="-122"/>
              <a:ea typeface="宋体" pitchFamily="2" charset="-122"/>
            </a:endParaRPr>
          </a:p>
        </p:txBody>
      </p:sp>
    </p:spTree>
    <p:extLst>
      <p:ext uri="{BB962C8B-B14F-4D97-AF65-F5344CB8AC3E}">
        <p14:creationId xmlns:p14="http://schemas.microsoft.com/office/powerpoint/2010/main" val="282828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91" name="Picture 3"/>
          <p:cNvPicPr>
            <a:picLocks noChangeAspect="1" noChangeArrowheads="1"/>
          </p:cNvPicPr>
          <p:nvPr/>
        </p:nvPicPr>
        <p:blipFill>
          <a:blip r:embed="rId3" cstate="print"/>
          <a:srcRect/>
          <a:stretch>
            <a:fillRect/>
          </a:stretch>
        </p:blipFill>
        <p:spPr bwMode="auto">
          <a:xfrm>
            <a:off x="1205373" y="116632"/>
            <a:ext cx="6751003" cy="6594003"/>
          </a:xfrm>
          <a:prstGeom prst="rect">
            <a:avLst/>
          </a:prstGeom>
          <a:noFill/>
          <a:ln w="9525">
            <a:noFill/>
            <a:miter lim="800000"/>
            <a:headEnd/>
            <a:tailEnd/>
          </a:ln>
        </p:spPr>
      </p:pic>
      <p:sp>
        <p:nvSpPr>
          <p:cNvPr id="4" name="矩形 3"/>
          <p:cNvSpPr/>
          <p:nvPr/>
        </p:nvSpPr>
        <p:spPr>
          <a:xfrm>
            <a:off x="251520" y="3429000"/>
            <a:ext cx="3096344" cy="2308324"/>
          </a:xfrm>
          <a:prstGeom prst="rect">
            <a:avLst/>
          </a:prstGeom>
        </p:spPr>
        <p:txBody>
          <a:bodyPr wrap="square">
            <a:spAutoFit/>
          </a:bodyPr>
          <a:lstStyle/>
          <a:p>
            <a:r>
              <a:rPr lang="en-US" altLang="zh-CN" sz="2400" b="1" i="1" dirty="0" smtClean="0">
                <a:solidFill>
                  <a:srgbClr val="FF0000"/>
                </a:solidFill>
                <a:latin typeface="华文楷体" pitchFamily="2" charset="-122"/>
                <a:ea typeface="宋体" pitchFamily="2" charset="-122"/>
              </a:rPr>
              <a:t>Time tree of mammals.</a:t>
            </a:r>
          </a:p>
          <a:p>
            <a:r>
              <a:rPr lang="en-US" altLang="zh-CN" sz="2400" b="1" i="1" dirty="0" smtClean="0">
                <a:solidFill>
                  <a:srgbClr val="FF0000"/>
                </a:solidFill>
                <a:latin typeface="华文楷体" pitchFamily="2" charset="-122"/>
                <a:ea typeface="宋体" pitchFamily="2" charset="-122"/>
              </a:rPr>
              <a:t>Posterior divergence times were estimated using the new </a:t>
            </a:r>
            <a:r>
              <a:rPr lang="en-US" altLang="zh-CN" sz="2400" b="1" i="1" dirty="0" err="1" smtClean="0">
                <a:solidFill>
                  <a:srgbClr val="FF0000"/>
                </a:solidFill>
                <a:latin typeface="华文楷体" pitchFamily="2" charset="-122"/>
                <a:ea typeface="宋体" pitchFamily="2" charset="-122"/>
              </a:rPr>
              <a:t>Dirichlet</a:t>
            </a:r>
            <a:r>
              <a:rPr lang="en-US" altLang="zh-CN" sz="2400" b="1" i="1" dirty="0" smtClean="0">
                <a:solidFill>
                  <a:srgbClr val="FF0000"/>
                </a:solidFill>
                <a:latin typeface="华文楷体" pitchFamily="2" charset="-122"/>
                <a:ea typeface="宋体" pitchFamily="2" charset="-122"/>
              </a:rPr>
              <a:t> prior</a:t>
            </a:r>
            <a:r>
              <a:rPr lang="en-US" altLang="zh-CN" sz="2400" b="1" i="1" dirty="0" smtClean="0">
                <a:solidFill>
                  <a:srgbClr val="3333FF"/>
                </a:solidFill>
                <a:latin typeface="华文楷体" pitchFamily="2" charset="-122"/>
                <a:ea typeface="宋体" pitchFamily="2" charset="-122"/>
              </a:rPr>
              <a:t> </a:t>
            </a:r>
          </a:p>
          <a:p>
            <a:r>
              <a:rPr lang="en-US" altLang="zh-CN" sz="2400" b="1" i="1" dirty="0" smtClean="0">
                <a:solidFill>
                  <a:srgbClr val="3333FF"/>
                </a:solidFill>
                <a:latin typeface="华文楷体" pitchFamily="2" charset="-122"/>
                <a:ea typeface="宋体" pitchFamily="2" charset="-122"/>
              </a:rPr>
              <a:t>  [Reis Zhu Yang 2014]</a:t>
            </a:r>
            <a:endParaRPr lang="zh-CN" altLang="en-US" sz="2400" b="1" i="1" dirty="0">
              <a:solidFill>
                <a:srgbClr val="3333FF"/>
              </a:solidFill>
              <a:latin typeface="华文楷体" pitchFamily="2" charset="-122"/>
              <a:ea typeface="宋体" pitchFamily="2" charset="-122"/>
            </a:endParaRPr>
          </a:p>
        </p:txBody>
      </p:sp>
    </p:spTree>
    <p:extLst>
      <p:ext uri="{BB962C8B-B14F-4D97-AF65-F5344CB8AC3E}">
        <p14:creationId xmlns:p14="http://schemas.microsoft.com/office/powerpoint/2010/main" val="271382726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1"/>
          <p:cNvPicPr>
            <a:picLocks noChangeAspect="1" noChangeArrowheads="1"/>
          </p:cNvPicPr>
          <p:nvPr/>
        </p:nvPicPr>
        <p:blipFill>
          <a:blip r:embed="rId3" cstate="print"/>
          <a:srcRect/>
          <a:stretch>
            <a:fillRect/>
          </a:stretch>
        </p:blipFill>
        <p:spPr bwMode="auto">
          <a:xfrm>
            <a:off x="-396552" y="260648"/>
            <a:ext cx="8591567" cy="6453336"/>
          </a:xfrm>
          <a:prstGeom prst="rect">
            <a:avLst/>
          </a:prstGeom>
          <a:noFill/>
          <a:ln w="9525">
            <a:noFill/>
            <a:miter lim="800000"/>
            <a:headEnd/>
            <a:tailEnd/>
          </a:ln>
        </p:spPr>
      </p:pic>
      <p:sp>
        <p:nvSpPr>
          <p:cNvPr id="3" name="TextBox 2"/>
          <p:cNvSpPr txBox="1"/>
          <p:nvPr/>
        </p:nvSpPr>
        <p:spPr>
          <a:xfrm>
            <a:off x="7556653" y="888975"/>
            <a:ext cx="543739" cy="307777"/>
          </a:xfrm>
          <a:prstGeom prst="rect">
            <a:avLst/>
          </a:prstGeom>
          <a:noFill/>
        </p:spPr>
        <p:txBody>
          <a:bodyPr wrap="none" rtlCol="0">
            <a:spAutoFit/>
          </a:bodyPr>
          <a:lstStyle/>
          <a:p>
            <a:r>
              <a:rPr lang="zh-CN" altLang="en-US" sz="1400" b="1" i="1" dirty="0" smtClean="0">
                <a:solidFill>
                  <a:srgbClr val="000000"/>
                </a:solidFill>
                <a:latin typeface="华文楷体" pitchFamily="2" charset="-122"/>
                <a:ea typeface="宋体" pitchFamily="2" charset="-122"/>
              </a:rPr>
              <a:t>羊驼</a:t>
            </a:r>
            <a:endParaRPr lang="zh-CN" altLang="en-US" sz="1400" b="1" i="1" dirty="0">
              <a:solidFill>
                <a:srgbClr val="000000"/>
              </a:solidFill>
              <a:latin typeface="华文楷体" pitchFamily="2" charset="-122"/>
              <a:ea typeface="宋体" pitchFamily="2" charset="-122"/>
            </a:endParaRPr>
          </a:p>
        </p:txBody>
      </p:sp>
      <p:sp>
        <p:nvSpPr>
          <p:cNvPr id="4" name="TextBox 3"/>
          <p:cNvSpPr txBox="1"/>
          <p:nvPr/>
        </p:nvSpPr>
        <p:spPr>
          <a:xfrm>
            <a:off x="7596336" y="620688"/>
            <a:ext cx="936104" cy="307777"/>
          </a:xfrm>
          <a:prstGeom prst="rect">
            <a:avLst/>
          </a:prstGeom>
          <a:noFill/>
        </p:spPr>
        <p:txBody>
          <a:bodyPr wrap="square" rtlCol="0">
            <a:spAutoFit/>
          </a:bodyPr>
          <a:lstStyle/>
          <a:p>
            <a:r>
              <a:rPr lang="zh-CN" altLang="en-US" sz="1400" b="1" i="1" dirty="0" smtClean="0">
                <a:solidFill>
                  <a:srgbClr val="000000"/>
                </a:solidFill>
                <a:latin typeface="华文楷体" pitchFamily="2" charset="-122"/>
                <a:ea typeface="宋体" pitchFamily="2" charset="-122"/>
              </a:rPr>
              <a:t>猪</a:t>
            </a:r>
            <a:endParaRPr lang="zh-CN" altLang="en-US" sz="1400" b="1" i="1" dirty="0">
              <a:solidFill>
                <a:srgbClr val="000000"/>
              </a:solidFill>
              <a:latin typeface="华文楷体" pitchFamily="2" charset="-122"/>
              <a:ea typeface="宋体" pitchFamily="2" charset="-122"/>
            </a:endParaRPr>
          </a:p>
        </p:txBody>
      </p:sp>
      <p:sp>
        <p:nvSpPr>
          <p:cNvPr id="5" name="TextBox 4"/>
          <p:cNvSpPr txBox="1"/>
          <p:nvPr/>
        </p:nvSpPr>
        <p:spPr>
          <a:xfrm>
            <a:off x="7588978" y="404664"/>
            <a:ext cx="543739" cy="307777"/>
          </a:xfrm>
          <a:prstGeom prst="rect">
            <a:avLst/>
          </a:prstGeom>
          <a:noFill/>
        </p:spPr>
        <p:txBody>
          <a:bodyPr wrap="none" rtlCol="0">
            <a:spAutoFit/>
          </a:bodyPr>
          <a:lstStyle/>
          <a:p>
            <a:r>
              <a:rPr lang="zh-CN" altLang="en-US" sz="1400" b="1" i="1" dirty="0" smtClean="0">
                <a:solidFill>
                  <a:srgbClr val="000000"/>
                </a:solidFill>
                <a:latin typeface="华文楷体" pitchFamily="2" charset="-122"/>
                <a:ea typeface="宋体" pitchFamily="2" charset="-122"/>
              </a:rPr>
              <a:t>奶牛</a:t>
            </a:r>
            <a:endParaRPr lang="zh-CN" altLang="en-US" sz="1400" b="1" i="1" dirty="0">
              <a:solidFill>
                <a:srgbClr val="000000"/>
              </a:solidFill>
              <a:latin typeface="华文楷体" pitchFamily="2" charset="-122"/>
              <a:ea typeface="宋体" pitchFamily="2" charset="-122"/>
            </a:endParaRPr>
          </a:p>
        </p:txBody>
      </p:sp>
      <p:sp>
        <p:nvSpPr>
          <p:cNvPr id="6" name="TextBox 5"/>
          <p:cNvSpPr txBox="1"/>
          <p:nvPr/>
        </p:nvSpPr>
        <p:spPr>
          <a:xfrm>
            <a:off x="7628661" y="188640"/>
            <a:ext cx="543739" cy="307777"/>
          </a:xfrm>
          <a:prstGeom prst="rect">
            <a:avLst/>
          </a:prstGeom>
          <a:noFill/>
        </p:spPr>
        <p:txBody>
          <a:bodyPr wrap="none" rtlCol="0">
            <a:spAutoFit/>
          </a:bodyPr>
          <a:lstStyle/>
          <a:p>
            <a:r>
              <a:rPr lang="zh-CN" altLang="en-US" sz="1400" b="1" i="1" dirty="0" smtClean="0">
                <a:solidFill>
                  <a:srgbClr val="000000"/>
                </a:solidFill>
                <a:latin typeface="华文楷体" pitchFamily="2" charset="-122"/>
                <a:ea typeface="宋体" pitchFamily="2" charset="-122"/>
              </a:rPr>
              <a:t>海豚</a:t>
            </a:r>
            <a:endParaRPr lang="zh-CN" altLang="en-US" sz="1400" b="1" i="1" dirty="0">
              <a:solidFill>
                <a:srgbClr val="000000"/>
              </a:solidFill>
              <a:latin typeface="华文楷体" pitchFamily="2" charset="-122"/>
              <a:ea typeface="宋体" pitchFamily="2" charset="-122"/>
            </a:endParaRPr>
          </a:p>
        </p:txBody>
      </p:sp>
      <p:sp>
        <p:nvSpPr>
          <p:cNvPr id="7" name="TextBox 6"/>
          <p:cNvSpPr txBox="1"/>
          <p:nvPr/>
        </p:nvSpPr>
        <p:spPr>
          <a:xfrm>
            <a:off x="7524328" y="6289575"/>
            <a:ext cx="1296144" cy="307777"/>
          </a:xfrm>
          <a:prstGeom prst="rect">
            <a:avLst/>
          </a:prstGeom>
          <a:noFill/>
        </p:spPr>
        <p:txBody>
          <a:bodyPr wrap="square" rtlCol="0">
            <a:spAutoFit/>
          </a:bodyPr>
          <a:lstStyle/>
          <a:p>
            <a:r>
              <a:rPr lang="zh-CN" altLang="en-US" sz="1400" b="1" i="1" dirty="0" smtClean="0">
                <a:solidFill>
                  <a:srgbClr val="000000"/>
                </a:solidFill>
                <a:latin typeface="华文楷体" pitchFamily="2" charset="-122"/>
                <a:ea typeface="宋体" pitchFamily="2" charset="-122"/>
              </a:rPr>
              <a:t>人类</a:t>
            </a:r>
            <a:endParaRPr lang="zh-CN" altLang="en-US" sz="1400" b="1" i="1" dirty="0">
              <a:solidFill>
                <a:srgbClr val="000000"/>
              </a:solidFill>
              <a:latin typeface="华文楷体" pitchFamily="2" charset="-122"/>
              <a:ea typeface="宋体" pitchFamily="2" charset="-122"/>
            </a:endParaRPr>
          </a:p>
        </p:txBody>
      </p:sp>
      <p:sp>
        <p:nvSpPr>
          <p:cNvPr id="8" name="TextBox 7"/>
          <p:cNvSpPr txBox="1"/>
          <p:nvPr/>
        </p:nvSpPr>
        <p:spPr>
          <a:xfrm>
            <a:off x="7524328" y="6073551"/>
            <a:ext cx="1440160" cy="307777"/>
          </a:xfrm>
          <a:prstGeom prst="rect">
            <a:avLst/>
          </a:prstGeom>
          <a:noFill/>
        </p:spPr>
        <p:txBody>
          <a:bodyPr wrap="square" rtlCol="0">
            <a:spAutoFit/>
          </a:bodyPr>
          <a:lstStyle/>
          <a:p>
            <a:r>
              <a:rPr lang="zh-CN" altLang="en-US" sz="1400" b="1" i="1" dirty="0" smtClean="0">
                <a:solidFill>
                  <a:srgbClr val="000000"/>
                </a:solidFill>
                <a:latin typeface="华文楷体" pitchFamily="2" charset="-122"/>
                <a:ea typeface="宋体" pitchFamily="2" charset="-122"/>
              </a:rPr>
              <a:t>黑猩猩</a:t>
            </a:r>
            <a:endParaRPr lang="zh-CN" altLang="en-US" sz="1400" b="1" i="1" dirty="0">
              <a:solidFill>
                <a:srgbClr val="000000"/>
              </a:solidFill>
              <a:latin typeface="华文楷体" pitchFamily="2" charset="-122"/>
              <a:ea typeface="宋体" pitchFamily="2" charset="-122"/>
            </a:endParaRPr>
          </a:p>
        </p:txBody>
      </p:sp>
      <p:sp>
        <p:nvSpPr>
          <p:cNvPr id="9" name="TextBox 8"/>
          <p:cNvSpPr txBox="1"/>
          <p:nvPr/>
        </p:nvSpPr>
        <p:spPr>
          <a:xfrm>
            <a:off x="7524328" y="5857527"/>
            <a:ext cx="1368152" cy="307777"/>
          </a:xfrm>
          <a:prstGeom prst="rect">
            <a:avLst/>
          </a:prstGeom>
          <a:noFill/>
        </p:spPr>
        <p:txBody>
          <a:bodyPr wrap="square" rtlCol="0">
            <a:spAutoFit/>
          </a:bodyPr>
          <a:lstStyle/>
          <a:p>
            <a:r>
              <a:rPr lang="zh-CN" altLang="en-US" sz="1400" b="1" i="1" dirty="0" smtClean="0">
                <a:solidFill>
                  <a:srgbClr val="000000"/>
                </a:solidFill>
                <a:latin typeface="华文楷体" pitchFamily="2" charset="-122"/>
                <a:ea typeface="宋体" pitchFamily="2" charset="-122"/>
              </a:rPr>
              <a:t>大猩猩</a:t>
            </a:r>
            <a:endParaRPr lang="zh-CN" altLang="en-US" sz="1400" b="1" i="1" dirty="0">
              <a:solidFill>
                <a:srgbClr val="000000"/>
              </a:solidFill>
              <a:latin typeface="华文楷体" pitchFamily="2" charset="-122"/>
              <a:ea typeface="宋体" pitchFamily="2" charset="-122"/>
            </a:endParaRPr>
          </a:p>
        </p:txBody>
      </p:sp>
      <p:sp>
        <p:nvSpPr>
          <p:cNvPr id="10" name="TextBox 9"/>
          <p:cNvSpPr txBox="1"/>
          <p:nvPr/>
        </p:nvSpPr>
        <p:spPr>
          <a:xfrm>
            <a:off x="7524328" y="5589240"/>
            <a:ext cx="1296144" cy="307777"/>
          </a:xfrm>
          <a:prstGeom prst="rect">
            <a:avLst/>
          </a:prstGeom>
          <a:noFill/>
        </p:spPr>
        <p:txBody>
          <a:bodyPr wrap="square" rtlCol="0">
            <a:spAutoFit/>
          </a:bodyPr>
          <a:lstStyle/>
          <a:p>
            <a:r>
              <a:rPr lang="zh-CN" altLang="en-US" sz="1400" b="1" i="1" dirty="0" smtClean="0">
                <a:solidFill>
                  <a:srgbClr val="000000"/>
                </a:solidFill>
                <a:latin typeface="华文楷体" pitchFamily="2" charset="-122"/>
                <a:ea typeface="宋体" pitchFamily="2" charset="-122"/>
              </a:rPr>
              <a:t>红毛猩猩</a:t>
            </a:r>
            <a:endParaRPr lang="zh-CN" altLang="en-US" sz="1400" b="1" i="1" dirty="0">
              <a:solidFill>
                <a:srgbClr val="000000"/>
              </a:solidFill>
              <a:latin typeface="华文楷体" pitchFamily="2" charset="-122"/>
              <a:ea typeface="宋体" pitchFamily="2" charset="-122"/>
            </a:endParaRPr>
          </a:p>
        </p:txBody>
      </p:sp>
      <p:sp>
        <p:nvSpPr>
          <p:cNvPr id="11" name="TextBox 10"/>
          <p:cNvSpPr txBox="1"/>
          <p:nvPr/>
        </p:nvSpPr>
        <p:spPr>
          <a:xfrm>
            <a:off x="7593141" y="5353471"/>
            <a:ext cx="723275" cy="307777"/>
          </a:xfrm>
          <a:prstGeom prst="rect">
            <a:avLst/>
          </a:prstGeom>
          <a:noFill/>
        </p:spPr>
        <p:txBody>
          <a:bodyPr wrap="none" rtlCol="0">
            <a:spAutoFit/>
          </a:bodyPr>
          <a:lstStyle/>
          <a:p>
            <a:r>
              <a:rPr lang="zh-CN" altLang="en-US" sz="1400" b="1" i="1" dirty="0" smtClean="0">
                <a:solidFill>
                  <a:srgbClr val="000000"/>
                </a:solidFill>
                <a:latin typeface="华文楷体" pitchFamily="2" charset="-122"/>
                <a:ea typeface="宋体" pitchFamily="2" charset="-122"/>
              </a:rPr>
              <a:t>恒河猴</a:t>
            </a:r>
            <a:endParaRPr lang="zh-CN" altLang="en-US" sz="1400" b="1" i="1" dirty="0">
              <a:solidFill>
                <a:srgbClr val="000000"/>
              </a:solidFill>
              <a:latin typeface="华文楷体" pitchFamily="2" charset="-122"/>
              <a:ea typeface="宋体" pitchFamily="2" charset="-122"/>
            </a:endParaRPr>
          </a:p>
        </p:txBody>
      </p:sp>
      <p:sp>
        <p:nvSpPr>
          <p:cNvPr id="12" name="TextBox 11"/>
          <p:cNvSpPr txBox="1"/>
          <p:nvPr/>
        </p:nvSpPr>
        <p:spPr>
          <a:xfrm>
            <a:off x="7596336" y="5137447"/>
            <a:ext cx="1008112" cy="307777"/>
          </a:xfrm>
          <a:prstGeom prst="rect">
            <a:avLst/>
          </a:prstGeom>
          <a:noFill/>
        </p:spPr>
        <p:txBody>
          <a:bodyPr wrap="square" rtlCol="0">
            <a:spAutoFit/>
          </a:bodyPr>
          <a:lstStyle/>
          <a:p>
            <a:r>
              <a:rPr lang="zh-CN" altLang="en-US" sz="1400" b="1" i="1" dirty="0" smtClean="0">
                <a:solidFill>
                  <a:srgbClr val="000000"/>
                </a:solidFill>
                <a:latin typeface="华文楷体" pitchFamily="2" charset="-122"/>
                <a:ea typeface="宋体" pitchFamily="2" charset="-122"/>
              </a:rPr>
              <a:t>狨猴</a:t>
            </a:r>
            <a:endParaRPr lang="zh-CN" altLang="en-US" sz="1400" b="1" i="1" dirty="0">
              <a:solidFill>
                <a:srgbClr val="000000"/>
              </a:solidFill>
              <a:latin typeface="华文楷体" pitchFamily="2" charset="-122"/>
              <a:ea typeface="宋体" pitchFamily="2" charset="-122"/>
            </a:endParaRPr>
          </a:p>
        </p:txBody>
      </p:sp>
      <p:sp>
        <p:nvSpPr>
          <p:cNvPr id="13" name="TextBox 12"/>
          <p:cNvSpPr txBox="1"/>
          <p:nvPr/>
        </p:nvSpPr>
        <p:spPr>
          <a:xfrm>
            <a:off x="7596336" y="4849415"/>
            <a:ext cx="1296144" cy="307777"/>
          </a:xfrm>
          <a:prstGeom prst="rect">
            <a:avLst/>
          </a:prstGeom>
          <a:noFill/>
        </p:spPr>
        <p:txBody>
          <a:bodyPr wrap="square" rtlCol="0">
            <a:spAutoFit/>
          </a:bodyPr>
          <a:lstStyle/>
          <a:p>
            <a:r>
              <a:rPr lang="zh-CN" altLang="en-US" sz="1400" b="1" i="1" dirty="0" smtClean="0">
                <a:solidFill>
                  <a:srgbClr val="000000"/>
                </a:solidFill>
                <a:latin typeface="华文楷体" pitchFamily="2" charset="-122"/>
                <a:ea typeface="宋体" pitchFamily="2" charset="-122"/>
              </a:rPr>
              <a:t>眼镜猴</a:t>
            </a:r>
            <a:endParaRPr lang="zh-CN" altLang="en-US" sz="1400" b="1" i="1" dirty="0">
              <a:solidFill>
                <a:srgbClr val="000000"/>
              </a:solidFill>
              <a:latin typeface="华文楷体" pitchFamily="2" charset="-122"/>
              <a:ea typeface="宋体" pitchFamily="2" charset="-122"/>
            </a:endParaRPr>
          </a:p>
        </p:txBody>
      </p:sp>
      <p:sp>
        <p:nvSpPr>
          <p:cNvPr id="14" name="TextBox 13"/>
          <p:cNvSpPr txBox="1"/>
          <p:nvPr/>
        </p:nvSpPr>
        <p:spPr>
          <a:xfrm>
            <a:off x="7668344" y="4581128"/>
            <a:ext cx="902811" cy="307777"/>
          </a:xfrm>
          <a:prstGeom prst="rect">
            <a:avLst/>
          </a:prstGeom>
          <a:noFill/>
        </p:spPr>
        <p:txBody>
          <a:bodyPr wrap="none" rtlCol="0">
            <a:spAutoFit/>
          </a:bodyPr>
          <a:lstStyle/>
          <a:p>
            <a:r>
              <a:rPr lang="zh-CN" altLang="en-US" sz="1400" b="1" i="1" dirty="0" smtClean="0">
                <a:solidFill>
                  <a:srgbClr val="000000"/>
                </a:solidFill>
                <a:latin typeface="华文楷体" pitchFamily="2" charset="-122"/>
                <a:ea typeface="宋体" pitchFamily="2" charset="-122"/>
              </a:rPr>
              <a:t>小嘴狐猴</a:t>
            </a:r>
            <a:endParaRPr lang="zh-CN" altLang="en-US" sz="1400" b="1" i="1" dirty="0">
              <a:solidFill>
                <a:srgbClr val="000000"/>
              </a:solidFill>
              <a:latin typeface="华文楷体" pitchFamily="2" charset="-122"/>
              <a:ea typeface="宋体" pitchFamily="2" charset="-122"/>
            </a:endParaRPr>
          </a:p>
        </p:txBody>
      </p:sp>
      <p:sp>
        <p:nvSpPr>
          <p:cNvPr id="15" name="TextBox 14"/>
          <p:cNvSpPr txBox="1"/>
          <p:nvPr/>
        </p:nvSpPr>
        <p:spPr>
          <a:xfrm>
            <a:off x="7668344" y="4345359"/>
            <a:ext cx="792088" cy="307777"/>
          </a:xfrm>
          <a:prstGeom prst="rect">
            <a:avLst/>
          </a:prstGeom>
          <a:noFill/>
        </p:spPr>
        <p:txBody>
          <a:bodyPr wrap="square" rtlCol="0">
            <a:spAutoFit/>
          </a:bodyPr>
          <a:lstStyle/>
          <a:p>
            <a:r>
              <a:rPr lang="zh-CN" altLang="en-US" sz="1400" b="1" i="1" dirty="0" smtClean="0">
                <a:solidFill>
                  <a:srgbClr val="000000"/>
                </a:solidFill>
                <a:latin typeface="华文楷体" pitchFamily="2" charset="-122"/>
                <a:ea typeface="宋体" pitchFamily="2" charset="-122"/>
              </a:rPr>
              <a:t>丛猴</a:t>
            </a:r>
            <a:endParaRPr lang="zh-CN" altLang="en-US" sz="1400" b="1" i="1" dirty="0">
              <a:solidFill>
                <a:srgbClr val="000000"/>
              </a:solidFill>
              <a:latin typeface="华文楷体" pitchFamily="2" charset="-122"/>
              <a:ea typeface="宋体" pitchFamily="2" charset="-122"/>
            </a:endParaRPr>
          </a:p>
        </p:txBody>
      </p:sp>
      <p:sp>
        <p:nvSpPr>
          <p:cNvPr id="16" name="TextBox 15"/>
          <p:cNvSpPr txBox="1"/>
          <p:nvPr/>
        </p:nvSpPr>
        <p:spPr>
          <a:xfrm>
            <a:off x="7668344" y="4077072"/>
            <a:ext cx="864096" cy="307777"/>
          </a:xfrm>
          <a:prstGeom prst="rect">
            <a:avLst/>
          </a:prstGeom>
          <a:noFill/>
        </p:spPr>
        <p:txBody>
          <a:bodyPr wrap="square" rtlCol="0">
            <a:spAutoFit/>
          </a:bodyPr>
          <a:lstStyle/>
          <a:p>
            <a:r>
              <a:rPr lang="zh-CN" altLang="en-US" sz="1400" b="1" i="1" dirty="0" smtClean="0">
                <a:solidFill>
                  <a:srgbClr val="000000"/>
                </a:solidFill>
                <a:latin typeface="华文楷体" pitchFamily="2" charset="-122"/>
                <a:ea typeface="宋体" pitchFamily="2" charset="-122"/>
              </a:rPr>
              <a:t>树鼩</a:t>
            </a:r>
            <a:endParaRPr lang="zh-CN" altLang="en-US" sz="1400" b="1" i="1" dirty="0">
              <a:solidFill>
                <a:srgbClr val="000000"/>
              </a:solidFill>
              <a:latin typeface="华文楷体" pitchFamily="2" charset="-122"/>
              <a:ea typeface="宋体" pitchFamily="2" charset="-122"/>
            </a:endParaRPr>
          </a:p>
        </p:txBody>
      </p:sp>
      <p:sp>
        <p:nvSpPr>
          <p:cNvPr id="17" name="TextBox 16"/>
          <p:cNvSpPr txBox="1"/>
          <p:nvPr/>
        </p:nvSpPr>
        <p:spPr>
          <a:xfrm>
            <a:off x="7668344" y="3841303"/>
            <a:ext cx="1584176" cy="307777"/>
          </a:xfrm>
          <a:prstGeom prst="rect">
            <a:avLst/>
          </a:prstGeom>
          <a:noFill/>
        </p:spPr>
        <p:txBody>
          <a:bodyPr wrap="square" rtlCol="0">
            <a:spAutoFit/>
          </a:bodyPr>
          <a:lstStyle/>
          <a:p>
            <a:r>
              <a:rPr lang="zh-CN" altLang="en-US" sz="1400" b="1" i="1" dirty="0" smtClean="0">
                <a:solidFill>
                  <a:srgbClr val="000000"/>
                </a:solidFill>
                <a:latin typeface="华文楷体" pitchFamily="2" charset="-122"/>
                <a:ea typeface="宋体" pitchFamily="2" charset="-122"/>
              </a:rPr>
              <a:t>鼠（比</a:t>
            </a:r>
            <a:r>
              <a:rPr lang="en-US" altLang="zh-CN" sz="1400" b="1" i="1" dirty="0" smtClean="0">
                <a:solidFill>
                  <a:srgbClr val="000000"/>
                </a:solidFill>
                <a:latin typeface="华文楷体" pitchFamily="2" charset="-122"/>
                <a:ea typeface="宋体" pitchFamily="2" charset="-122"/>
              </a:rPr>
              <a:t>mouse</a:t>
            </a:r>
            <a:r>
              <a:rPr lang="zh-CN" altLang="en-US" sz="1400" b="1" i="1" dirty="0" smtClean="0">
                <a:solidFill>
                  <a:srgbClr val="000000"/>
                </a:solidFill>
                <a:latin typeface="华文楷体" pitchFamily="2" charset="-122"/>
                <a:ea typeface="宋体" pitchFamily="2" charset="-122"/>
              </a:rPr>
              <a:t>大）</a:t>
            </a:r>
            <a:endParaRPr lang="zh-CN" altLang="en-US" sz="1400" b="1" i="1" dirty="0">
              <a:solidFill>
                <a:srgbClr val="000000"/>
              </a:solidFill>
              <a:latin typeface="华文楷体" pitchFamily="2" charset="-122"/>
              <a:ea typeface="宋体" pitchFamily="2" charset="-122"/>
            </a:endParaRPr>
          </a:p>
        </p:txBody>
      </p:sp>
      <p:sp>
        <p:nvSpPr>
          <p:cNvPr id="18" name="TextBox 17"/>
          <p:cNvSpPr txBox="1"/>
          <p:nvPr/>
        </p:nvSpPr>
        <p:spPr>
          <a:xfrm>
            <a:off x="7668344" y="3625279"/>
            <a:ext cx="720080" cy="307777"/>
          </a:xfrm>
          <a:prstGeom prst="rect">
            <a:avLst/>
          </a:prstGeom>
          <a:noFill/>
        </p:spPr>
        <p:txBody>
          <a:bodyPr wrap="square" rtlCol="0">
            <a:spAutoFit/>
          </a:bodyPr>
          <a:lstStyle/>
          <a:p>
            <a:r>
              <a:rPr lang="zh-CN" altLang="en-US" sz="1400" b="1" i="1" dirty="0" smtClean="0">
                <a:solidFill>
                  <a:srgbClr val="000000"/>
                </a:solidFill>
                <a:latin typeface="华文楷体" pitchFamily="2" charset="-122"/>
                <a:ea typeface="宋体" pitchFamily="2" charset="-122"/>
              </a:rPr>
              <a:t>鼠</a:t>
            </a:r>
            <a:endParaRPr lang="zh-CN" altLang="en-US" sz="1400" b="1" i="1" dirty="0">
              <a:solidFill>
                <a:srgbClr val="000000"/>
              </a:solidFill>
              <a:latin typeface="华文楷体" pitchFamily="2" charset="-122"/>
              <a:ea typeface="宋体" pitchFamily="2" charset="-122"/>
            </a:endParaRPr>
          </a:p>
        </p:txBody>
      </p:sp>
      <p:sp>
        <p:nvSpPr>
          <p:cNvPr id="19" name="TextBox 18"/>
          <p:cNvSpPr txBox="1"/>
          <p:nvPr/>
        </p:nvSpPr>
        <p:spPr>
          <a:xfrm>
            <a:off x="7668344" y="3409255"/>
            <a:ext cx="792088" cy="307777"/>
          </a:xfrm>
          <a:prstGeom prst="rect">
            <a:avLst/>
          </a:prstGeom>
          <a:noFill/>
        </p:spPr>
        <p:txBody>
          <a:bodyPr wrap="square" rtlCol="0">
            <a:spAutoFit/>
          </a:bodyPr>
          <a:lstStyle/>
          <a:p>
            <a:r>
              <a:rPr lang="zh-CN" altLang="en-US" sz="1400" b="1" i="1" dirty="0" smtClean="0">
                <a:solidFill>
                  <a:srgbClr val="000000"/>
                </a:solidFill>
                <a:latin typeface="华文楷体" pitchFamily="2" charset="-122"/>
                <a:ea typeface="宋体" pitchFamily="2" charset="-122"/>
              </a:rPr>
              <a:t>袋鼠</a:t>
            </a:r>
            <a:endParaRPr lang="zh-CN" altLang="en-US" sz="1400" b="1" i="1" dirty="0">
              <a:solidFill>
                <a:srgbClr val="000000"/>
              </a:solidFill>
              <a:latin typeface="华文楷体" pitchFamily="2" charset="-122"/>
              <a:ea typeface="宋体" pitchFamily="2" charset="-122"/>
            </a:endParaRPr>
          </a:p>
        </p:txBody>
      </p:sp>
      <p:sp>
        <p:nvSpPr>
          <p:cNvPr id="20" name="TextBox 19"/>
          <p:cNvSpPr txBox="1"/>
          <p:nvPr/>
        </p:nvSpPr>
        <p:spPr>
          <a:xfrm>
            <a:off x="7665149" y="3140968"/>
            <a:ext cx="723275" cy="307777"/>
          </a:xfrm>
          <a:prstGeom prst="rect">
            <a:avLst/>
          </a:prstGeom>
          <a:noFill/>
        </p:spPr>
        <p:txBody>
          <a:bodyPr wrap="none" rtlCol="0">
            <a:spAutoFit/>
          </a:bodyPr>
          <a:lstStyle/>
          <a:p>
            <a:r>
              <a:rPr lang="zh-CN" altLang="en-US" sz="1400" b="1" i="1" dirty="0" smtClean="0">
                <a:solidFill>
                  <a:srgbClr val="000000"/>
                </a:solidFill>
                <a:latin typeface="华文楷体" pitchFamily="2" charset="-122"/>
                <a:ea typeface="宋体" pitchFamily="2" charset="-122"/>
              </a:rPr>
              <a:t>天竺鼠</a:t>
            </a:r>
            <a:endParaRPr lang="zh-CN" altLang="en-US" sz="1400" b="1" i="1" dirty="0">
              <a:solidFill>
                <a:srgbClr val="000000"/>
              </a:solidFill>
              <a:latin typeface="华文楷体" pitchFamily="2" charset="-122"/>
              <a:ea typeface="宋体" pitchFamily="2" charset="-122"/>
            </a:endParaRPr>
          </a:p>
        </p:txBody>
      </p:sp>
      <p:sp>
        <p:nvSpPr>
          <p:cNvPr id="21" name="TextBox 20"/>
          <p:cNvSpPr txBox="1"/>
          <p:nvPr/>
        </p:nvSpPr>
        <p:spPr>
          <a:xfrm>
            <a:off x="7668344" y="2905199"/>
            <a:ext cx="792088" cy="307777"/>
          </a:xfrm>
          <a:prstGeom prst="rect">
            <a:avLst/>
          </a:prstGeom>
          <a:noFill/>
        </p:spPr>
        <p:txBody>
          <a:bodyPr wrap="square" rtlCol="0">
            <a:spAutoFit/>
          </a:bodyPr>
          <a:lstStyle/>
          <a:p>
            <a:r>
              <a:rPr lang="zh-CN" altLang="en-US" sz="1400" b="1" i="1" dirty="0" smtClean="0">
                <a:solidFill>
                  <a:srgbClr val="000000"/>
                </a:solidFill>
                <a:latin typeface="华文楷体" pitchFamily="2" charset="-122"/>
                <a:ea typeface="宋体" pitchFamily="2" charset="-122"/>
              </a:rPr>
              <a:t>松鼠</a:t>
            </a:r>
            <a:endParaRPr lang="zh-CN" altLang="en-US" sz="1400" b="1" i="1" dirty="0">
              <a:solidFill>
                <a:srgbClr val="000000"/>
              </a:solidFill>
              <a:latin typeface="华文楷体" pitchFamily="2" charset="-122"/>
              <a:ea typeface="宋体" pitchFamily="2" charset="-122"/>
            </a:endParaRPr>
          </a:p>
        </p:txBody>
      </p:sp>
      <p:sp>
        <p:nvSpPr>
          <p:cNvPr id="22" name="TextBox 21"/>
          <p:cNvSpPr txBox="1"/>
          <p:nvPr/>
        </p:nvSpPr>
        <p:spPr>
          <a:xfrm>
            <a:off x="7701637" y="2636912"/>
            <a:ext cx="902811" cy="307777"/>
          </a:xfrm>
          <a:prstGeom prst="rect">
            <a:avLst/>
          </a:prstGeom>
          <a:noFill/>
        </p:spPr>
        <p:txBody>
          <a:bodyPr wrap="none" rtlCol="0">
            <a:spAutoFit/>
          </a:bodyPr>
          <a:lstStyle/>
          <a:p>
            <a:r>
              <a:rPr lang="zh-CN" altLang="en-US" sz="1400" b="1" i="1" dirty="0" smtClean="0">
                <a:solidFill>
                  <a:srgbClr val="000000"/>
                </a:solidFill>
                <a:latin typeface="华文楷体" pitchFamily="2" charset="-122"/>
                <a:ea typeface="宋体" pitchFamily="2" charset="-122"/>
              </a:rPr>
              <a:t>短耳野兔</a:t>
            </a:r>
            <a:endParaRPr lang="zh-CN" altLang="en-US" sz="1400" b="1" i="1" dirty="0">
              <a:solidFill>
                <a:srgbClr val="000000"/>
              </a:solidFill>
              <a:latin typeface="华文楷体" pitchFamily="2" charset="-122"/>
              <a:ea typeface="宋体" pitchFamily="2" charset="-122"/>
            </a:endParaRPr>
          </a:p>
        </p:txBody>
      </p:sp>
      <p:sp>
        <p:nvSpPr>
          <p:cNvPr id="23" name="TextBox 22"/>
          <p:cNvSpPr txBox="1"/>
          <p:nvPr/>
        </p:nvSpPr>
        <p:spPr>
          <a:xfrm>
            <a:off x="7701637" y="2401143"/>
            <a:ext cx="364202" cy="307777"/>
          </a:xfrm>
          <a:prstGeom prst="rect">
            <a:avLst/>
          </a:prstGeom>
          <a:noFill/>
        </p:spPr>
        <p:txBody>
          <a:bodyPr wrap="none" rtlCol="0">
            <a:spAutoFit/>
          </a:bodyPr>
          <a:lstStyle/>
          <a:p>
            <a:r>
              <a:rPr lang="zh-CN" altLang="en-US" sz="1400" b="1" i="1" dirty="0" smtClean="0">
                <a:solidFill>
                  <a:srgbClr val="000000"/>
                </a:solidFill>
                <a:latin typeface="华文楷体" pitchFamily="2" charset="-122"/>
                <a:ea typeface="宋体" pitchFamily="2" charset="-122"/>
              </a:rPr>
              <a:t>兔</a:t>
            </a:r>
            <a:endParaRPr lang="zh-CN" altLang="en-US" sz="1400" b="1" i="1" dirty="0">
              <a:solidFill>
                <a:srgbClr val="000000"/>
              </a:solidFill>
              <a:latin typeface="华文楷体" pitchFamily="2" charset="-122"/>
              <a:ea typeface="宋体" pitchFamily="2" charset="-122"/>
            </a:endParaRPr>
          </a:p>
        </p:txBody>
      </p:sp>
      <p:sp>
        <p:nvSpPr>
          <p:cNvPr id="24" name="TextBox 23"/>
          <p:cNvSpPr txBox="1"/>
          <p:nvPr/>
        </p:nvSpPr>
        <p:spPr>
          <a:xfrm>
            <a:off x="7668344" y="2185119"/>
            <a:ext cx="902811" cy="307777"/>
          </a:xfrm>
          <a:prstGeom prst="rect">
            <a:avLst/>
          </a:prstGeom>
          <a:noFill/>
        </p:spPr>
        <p:txBody>
          <a:bodyPr wrap="none" rtlCol="0">
            <a:spAutoFit/>
          </a:bodyPr>
          <a:lstStyle/>
          <a:p>
            <a:r>
              <a:rPr lang="zh-CN" altLang="en-US" sz="1400" b="1" i="1" dirty="0" smtClean="0">
                <a:solidFill>
                  <a:srgbClr val="000000"/>
                </a:solidFill>
                <a:latin typeface="华文楷体" pitchFamily="2" charset="-122"/>
                <a:ea typeface="宋体" pitchFamily="2" charset="-122"/>
              </a:rPr>
              <a:t>微型蝙蝠</a:t>
            </a:r>
            <a:endParaRPr lang="zh-CN" altLang="en-US" sz="1400" b="1" i="1" dirty="0">
              <a:solidFill>
                <a:srgbClr val="000000"/>
              </a:solidFill>
              <a:latin typeface="华文楷体" pitchFamily="2" charset="-122"/>
              <a:ea typeface="宋体" pitchFamily="2" charset="-122"/>
            </a:endParaRPr>
          </a:p>
        </p:txBody>
      </p:sp>
      <p:sp>
        <p:nvSpPr>
          <p:cNvPr id="25" name="TextBox 24"/>
          <p:cNvSpPr txBox="1"/>
          <p:nvPr/>
        </p:nvSpPr>
        <p:spPr>
          <a:xfrm>
            <a:off x="7668344" y="1897087"/>
            <a:ext cx="723275" cy="307777"/>
          </a:xfrm>
          <a:prstGeom prst="rect">
            <a:avLst/>
          </a:prstGeom>
          <a:noFill/>
        </p:spPr>
        <p:txBody>
          <a:bodyPr wrap="none" rtlCol="0">
            <a:spAutoFit/>
          </a:bodyPr>
          <a:lstStyle/>
          <a:p>
            <a:r>
              <a:rPr lang="zh-CN" altLang="en-US" sz="1400" b="1" i="1" dirty="0" smtClean="0">
                <a:solidFill>
                  <a:srgbClr val="000000"/>
                </a:solidFill>
                <a:latin typeface="华文楷体" pitchFamily="2" charset="-122"/>
                <a:ea typeface="宋体" pitchFamily="2" charset="-122"/>
              </a:rPr>
              <a:t>狐蝠科</a:t>
            </a:r>
            <a:endParaRPr lang="zh-CN" altLang="en-US" sz="1400" b="1" i="1" dirty="0">
              <a:solidFill>
                <a:srgbClr val="000000"/>
              </a:solidFill>
              <a:latin typeface="华文楷体" pitchFamily="2" charset="-122"/>
              <a:ea typeface="宋体" pitchFamily="2" charset="-122"/>
            </a:endParaRPr>
          </a:p>
        </p:txBody>
      </p:sp>
      <p:sp>
        <p:nvSpPr>
          <p:cNvPr id="26" name="TextBox 25"/>
          <p:cNvSpPr txBox="1"/>
          <p:nvPr/>
        </p:nvSpPr>
        <p:spPr>
          <a:xfrm>
            <a:off x="7668344" y="1628800"/>
            <a:ext cx="364202" cy="307777"/>
          </a:xfrm>
          <a:prstGeom prst="rect">
            <a:avLst/>
          </a:prstGeom>
          <a:noFill/>
        </p:spPr>
        <p:txBody>
          <a:bodyPr wrap="none" rtlCol="0">
            <a:spAutoFit/>
          </a:bodyPr>
          <a:lstStyle/>
          <a:p>
            <a:r>
              <a:rPr lang="zh-CN" altLang="en-US" sz="1400" b="1" i="1" dirty="0" smtClean="0">
                <a:solidFill>
                  <a:srgbClr val="000000"/>
                </a:solidFill>
                <a:latin typeface="华文楷体" pitchFamily="2" charset="-122"/>
                <a:ea typeface="宋体" pitchFamily="2" charset="-122"/>
              </a:rPr>
              <a:t>猫</a:t>
            </a:r>
            <a:endParaRPr lang="zh-CN" altLang="en-US" sz="1400" b="1" i="1" dirty="0">
              <a:solidFill>
                <a:srgbClr val="000000"/>
              </a:solidFill>
              <a:latin typeface="华文楷体" pitchFamily="2" charset="-122"/>
              <a:ea typeface="宋体" pitchFamily="2" charset="-122"/>
            </a:endParaRPr>
          </a:p>
        </p:txBody>
      </p:sp>
      <p:sp>
        <p:nvSpPr>
          <p:cNvPr id="27" name="TextBox 26"/>
          <p:cNvSpPr txBox="1"/>
          <p:nvPr/>
        </p:nvSpPr>
        <p:spPr>
          <a:xfrm>
            <a:off x="7668344" y="1393031"/>
            <a:ext cx="364202" cy="307777"/>
          </a:xfrm>
          <a:prstGeom prst="rect">
            <a:avLst/>
          </a:prstGeom>
          <a:noFill/>
        </p:spPr>
        <p:txBody>
          <a:bodyPr wrap="none" rtlCol="0">
            <a:spAutoFit/>
          </a:bodyPr>
          <a:lstStyle/>
          <a:p>
            <a:r>
              <a:rPr lang="zh-CN" altLang="en-US" sz="1400" b="1" i="1" dirty="0" smtClean="0">
                <a:solidFill>
                  <a:srgbClr val="000000"/>
                </a:solidFill>
                <a:latin typeface="华文楷体" pitchFamily="2" charset="-122"/>
                <a:ea typeface="宋体" pitchFamily="2" charset="-122"/>
              </a:rPr>
              <a:t>狗</a:t>
            </a:r>
            <a:endParaRPr lang="zh-CN" altLang="en-US" sz="1400" b="1" i="1" dirty="0">
              <a:solidFill>
                <a:srgbClr val="000000"/>
              </a:solidFill>
              <a:latin typeface="华文楷体" pitchFamily="2" charset="-122"/>
              <a:ea typeface="宋体" pitchFamily="2" charset="-122"/>
            </a:endParaRPr>
          </a:p>
        </p:txBody>
      </p:sp>
      <p:sp>
        <p:nvSpPr>
          <p:cNvPr id="28" name="TextBox 27"/>
          <p:cNvSpPr txBox="1"/>
          <p:nvPr/>
        </p:nvSpPr>
        <p:spPr>
          <a:xfrm>
            <a:off x="7664182" y="1124744"/>
            <a:ext cx="364202" cy="307777"/>
          </a:xfrm>
          <a:prstGeom prst="rect">
            <a:avLst/>
          </a:prstGeom>
          <a:noFill/>
        </p:spPr>
        <p:txBody>
          <a:bodyPr wrap="none" rtlCol="0">
            <a:spAutoFit/>
          </a:bodyPr>
          <a:lstStyle/>
          <a:p>
            <a:r>
              <a:rPr lang="zh-CN" altLang="en-US" sz="1400" b="1" i="1" dirty="0" smtClean="0">
                <a:solidFill>
                  <a:srgbClr val="000000"/>
                </a:solidFill>
                <a:latin typeface="华文楷体" pitchFamily="2" charset="-122"/>
                <a:ea typeface="宋体" pitchFamily="2" charset="-122"/>
              </a:rPr>
              <a:t>马</a:t>
            </a:r>
            <a:endParaRPr lang="zh-CN" altLang="en-US" sz="1400" b="1" i="1" dirty="0">
              <a:solidFill>
                <a:srgbClr val="000000"/>
              </a:solidFill>
              <a:latin typeface="华文楷体" pitchFamily="2" charset="-122"/>
              <a:ea typeface="宋体" pitchFamily="2" charset="-122"/>
            </a:endParaRPr>
          </a:p>
        </p:txBody>
      </p:sp>
      <p:sp>
        <p:nvSpPr>
          <p:cNvPr id="29" name="Line 9"/>
          <p:cNvSpPr>
            <a:spLocks noChangeShapeType="1"/>
          </p:cNvSpPr>
          <p:nvPr/>
        </p:nvSpPr>
        <p:spPr bwMode="auto">
          <a:xfrm>
            <a:off x="539552" y="4149080"/>
            <a:ext cx="8458200" cy="0"/>
          </a:xfrm>
          <a:prstGeom prst="line">
            <a:avLst/>
          </a:prstGeom>
          <a:noFill/>
          <a:ln w="28575">
            <a:solidFill>
              <a:srgbClr val="FF0000"/>
            </a:solidFill>
            <a:round/>
            <a:headEnd/>
            <a:tailEnd/>
          </a:ln>
        </p:spPr>
        <p:txBody>
          <a:bodyPr/>
          <a:lstStyle/>
          <a:p>
            <a:endParaRPr lang="zh-CN" altLang="en-US" sz="2800" b="1" i="1">
              <a:solidFill>
                <a:srgbClr val="000000"/>
              </a:solidFill>
              <a:latin typeface="华文楷体" pitchFamily="2" charset="-122"/>
              <a:ea typeface="宋体" pitchFamily="2" charset="-122"/>
            </a:endParaRPr>
          </a:p>
        </p:txBody>
      </p:sp>
      <p:sp>
        <p:nvSpPr>
          <p:cNvPr id="30" name="Line 9"/>
          <p:cNvSpPr>
            <a:spLocks noChangeShapeType="1"/>
          </p:cNvSpPr>
          <p:nvPr/>
        </p:nvSpPr>
        <p:spPr bwMode="auto">
          <a:xfrm>
            <a:off x="434280" y="2420888"/>
            <a:ext cx="8458200" cy="0"/>
          </a:xfrm>
          <a:prstGeom prst="line">
            <a:avLst/>
          </a:prstGeom>
          <a:noFill/>
          <a:ln w="28575">
            <a:solidFill>
              <a:srgbClr val="FF0000"/>
            </a:solidFill>
            <a:round/>
            <a:headEnd/>
            <a:tailEnd/>
          </a:ln>
        </p:spPr>
        <p:txBody>
          <a:bodyPr/>
          <a:lstStyle/>
          <a:p>
            <a:endParaRPr lang="zh-CN" altLang="en-US" sz="2800" b="1" i="1">
              <a:solidFill>
                <a:srgbClr val="000000"/>
              </a:solidFill>
              <a:latin typeface="华文楷体" pitchFamily="2" charset="-122"/>
              <a:ea typeface="宋体" pitchFamily="2" charset="-122"/>
            </a:endParaRPr>
          </a:p>
        </p:txBody>
      </p:sp>
      <p:sp>
        <p:nvSpPr>
          <p:cNvPr id="31" name="Line 9"/>
          <p:cNvSpPr>
            <a:spLocks noChangeShapeType="1"/>
          </p:cNvSpPr>
          <p:nvPr/>
        </p:nvSpPr>
        <p:spPr bwMode="auto">
          <a:xfrm>
            <a:off x="434280" y="1196752"/>
            <a:ext cx="8458200" cy="0"/>
          </a:xfrm>
          <a:prstGeom prst="line">
            <a:avLst/>
          </a:prstGeom>
          <a:noFill/>
          <a:ln w="28575">
            <a:solidFill>
              <a:srgbClr val="FF0000"/>
            </a:solidFill>
            <a:round/>
            <a:headEnd/>
            <a:tailEnd/>
          </a:ln>
        </p:spPr>
        <p:txBody>
          <a:bodyPr/>
          <a:lstStyle/>
          <a:p>
            <a:endParaRPr lang="zh-CN" altLang="en-US" sz="2800" b="1" i="1">
              <a:solidFill>
                <a:srgbClr val="000000"/>
              </a:solidFill>
              <a:latin typeface="华文楷体" pitchFamily="2" charset="-122"/>
              <a:ea typeface="宋体" pitchFamily="2" charset="-122"/>
            </a:endParaRPr>
          </a:p>
        </p:txBody>
      </p:sp>
      <p:sp>
        <p:nvSpPr>
          <p:cNvPr id="32" name="矩形 31"/>
          <p:cNvSpPr/>
          <p:nvPr/>
        </p:nvSpPr>
        <p:spPr>
          <a:xfrm>
            <a:off x="144016" y="4365104"/>
            <a:ext cx="2843808" cy="1938992"/>
          </a:xfrm>
          <a:prstGeom prst="rect">
            <a:avLst/>
          </a:prstGeom>
        </p:spPr>
        <p:txBody>
          <a:bodyPr wrap="square">
            <a:spAutoFit/>
          </a:bodyPr>
          <a:lstStyle/>
          <a:p>
            <a:r>
              <a:rPr lang="en-US" altLang="zh-CN" sz="2000" b="1" i="1" dirty="0" smtClean="0">
                <a:solidFill>
                  <a:srgbClr val="FF0000"/>
                </a:solidFill>
                <a:latin typeface="华文楷体" pitchFamily="2" charset="-122"/>
                <a:ea typeface="宋体" pitchFamily="2" charset="-122"/>
              </a:rPr>
              <a:t>Time tree of mammals.</a:t>
            </a:r>
          </a:p>
          <a:p>
            <a:r>
              <a:rPr lang="en-US" altLang="zh-CN" sz="2000" b="1" i="1" dirty="0" smtClean="0">
                <a:solidFill>
                  <a:srgbClr val="FF0000"/>
                </a:solidFill>
                <a:latin typeface="华文楷体" pitchFamily="2" charset="-122"/>
                <a:ea typeface="宋体" pitchFamily="2" charset="-122"/>
              </a:rPr>
              <a:t>Posterior divergence times were estimated using the new </a:t>
            </a:r>
            <a:r>
              <a:rPr lang="en-US" altLang="zh-CN" sz="2000" b="1" i="1" dirty="0" err="1" smtClean="0">
                <a:solidFill>
                  <a:srgbClr val="FF0000"/>
                </a:solidFill>
                <a:latin typeface="华文楷体" pitchFamily="2" charset="-122"/>
                <a:ea typeface="宋体" pitchFamily="2" charset="-122"/>
              </a:rPr>
              <a:t>Dirichlet</a:t>
            </a:r>
            <a:r>
              <a:rPr lang="en-US" altLang="zh-CN" sz="2000" b="1" i="1" dirty="0" smtClean="0">
                <a:solidFill>
                  <a:srgbClr val="FF0000"/>
                </a:solidFill>
                <a:latin typeface="华文楷体" pitchFamily="2" charset="-122"/>
                <a:ea typeface="宋体" pitchFamily="2" charset="-122"/>
              </a:rPr>
              <a:t> prior</a:t>
            </a:r>
            <a:r>
              <a:rPr lang="en-US" altLang="zh-CN" sz="2000" b="1" i="1" dirty="0" smtClean="0">
                <a:solidFill>
                  <a:srgbClr val="3333FF"/>
                </a:solidFill>
                <a:latin typeface="华文楷体" pitchFamily="2" charset="-122"/>
                <a:ea typeface="宋体" pitchFamily="2" charset="-122"/>
              </a:rPr>
              <a:t> </a:t>
            </a:r>
          </a:p>
          <a:p>
            <a:r>
              <a:rPr lang="en-US" altLang="zh-CN" sz="2000" b="1" i="1" dirty="0" smtClean="0">
                <a:solidFill>
                  <a:srgbClr val="3333FF"/>
                </a:solidFill>
                <a:latin typeface="华文楷体" pitchFamily="2" charset="-122"/>
                <a:ea typeface="宋体" pitchFamily="2" charset="-122"/>
              </a:rPr>
              <a:t>  [Reis Zhu Yang 2014]</a:t>
            </a:r>
            <a:endParaRPr lang="zh-CN" altLang="en-US" sz="2000" b="1" i="1" dirty="0">
              <a:solidFill>
                <a:srgbClr val="3333FF"/>
              </a:solidFill>
              <a:latin typeface="华文楷体" pitchFamily="2" charset="-122"/>
              <a:ea typeface="宋体" pitchFamily="2" charset="-122"/>
            </a:endParaRPr>
          </a:p>
        </p:txBody>
      </p:sp>
      <p:sp>
        <p:nvSpPr>
          <p:cNvPr id="33" name="椭圆 32"/>
          <p:cNvSpPr/>
          <p:nvPr/>
        </p:nvSpPr>
        <p:spPr>
          <a:xfrm>
            <a:off x="4665712" y="4725144"/>
            <a:ext cx="1418456" cy="69837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i="1" dirty="0" smtClean="0">
              <a:solidFill>
                <a:srgbClr val="000000"/>
              </a:solidFill>
            </a:endParaRPr>
          </a:p>
          <a:p>
            <a:pPr algn="ctr"/>
            <a:r>
              <a:rPr lang="en-US" altLang="zh-CN" sz="1600" b="1" i="1" dirty="0" smtClean="0">
                <a:solidFill>
                  <a:srgbClr val="000000"/>
                </a:solidFill>
              </a:rPr>
              <a:t>about</a:t>
            </a:r>
          </a:p>
          <a:p>
            <a:pPr algn="ctr"/>
            <a:r>
              <a:rPr lang="en-US" altLang="zh-CN" sz="1600" b="1" i="1" dirty="0" smtClean="0">
                <a:solidFill>
                  <a:srgbClr val="000000"/>
                </a:solidFill>
              </a:rPr>
              <a:t>11x10^6</a:t>
            </a:r>
            <a:endParaRPr lang="en-US" altLang="zh-CN" sz="2800" b="1" i="1" dirty="0" smtClean="0">
              <a:solidFill>
                <a:srgbClr val="000000"/>
              </a:solidFill>
            </a:endParaRPr>
          </a:p>
          <a:p>
            <a:pPr algn="ctr"/>
            <a:endParaRPr lang="zh-CN" altLang="en-US" sz="2800" b="1" i="1" dirty="0">
              <a:solidFill>
                <a:srgbClr val="000000"/>
              </a:solidFill>
            </a:endParaRPr>
          </a:p>
        </p:txBody>
      </p:sp>
      <p:cxnSp>
        <p:nvCxnSpPr>
          <p:cNvPr id="35" name="直接箭头连接符 34"/>
          <p:cNvCxnSpPr/>
          <p:nvPr/>
        </p:nvCxnSpPr>
        <p:spPr>
          <a:xfrm>
            <a:off x="5364088" y="5445224"/>
            <a:ext cx="504056" cy="864096"/>
          </a:xfrm>
          <a:prstGeom prst="straightConnector1">
            <a:avLst/>
          </a:prstGeom>
          <a:ln w="2857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1187624" y="1268760"/>
            <a:ext cx="1656184" cy="69837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i="1" dirty="0" smtClean="0">
              <a:solidFill>
                <a:srgbClr val="000000"/>
              </a:solidFill>
            </a:endParaRPr>
          </a:p>
          <a:p>
            <a:pPr algn="ctr"/>
            <a:r>
              <a:rPr lang="en-US" altLang="zh-CN" b="1" i="1" dirty="0" smtClean="0">
                <a:solidFill>
                  <a:srgbClr val="000000"/>
                </a:solidFill>
              </a:rPr>
              <a:t>about</a:t>
            </a:r>
          </a:p>
          <a:p>
            <a:pPr algn="ctr"/>
            <a:r>
              <a:rPr lang="en-US" altLang="zh-CN" b="1" i="1" dirty="0" smtClean="0">
                <a:solidFill>
                  <a:srgbClr val="000000"/>
                </a:solidFill>
              </a:rPr>
              <a:t>52x10^6</a:t>
            </a:r>
          </a:p>
          <a:p>
            <a:pPr algn="ctr"/>
            <a:endParaRPr lang="zh-CN" altLang="en-US" sz="2800" b="1" i="1" dirty="0">
              <a:solidFill>
                <a:srgbClr val="000000"/>
              </a:solidFill>
            </a:endParaRPr>
          </a:p>
        </p:txBody>
      </p:sp>
      <p:cxnSp>
        <p:nvCxnSpPr>
          <p:cNvPr id="39" name="直接箭头连接符 38"/>
          <p:cNvCxnSpPr/>
          <p:nvPr/>
        </p:nvCxnSpPr>
        <p:spPr>
          <a:xfrm flipV="1">
            <a:off x="2555776" y="476672"/>
            <a:ext cx="1728192" cy="864096"/>
          </a:xfrm>
          <a:prstGeom prst="straightConnector1">
            <a:avLst/>
          </a:prstGeom>
          <a:ln w="28575">
            <a:solidFill>
              <a:srgbClr val="3333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61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ctrTitle"/>
          </p:nvPr>
        </p:nvSpPr>
        <p:spPr>
          <a:xfrm>
            <a:off x="762000" y="1277938"/>
            <a:ext cx="7772400" cy="1143000"/>
          </a:xfrm>
        </p:spPr>
        <p:txBody>
          <a:bodyPr>
            <a:normAutofit fontScale="90000"/>
          </a:bodyPr>
          <a:lstStyle/>
          <a:p>
            <a:r>
              <a:rPr lang="en-US" altLang="zh-CN" i="1" dirty="0" smtClean="0">
                <a:solidFill>
                  <a:srgbClr val="FF0000"/>
                </a:solidFill>
              </a:rPr>
              <a:t>Some Thoughts about </a:t>
            </a:r>
            <a:br>
              <a:rPr lang="en-US" altLang="zh-CN" i="1" dirty="0" smtClean="0">
                <a:solidFill>
                  <a:srgbClr val="FF0000"/>
                </a:solidFill>
              </a:rPr>
            </a:br>
            <a:r>
              <a:rPr lang="en-US" altLang="zh-CN" i="1" dirty="0" smtClean="0">
                <a:solidFill>
                  <a:srgbClr val="FF0000"/>
                </a:solidFill>
              </a:rPr>
              <a:t> Bayesian method in </a:t>
            </a:r>
            <a:r>
              <a:rPr lang="en-US" altLang="zh-CN" i="1" dirty="0" err="1" smtClean="0">
                <a:solidFill>
                  <a:srgbClr val="FF0000"/>
                </a:solidFill>
              </a:rPr>
              <a:t>phylogenetics</a:t>
            </a:r>
            <a:r>
              <a:rPr lang="en-US" altLang="zh-CN" i="1" dirty="0" smtClean="0">
                <a:solidFill>
                  <a:srgbClr val="FF0000"/>
                </a:solidFill>
              </a:rPr>
              <a:t>  </a:t>
            </a:r>
            <a:endParaRPr lang="zh-CN" altLang="en-US" i="1" dirty="0" smtClean="0">
              <a:solidFill>
                <a:srgbClr val="FF0000"/>
              </a:solidFill>
            </a:endParaRPr>
          </a:p>
        </p:txBody>
      </p:sp>
      <p:sp>
        <p:nvSpPr>
          <p:cNvPr id="9219" name="Rectangle 3"/>
          <p:cNvSpPr>
            <a:spLocks noGrp="1" noChangeArrowheads="1"/>
          </p:cNvSpPr>
          <p:nvPr>
            <p:ph type="subTitle" idx="1"/>
          </p:nvPr>
        </p:nvSpPr>
        <p:spPr>
          <a:xfrm>
            <a:off x="762000" y="3124200"/>
            <a:ext cx="7921625" cy="2819400"/>
          </a:xfrm>
        </p:spPr>
        <p:txBody>
          <a:bodyPr rtlCol="0">
            <a:normAutofit fontScale="92500" lnSpcReduction="10000"/>
          </a:bodyPr>
          <a:lstStyle/>
          <a:p>
            <a:pPr fontAlgn="auto">
              <a:lnSpc>
                <a:spcPct val="90000"/>
              </a:lnSpc>
              <a:spcAft>
                <a:spcPts val="0"/>
              </a:spcAft>
              <a:buFont typeface="Arial" pitchFamily="34" charset="0"/>
              <a:buNone/>
              <a:defRPr/>
            </a:pPr>
            <a:r>
              <a:rPr lang="en-US" altLang="zh-CN" sz="3600" i="1" dirty="0" err="1" smtClean="0">
                <a:solidFill>
                  <a:schemeClr val="hlink"/>
                </a:solidFill>
                <a:ea typeface="华文行楷" pitchFamily="2" charset="-122"/>
              </a:rPr>
              <a:t>Zhi</a:t>
            </a:r>
            <a:r>
              <a:rPr lang="en-US" altLang="zh-CN" sz="3600" i="1" dirty="0" smtClean="0">
                <a:solidFill>
                  <a:schemeClr val="hlink"/>
                </a:solidFill>
                <a:ea typeface="华文行楷" pitchFamily="2" charset="-122"/>
              </a:rPr>
              <a:t>-Ming Ma</a:t>
            </a:r>
          </a:p>
          <a:p>
            <a:pPr fontAlgn="auto">
              <a:lnSpc>
                <a:spcPct val="90000"/>
              </a:lnSpc>
              <a:spcAft>
                <a:spcPts val="0"/>
              </a:spcAft>
              <a:buFont typeface="Arial" pitchFamily="34" charset="0"/>
              <a:buNone/>
              <a:defRPr/>
            </a:pPr>
            <a:r>
              <a:rPr lang="zh-CN" altLang="en-US" sz="2800" i="1" dirty="0" smtClean="0">
                <a:solidFill>
                  <a:srgbClr val="0070C0"/>
                </a:solidFill>
                <a:latin typeface="隶书" pitchFamily="49" charset="-122"/>
                <a:ea typeface="隶书" pitchFamily="49" charset="-122"/>
              </a:rPr>
              <a:t>                 </a:t>
            </a:r>
            <a:endParaRPr lang="en-US" altLang="zh-CN" sz="2800" i="1" dirty="0" smtClean="0">
              <a:solidFill>
                <a:srgbClr val="0070C0"/>
              </a:solidFill>
              <a:latin typeface="隶书" pitchFamily="49" charset="-122"/>
              <a:ea typeface="隶书" pitchFamily="49" charset="-122"/>
            </a:endParaRPr>
          </a:p>
          <a:p>
            <a:pPr fontAlgn="auto">
              <a:lnSpc>
                <a:spcPct val="90000"/>
              </a:lnSpc>
              <a:spcAft>
                <a:spcPts val="0"/>
              </a:spcAft>
              <a:buFont typeface="Arial" pitchFamily="34" charset="0"/>
              <a:buNone/>
              <a:defRPr/>
            </a:pPr>
            <a:endParaRPr lang="en-US" altLang="zh-CN" sz="2800" i="1" dirty="0" smtClean="0">
              <a:solidFill>
                <a:srgbClr val="0070C0"/>
              </a:solidFill>
              <a:latin typeface="隶书" pitchFamily="49" charset="-122"/>
              <a:ea typeface="隶书" pitchFamily="49" charset="-122"/>
            </a:endParaRPr>
          </a:p>
          <a:p>
            <a:pPr fontAlgn="auto">
              <a:lnSpc>
                <a:spcPct val="90000"/>
              </a:lnSpc>
              <a:spcAft>
                <a:spcPts val="0"/>
              </a:spcAft>
              <a:buFont typeface="Arial" pitchFamily="34" charset="0"/>
              <a:buNone/>
              <a:defRPr/>
            </a:pPr>
            <a:r>
              <a:rPr lang="en-US" altLang="zh-CN" sz="2600" b="1" i="1" dirty="0" smtClean="0">
                <a:solidFill>
                  <a:srgbClr val="0070C0"/>
                </a:solidFill>
                <a:latin typeface="隶书" pitchFamily="49" charset="-122"/>
                <a:ea typeface="隶书" pitchFamily="49" charset="-122"/>
              </a:rPr>
              <a:t>              ICSA 2016, Dec.21, Shanghai</a:t>
            </a:r>
          </a:p>
          <a:p>
            <a:pPr fontAlgn="auto">
              <a:lnSpc>
                <a:spcPct val="90000"/>
              </a:lnSpc>
              <a:spcAft>
                <a:spcPts val="0"/>
              </a:spcAft>
              <a:buFont typeface="Arial" pitchFamily="34" charset="0"/>
              <a:buNone/>
              <a:defRPr/>
            </a:pPr>
            <a:r>
              <a:rPr lang="zh-CN" altLang="en-US" sz="2400" i="1" dirty="0" smtClean="0">
                <a:solidFill>
                  <a:srgbClr val="0070C0"/>
                </a:solidFill>
                <a:latin typeface="隶书" pitchFamily="49" charset="-122"/>
                <a:ea typeface="隶书" pitchFamily="49" charset="-122"/>
              </a:rPr>
              <a:t>              </a:t>
            </a:r>
            <a:endParaRPr lang="en-US" altLang="zh-CN" sz="2400" i="1" dirty="0" smtClean="0">
              <a:solidFill>
                <a:srgbClr val="0070C0"/>
              </a:solidFill>
              <a:latin typeface="隶书" pitchFamily="49" charset="-122"/>
              <a:ea typeface="隶书" pitchFamily="49" charset="-122"/>
            </a:endParaRPr>
          </a:p>
          <a:p>
            <a:pPr algn="l" fontAlgn="auto">
              <a:lnSpc>
                <a:spcPct val="90000"/>
              </a:lnSpc>
              <a:spcAft>
                <a:spcPts val="0"/>
              </a:spcAft>
              <a:buFont typeface="Arial" pitchFamily="34" charset="0"/>
              <a:buNone/>
              <a:defRPr/>
            </a:pPr>
            <a:r>
              <a:rPr lang="en-US" altLang="zh-CN" sz="2000" b="1" i="1" dirty="0" smtClean="0"/>
              <a:t>Email: mazm@amt.ac.cn  </a:t>
            </a:r>
          </a:p>
          <a:p>
            <a:pPr algn="l" fontAlgn="auto">
              <a:lnSpc>
                <a:spcPct val="90000"/>
              </a:lnSpc>
              <a:spcAft>
                <a:spcPts val="0"/>
              </a:spcAft>
              <a:buFont typeface="Arial" pitchFamily="34" charset="0"/>
              <a:buNone/>
              <a:defRPr/>
            </a:pPr>
            <a:r>
              <a:rPr lang="en-US" altLang="zh-CN" sz="2000" b="1" i="1" dirty="0" smtClean="0"/>
              <a:t>http://www.amt.ac.cn/member/mazhiming/index.html</a:t>
            </a:r>
          </a:p>
          <a:p>
            <a:pPr fontAlgn="auto">
              <a:lnSpc>
                <a:spcPct val="90000"/>
              </a:lnSpc>
              <a:spcAft>
                <a:spcPts val="0"/>
              </a:spcAft>
              <a:buFont typeface="Arial" pitchFamily="34" charset="0"/>
              <a:buNone/>
              <a:defRPr/>
            </a:pPr>
            <a:endParaRPr lang="en-US" altLang="zh-CN" dirty="0" smtClean="0"/>
          </a:p>
        </p:txBody>
      </p:sp>
    </p:spTree>
    <p:extLst>
      <p:ext uri="{BB962C8B-B14F-4D97-AF65-F5344CB8AC3E}">
        <p14:creationId xmlns:p14="http://schemas.microsoft.com/office/powerpoint/2010/main" val="45428393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557808"/>
            <a:ext cx="8229600" cy="1143000"/>
          </a:xfrm>
        </p:spPr>
        <p:txBody>
          <a:bodyPr/>
          <a:lstStyle/>
          <a:p>
            <a:r>
              <a:rPr lang="en-US" altLang="zh-CN" dirty="0" smtClean="0">
                <a:solidFill>
                  <a:srgbClr val="FF0000"/>
                </a:solidFill>
              </a:rPr>
              <a:t>Problems and Challenge</a:t>
            </a:r>
            <a:endParaRPr lang="zh-CN" altLang="en-US" dirty="0"/>
          </a:p>
        </p:txBody>
      </p:sp>
      <p:sp>
        <p:nvSpPr>
          <p:cNvPr id="3" name="内容占位符 2"/>
          <p:cNvSpPr>
            <a:spLocks noGrp="1"/>
          </p:cNvSpPr>
          <p:nvPr>
            <p:ph idx="1"/>
          </p:nvPr>
        </p:nvSpPr>
        <p:spPr>
          <a:xfrm>
            <a:off x="323528" y="1783357"/>
            <a:ext cx="8496944" cy="4525963"/>
          </a:xfrm>
        </p:spPr>
        <p:txBody>
          <a:bodyPr>
            <a:normAutofit fontScale="92500"/>
          </a:bodyPr>
          <a:lstStyle/>
          <a:p>
            <a:r>
              <a:rPr lang="en-US" altLang="zh-CN" dirty="0" smtClean="0">
                <a:solidFill>
                  <a:srgbClr val="3333FF"/>
                </a:solidFill>
              </a:rPr>
              <a:t>Conjecture</a:t>
            </a:r>
            <a:r>
              <a:rPr lang="en-US" altLang="zh-CN" dirty="0" smtClean="0"/>
              <a:t>: In Bayesian </a:t>
            </a:r>
            <a:r>
              <a:rPr lang="en-US" altLang="zh-CN" dirty="0" err="1" smtClean="0"/>
              <a:t>phylogenetics</a:t>
            </a:r>
            <a:r>
              <a:rPr lang="en-US" altLang="zh-CN" dirty="0" smtClean="0"/>
              <a:t> we should always avoid using </a:t>
            </a:r>
            <a:r>
              <a:rPr lang="en-US" altLang="zh-CN" dirty="0" err="1" smtClean="0"/>
              <a:t>i.i.d</a:t>
            </a:r>
            <a:r>
              <a:rPr lang="en-US" altLang="zh-CN" dirty="0" smtClean="0"/>
              <a:t>. prior among corresponding data ?</a:t>
            </a:r>
          </a:p>
          <a:p>
            <a:r>
              <a:rPr lang="en-US" altLang="zh-CN" dirty="0" smtClean="0"/>
              <a:t>Analytic explanation that compound </a:t>
            </a:r>
            <a:r>
              <a:rPr lang="en-US" altLang="zh-CN" dirty="0" err="1" smtClean="0"/>
              <a:t>Dirichlet</a:t>
            </a:r>
            <a:r>
              <a:rPr lang="en-US" altLang="zh-CN" dirty="0" smtClean="0"/>
              <a:t> distributions can be regarded as uninformative priors in Bayesian </a:t>
            </a:r>
            <a:r>
              <a:rPr lang="en-US" altLang="zh-CN" dirty="0" err="1" smtClean="0"/>
              <a:t>phylogenetics</a:t>
            </a:r>
            <a:r>
              <a:rPr lang="en-US" altLang="zh-CN" dirty="0" smtClean="0"/>
              <a:t>.</a:t>
            </a:r>
          </a:p>
          <a:p>
            <a:r>
              <a:rPr lang="en-US" altLang="zh-CN" dirty="0" smtClean="0"/>
              <a:t>General feature of prior distributions which are less </a:t>
            </a:r>
            <a:r>
              <a:rPr lang="en-US" altLang="zh-CN" dirty="0" smtClean="0">
                <a:solidFill>
                  <a:srgbClr val="FF0000"/>
                </a:solidFill>
              </a:rPr>
              <a:t> </a:t>
            </a:r>
            <a:r>
              <a:rPr lang="en-US" altLang="zh-CN" dirty="0" smtClean="0"/>
              <a:t>sensitive  in Bayesian </a:t>
            </a:r>
            <a:r>
              <a:rPr lang="en-US" altLang="zh-CN" dirty="0" err="1" smtClean="0"/>
              <a:t>phylogenetics</a:t>
            </a:r>
            <a:r>
              <a:rPr lang="en-US" altLang="zh-CN" dirty="0" smtClean="0"/>
              <a:t>. </a:t>
            </a:r>
            <a:r>
              <a:rPr lang="en-US" altLang="zh-CN" dirty="0" smtClean="0">
                <a:solidFill>
                  <a:srgbClr val="3333FF"/>
                </a:solidFill>
              </a:rPr>
              <a:t>uniform </a:t>
            </a:r>
            <a:r>
              <a:rPr lang="en-US" altLang="zh-CN" dirty="0" err="1" smtClean="0">
                <a:solidFill>
                  <a:srgbClr val="3333FF"/>
                </a:solidFill>
              </a:rPr>
              <a:t>Dirichlet</a:t>
            </a:r>
            <a:r>
              <a:rPr lang="en-US" altLang="zh-CN" dirty="0" smtClean="0">
                <a:solidFill>
                  <a:srgbClr val="3333FF"/>
                </a:solidFill>
              </a:rPr>
              <a:t>?</a:t>
            </a:r>
          </a:p>
          <a:p>
            <a:pPr marL="514350" indent="-514350">
              <a:buAutoNum type="arabicPeriod" startAt="8"/>
            </a:pPr>
            <a:endParaRPr lang="zh-CN" altLang="en-US" dirty="0"/>
          </a:p>
        </p:txBody>
      </p:sp>
    </p:spTree>
    <p:extLst>
      <p:ext uri="{BB962C8B-B14F-4D97-AF65-F5344CB8AC3E}">
        <p14:creationId xmlns:p14="http://schemas.microsoft.com/office/powerpoint/2010/main" val="311586241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04800" y="1150441"/>
            <a:ext cx="8229600" cy="5478959"/>
          </a:xfrm>
        </p:spPr>
        <p:txBody>
          <a:bodyPr>
            <a:normAutofit fontScale="85000" lnSpcReduction="20000"/>
          </a:bodyPr>
          <a:lstStyle/>
          <a:p>
            <a:pPr marL="0" indent="0">
              <a:buNone/>
            </a:pPr>
            <a:r>
              <a:rPr lang="en-US" altLang="zh-CN" sz="3000" dirty="0" smtClean="0"/>
              <a:t>    </a:t>
            </a:r>
            <a:r>
              <a:rPr lang="en-US" altLang="zh-CN" sz="3800" dirty="0" smtClean="0"/>
              <a:t>A typical phylogenetic analysis may include dozens or hundreds of parameters in the DNA or amino acid substitution model, but there are a </a:t>
            </a:r>
            <a:r>
              <a:rPr lang="en-US" altLang="zh-CN" sz="3800" dirty="0" smtClean="0">
                <a:solidFill>
                  <a:srgbClr val="3333FF"/>
                </a:solidFill>
              </a:rPr>
              <a:t>near-infinite number of tree topologies </a:t>
            </a:r>
            <a:r>
              <a:rPr lang="en-US" altLang="zh-CN" sz="3800" dirty="0" smtClean="0"/>
              <a:t>(which are different statistical models), and each of them involves hundreds or thousands of branch-length parameters.</a:t>
            </a:r>
            <a:r>
              <a:rPr lang="en-US" altLang="zh-CN" sz="3800" dirty="0" smtClean="0">
                <a:solidFill>
                  <a:srgbClr val="FF0000"/>
                </a:solidFill>
              </a:rPr>
              <a:t> </a:t>
            </a:r>
          </a:p>
          <a:p>
            <a:pPr marL="0" indent="0">
              <a:buNone/>
            </a:pPr>
            <a:r>
              <a:rPr lang="en-US" altLang="zh-CN" sz="2400" dirty="0" smtClean="0">
                <a:solidFill>
                  <a:srgbClr val="3333FF"/>
                </a:solidFill>
              </a:rPr>
              <a:t>      For </a:t>
            </a:r>
            <a:r>
              <a:rPr lang="en-US" altLang="zh-CN" sz="2400" dirty="0">
                <a:solidFill>
                  <a:srgbClr val="3333FF"/>
                </a:solidFill>
              </a:rPr>
              <a:t>10 species, there are about 2 millions </a:t>
            </a:r>
            <a:r>
              <a:rPr lang="en-US" altLang="zh-CN" sz="2400" dirty="0" smtClean="0">
                <a:solidFill>
                  <a:srgbClr val="3333FF"/>
                </a:solidFill>
              </a:rPr>
              <a:t>different </a:t>
            </a:r>
            <a:r>
              <a:rPr lang="en-US" altLang="zh-CN" sz="2400" dirty="0">
                <a:solidFill>
                  <a:srgbClr val="3333FF"/>
                </a:solidFill>
              </a:rPr>
              <a:t>trees.</a:t>
            </a:r>
            <a:endParaRPr lang="zh-CN" altLang="en-US" sz="2400" dirty="0">
              <a:solidFill>
                <a:srgbClr val="3333FF"/>
              </a:solidFill>
            </a:endParaRPr>
          </a:p>
          <a:p>
            <a:pPr>
              <a:buNone/>
            </a:pPr>
            <a:endParaRPr lang="en-US" altLang="zh-CN" sz="2600" dirty="0" smtClean="0">
              <a:solidFill>
                <a:srgbClr val="FF0000"/>
              </a:solidFill>
            </a:endParaRPr>
          </a:p>
          <a:p>
            <a:r>
              <a:rPr lang="en-US" altLang="zh-CN" sz="4600" dirty="0" smtClean="0"/>
              <a:t>How </a:t>
            </a:r>
            <a:r>
              <a:rPr lang="en-US" altLang="zh-CN" sz="4600" dirty="0"/>
              <a:t>can we select a proper model from a  </a:t>
            </a:r>
            <a:r>
              <a:rPr lang="en-US" altLang="zh-CN" sz="4600" dirty="0" smtClean="0"/>
              <a:t>huge </a:t>
            </a:r>
            <a:r>
              <a:rPr lang="en-US" altLang="zh-CN" sz="4600" dirty="0"/>
              <a:t>number of  models  ?</a:t>
            </a:r>
          </a:p>
          <a:p>
            <a:pPr>
              <a:buNone/>
            </a:pPr>
            <a:endParaRPr lang="en-US" altLang="zh-CN" sz="3900" dirty="0" smtClean="0"/>
          </a:p>
          <a:p>
            <a:endParaRPr lang="zh-CN" altLang="en-US" sz="4000" dirty="0"/>
          </a:p>
        </p:txBody>
      </p:sp>
      <p:sp>
        <p:nvSpPr>
          <p:cNvPr id="2" name="矩形 1"/>
          <p:cNvSpPr/>
          <p:nvPr/>
        </p:nvSpPr>
        <p:spPr>
          <a:xfrm>
            <a:off x="1295400" y="152400"/>
            <a:ext cx="5509842" cy="769441"/>
          </a:xfrm>
          <a:prstGeom prst="rect">
            <a:avLst/>
          </a:prstGeom>
        </p:spPr>
        <p:txBody>
          <a:bodyPr wrap="none">
            <a:spAutoFit/>
          </a:bodyPr>
          <a:lstStyle/>
          <a:p>
            <a:r>
              <a:rPr lang="en-US" altLang="zh-CN" sz="4400" b="1" dirty="0">
                <a:solidFill>
                  <a:srgbClr val="FF0000"/>
                </a:solidFill>
                <a:latin typeface="华文楷体" pitchFamily="2" charset="-122"/>
                <a:ea typeface="宋体" pitchFamily="2" charset="-122"/>
              </a:rPr>
              <a:t>Problems and Challenge</a:t>
            </a:r>
            <a:endParaRPr lang="zh-CN" altLang="en-US" sz="4400" b="1" dirty="0">
              <a:solidFill>
                <a:srgbClr val="000000"/>
              </a:solidFill>
              <a:latin typeface="华文楷体" pitchFamily="2" charset="-122"/>
              <a:ea typeface="宋体" pitchFamily="2" charset="-122"/>
            </a:endParaRPr>
          </a:p>
        </p:txBody>
      </p:sp>
    </p:spTree>
    <p:extLst>
      <p:ext uri="{BB962C8B-B14F-4D97-AF65-F5344CB8AC3E}">
        <p14:creationId xmlns:p14="http://schemas.microsoft.com/office/powerpoint/2010/main" val="421835021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332656"/>
            <a:ext cx="8229600" cy="2160240"/>
          </a:xfrm>
        </p:spPr>
        <p:txBody>
          <a:bodyPr>
            <a:normAutofit fontScale="92500"/>
          </a:bodyPr>
          <a:lstStyle/>
          <a:p>
            <a:r>
              <a:rPr lang="en-US" altLang="zh-CN" sz="3500" dirty="0" smtClean="0"/>
              <a:t> How can we compare two wrong models H_1 and H_2 such that both P(H_1|x) and P(H_2|x) are zero, but they may have different degree of wrong? </a:t>
            </a:r>
          </a:p>
          <a:p>
            <a:pPr>
              <a:buNone/>
            </a:pPr>
            <a:endParaRPr lang="en-US" altLang="zh-CN" dirty="0" smtClean="0"/>
          </a:p>
          <a:p>
            <a:pPr>
              <a:buNone/>
            </a:pPr>
            <a:endParaRPr lang="zh-CN" altLang="en-US" dirty="0"/>
          </a:p>
        </p:txBody>
      </p:sp>
      <p:sp>
        <p:nvSpPr>
          <p:cNvPr id="4" name="矩形 3"/>
          <p:cNvSpPr/>
          <p:nvPr/>
        </p:nvSpPr>
        <p:spPr>
          <a:xfrm>
            <a:off x="827584" y="5301208"/>
            <a:ext cx="7416824" cy="1077218"/>
          </a:xfrm>
          <a:prstGeom prst="rect">
            <a:avLst/>
          </a:prstGeom>
        </p:spPr>
        <p:txBody>
          <a:bodyPr wrap="square">
            <a:spAutoFit/>
          </a:bodyPr>
          <a:lstStyle/>
          <a:p>
            <a:r>
              <a:rPr lang="en-US" altLang="zh-CN" sz="3200" b="1" dirty="0" smtClean="0">
                <a:solidFill>
                  <a:srgbClr val="FF0000"/>
                </a:solidFill>
                <a:latin typeface="华文楷体" pitchFamily="2" charset="-122"/>
                <a:ea typeface="宋体" pitchFamily="2" charset="-122"/>
              </a:rPr>
              <a:t>Employing limit procedure, comparing their converging rates to zero ?</a:t>
            </a:r>
            <a:endParaRPr lang="zh-CN" altLang="en-US" sz="3200" b="1" dirty="0">
              <a:solidFill>
                <a:srgbClr val="FF0000"/>
              </a:solidFill>
              <a:latin typeface="华文楷体" pitchFamily="2" charset="-122"/>
              <a:ea typeface="宋体" pitchFamily="2" charset="-122"/>
            </a:endParaRPr>
          </a:p>
        </p:txBody>
      </p:sp>
      <p:sp>
        <p:nvSpPr>
          <p:cNvPr id="6" name="矩形 5"/>
          <p:cNvSpPr/>
          <p:nvPr/>
        </p:nvSpPr>
        <p:spPr>
          <a:xfrm>
            <a:off x="971600" y="2348880"/>
            <a:ext cx="6840760" cy="1384995"/>
          </a:xfrm>
          <a:prstGeom prst="rect">
            <a:avLst/>
          </a:prstGeom>
        </p:spPr>
        <p:txBody>
          <a:bodyPr wrap="square">
            <a:spAutoFit/>
          </a:bodyPr>
          <a:lstStyle/>
          <a:p>
            <a:r>
              <a:rPr lang="en-US" altLang="zh-CN" sz="2800" b="1" i="1" dirty="0" smtClean="0">
                <a:solidFill>
                  <a:srgbClr val="3333FF"/>
                </a:solidFill>
                <a:latin typeface="华文楷体" pitchFamily="2" charset="-122"/>
                <a:ea typeface="宋体" pitchFamily="2" charset="-122"/>
              </a:rPr>
              <a:t>             </a:t>
            </a:r>
            <a:r>
              <a:rPr lang="en-US" altLang="zh-CN" sz="2800" b="1" dirty="0" smtClean="0">
                <a:solidFill>
                  <a:srgbClr val="3333FF"/>
                </a:solidFill>
                <a:latin typeface="华文楷体" pitchFamily="2" charset="-122"/>
                <a:ea typeface="宋体" pitchFamily="2" charset="-122"/>
              </a:rPr>
              <a:t>P(H_1| x) + P(H_2|x) = 0 </a:t>
            </a:r>
          </a:p>
          <a:p>
            <a:r>
              <a:rPr lang="en-US" altLang="zh-CN" sz="2800" b="1" dirty="0" smtClean="0">
                <a:solidFill>
                  <a:srgbClr val="3333FF"/>
                </a:solidFill>
                <a:latin typeface="华文楷体" pitchFamily="2" charset="-122"/>
                <a:ea typeface="宋体" pitchFamily="2" charset="-122"/>
              </a:rPr>
              <a:t>and   </a:t>
            </a:r>
          </a:p>
          <a:p>
            <a:r>
              <a:rPr lang="en-US" altLang="zh-CN" sz="2800" b="1" dirty="0" smtClean="0">
                <a:solidFill>
                  <a:srgbClr val="3333FF"/>
                </a:solidFill>
                <a:latin typeface="华文楷体" pitchFamily="2" charset="-122"/>
                <a:ea typeface="宋体" pitchFamily="2" charset="-122"/>
              </a:rPr>
              <a:t>            P(H_1| x) / P(H_2|x)  = 0/0</a:t>
            </a:r>
          </a:p>
        </p:txBody>
      </p:sp>
      <p:sp>
        <p:nvSpPr>
          <p:cNvPr id="9" name="矩形 8"/>
          <p:cNvSpPr/>
          <p:nvPr/>
        </p:nvSpPr>
        <p:spPr>
          <a:xfrm>
            <a:off x="611560" y="3803556"/>
            <a:ext cx="7920880" cy="1569660"/>
          </a:xfrm>
          <a:prstGeom prst="rect">
            <a:avLst/>
          </a:prstGeom>
        </p:spPr>
        <p:txBody>
          <a:bodyPr wrap="square">
            <a:spAutoFit/>
          </a:bodyPr>
          <a:lstStyle/>
          <a:p>
            <a:r>
              <a:rPr lang="en-US" altLang="zh-CN" sz="3200" b="1" dirty="0" smtClean="0">
                <a:solidFill>
                  <a:srgbClr val="000000"/>
                </a:solidFill>
                <a:latin typeface="华文楷体" pitchFamily="2" charset="-122"/>
                <a:ea typeface="宋体" pitchFamily="2" charset="-122"/>
              </a:rPr>
              <a:t>Define a proper  value for </a:t>
            </a:r>
            <a:r>
              <a:rPr lang="en-US" altLang="zh-CN" sz="3200" b="1" dirty="0" smtClean="0">
                <a:solidFill>
                  <a:srgbClr val="3333FF"/>
                </a:solidFill>
                <a:latin typeface="华文楷体" pitchFamily="2" charset="-122"/>
                <a:ea typeface="宋体" pitchFamily="2" charset="-122"/>
              </a:rPr>
              <a:t> </a:t>
            </a:r>
            <a:r>
              <a:rPr lang="en-US" altLang="zh-CN" sz="2800" b="1" dirty="0" smtClean="0">
                <a:solidFill>
                  <a:srgbClr val="3333FF"/>
                </a:solidFill>
                <a:latin typeface="华文楷体" pitchFamily="2" charset="-122"/>
                <a:ea typeface="宋体" pitchFamily="2" charset="-122"/>
              </a:rPr>
              <a:t>P(H_1| x) / P(H_2|x),</a:t>
            </a:r>
            <a:r>
              <a:rPr lang="en-US" altLang="zh-CN" sz="2800" b="1" dirty="0" smtClean="0">
                <a:solidFill>
                  <a:srgbClr val="000000"/>
                </a:solidFill>
                <a:latin typeface="华文楷体" pitchFamily="2" charset="-122"/>
                <a:ea typeface="宋体" pitchFamily="2" charset="-122"/>
              </a:rPr>
              <a:t> </a:t>
            </a:r>
            <a:endParaRPr lang="en-US" altLang="zh-CN" sz="3200" b="1" dirty="0" smtClean="0">
              <a:solidFill>
                <a:srgbClr val="000000"/>
              </a:solidFill>
              <a:latin typeface="华文楷体" pitchFamily="2" charset="-122"/>
              <a:ea typeface="宋体" pitchFamily="2" charset="-122"/>
            </a:endParaRPr>
          </a:p>
          <a:p>
            <a:r>
              <a:rPr lang="en-US" altLang="zh-CN" sz="3200" b="1" dirty="0" smtClean="0">
                <a:solidFill>
                  <a:srgbClr val="000000"/>
                </a:solidFill>
                <a:latin typeface="华文楷体" pitchFamily="2" charset="-122"/>
                <a:ea typeface="宋体" pitchFamily="2" charset="-122"/>
              </a:rPr>
              <a:t>and design a feasible program to check the value ? </a:t>
            </a:r>
            <a:endParaRPr lang="zh-CN" altLang="en-US" sz="3200" b="1" dirty="0">
              <a:solidFill>
                <a:srgbClr val="000000"/>
              </a:solidFill>
              <a:latin typeface="华文楷体" pitchFamily="2" charset="-122"/>
              <a:ea typeface="宋体" pitchFamily="2" charset="-122"/>
            </a:endParaRPr>
          </a:p>
        </p:txBody>
      </p:sp>
    </p:spTree>
    <p:extLst>
      <p:ext uri="{BB962C8B-B14F-4D97-AF65-F5344CB8AC3E}">
        <p14:creationId xmlns:p14="http://schemas.microsoft.com/office/powerpoint/2010/main" val="109160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ppt_x"/>
                                          </p:val>
                                        </p:tav>
                                        <p:tav tm="100000">
                                          <p:val>
                                            <p:strVal val="#ppt_x"/>
                                          </p:val>
                                        </p:tav>
                                      </p:tavLst>
                                    </p:anim>
                                    <p:anim calcmode="lin" valueType="num">
                                      <p:cBhvr additive="base">
                                        <p:cTn id="1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681541" y="1178699"/>
            <a:ext cx="7310915" cy="5691249"/>
          </a:xfrm>
          <a:prstGeom prst="rect">
            <a:avLst/>
          </a:prstGeom>
        </p:spPr>
      </p:pic>
      <p:sp>
        <p:nvSpPr>
          <p:cNvPr id="3" name="标题 1"/>
          <p:cNvSpPr txBox="1">
            <a:spLocks/>
          </p:cNvSpPr>
          <p:nvPr/>
        </p:nvSpPr>
        <p:spPr>
          <a:xfrm>
            <a:off x="1061532" y="638628"/>
            <a:ext cx="6030804" cy="6301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zh-CN" altLang="en-US" sz="2800" dirty="0" smtClean="0">
                <a:solidFill>
                  <a:prstClr val="black"/>
                </a:solidFill>
                <a:latin typeface="Calibri Light" panose="020F0302020204030204"/>
                <a:ea typeface="等线 Light" panose="02010600030101010101" pitchFamily="2" charset="-122"/>
              </a:rPr>
              <a:t>贝叶斯模型选择的病态渐进行为</a:t>
            </a:r>
            <a:endParaRPr lang="zh-CN" altLang="en-US" sz="2800" dirty="0">
              <a:solidFill>
                <a:prstClr val="black"/>
              </a:solidFill>
              <a:latin typeface="Calibri Light" panose="020F0302020204030204"/>
              <a:ea typeface="等线 Light" panose="02010600030101010101" pitchFamily="2" charset="-122"/>
            </a:endParaRPr>
          </a:p>
        </p:txBody>
      </p:sp>
    </p:spTree>
    <p:extLst>
      <p:ext uri="{BB962C8B-B14F-4D97-AF65-F5344CB8AC3E}">
        <p14:creationId xmlns:p14="http://schemas.microsoft.com/office/powerpoint/2010/main" val="263735254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1448" y="1088688"/>
            <a:ext cx="8281103" cy="5016758"/>
          </a:xfrm>
          <a:prstGeom prst="rect">
            <a:avLst/>
          </a:prstGeom>
        </p:spPr>
        <p:txBody>
          <a:bodyPr wrap="square">
            <a:spAutoFit/>
          </a:bodyPr>
          <a:lstStyle/>
          <a:p>
            <a:pPr algn="just">
              <a:spcAft>
                <a:spcPts val="0"/>
              </a:spcAft>
            </a:pPr>
            <a:r>
              <a:rPr lang="zh-CN" altLang="en-US" sz="3200" kern="100" dirty="0">
                <a:solidFill>
                  <a:srgbClr val="000000"/>
                </a:solidFill>
                <a:latin typeface="华文楷体" panose="02010600040101010101" pitchFamily="2" charset="-122"/>
                <a:ea typeface="华文楷体" panose="02010600040101010101" pitchFamily="2" charset="-122"/>
                <a:cs typeface="Arial" panose="020B0604020202020204" pitchFamily="34" charset="0"/>
              </a:rPr>
              <a:t>贝叶斯统计中，通过计算模型的后验概率来进行模型</a:t>
            </a:r>
            <a:r>
              <a:rPr lang="zh-CN" altLang="en-US" sz="3200" kern="100" dirty="0" smtClean="0">
                <a:solidFill>
                  <a:srgbClr val="000000"/>
                </a:solidFill>
                <a:latin typeface="华文楷体" panose="02010600040101010101" pitchFamily="2" charset="-122"/>
                <a:ea typeface="华文楷体" panose="02010600040101010101" pitchFamily="2" charset="-122"/>
                <a:cs typeface="Arial" panose="020B0604020202020204" pitchFamily="34" charset="0"/>
              </a:rPr>
              <a:t>比较。</a:t>
            </a:r>
            <a:endParaRPr lang="en-US" altLang="zh-CN" sz="3200" kern="100" dirty="0" smtClean="0">
              <a:solidFill>
                <a:srgbClr val="000000"/>
              </a:solidFill>
              <a:latin typeface="华文楷体" panose="02010600040101010101" pitchFamily="2" charset="-122"/>
              <a:ea typeface="华文楷体" panose="02010600040101010101" pitchFamily="2" charset="-122"/>
              <a:cs typeface="Arial" panose="020B0604020202020204" pitchFamily="34" charset="0"/>
            </a:endParaRPr>
          </a:p>
          <a:p>
            <a:pPr algn="just">
              <a:spcAft>
                <a:spcPts val="0"/>
              </a:spcAft>
            </a:pPr>
            <a:r>
              <a:rPr lang="zh-CN" altLang="zh-CN" sz="3200" kern="100" dirty="0" smtClean="0">
                <a:solidFill>
                  <a:srgbClr val="000000"/>
                </a:solidFill>
                <a:latin typeface="华文楷体" panose="02010600040101010101" pitchFamily="2" charset="-122"/>
                <a:ea typeface="华文楷体" panose="02010600040101010101" pitchFamily="2" charset="-122"/>
                <a:cs typeface="Arial" panose="020B0604020202020204" pitchFamily="34" charset="0"/>
              </a:rPr>
              <a:t>当</a:t>
            </a:r>
            <a:r>
              <a:rPr lang="zh-CN" altLang="zh-CN" sz="3200" kern="100" dirty="0">
                <a:solidFill>
                  <a:srgbClr val="000000"/>
                </a:solidFill>
                <a:latin typeface="华文楷体" panose="02010600040101010101" pitchFamily="2" charset="-122"/>
                <a:ea typeface="华文楷体" panose="02010600040101010101" pitchFamily="2" charset="-122"/>
                <a:cs typeface="Arial" panose="020B0604020202020204" pitchFamily="34" charset="0"/>
              </a:rPr>
              <a:t>真实模型是多个比较模型中的一个时，贝叶斯模型选择总能收敛到真实模型。随着数据量的增加，正确模型的后验概率将趋于</a:t>
            </a:r>
            <a:r>
              <a:rPr lang="en-US" altLang="zh-CN" sz="3200" kern="100" dirty="0">
                <a:solidFill>
                  <a:srgbClr val="000000"/>
                </a:solidFill>
                <a:latin typeface="华文楷体" panose="02010600040101010101" pitchFamily="2" charset="-122"/>
                <a:ea typeface="华文楷体" panose="02010600040101010101" pitchFamily="2" charset="-122"/>
                <a:cs typeface="Arial" panose="020B0604020202020204" pitchFamily="34" charset="0"/>
              </a:rPr>
              <a:t>100%</a:t>
            </a:r>
            <a:r>
              <a:rPr lang="zh-CN" altLang="zh-CN" sz="3200" kern="100" dirty="0">
                <a:solidFill>
                  <a:srgbClr val="000000"/>
                </a:solidFill>
                <a:latin typeface="华文楷体" panose="02010600040101010101" pitchFamily="2" charset="-122"/>
                <a:ea typeface="华文楷体" panose="02010600040101010101" pitchFamily="2" charset="-122"/>
                <a:cs typeface="Arial" panose="020B0604020202020204" pitchFamily="34" charset="0"/>
              </a:rPr>
              <a:t>，也就是对这个模型的确信程度一直在增高。这在统计上叫做一致性。</a:t>
            </a:r>
          </a:p>
          <a:p>
            <a:pPr algn="just">
              <a:spcAft>
                <a:spcPts val="0"/>
              </a:spcAft>
            </a:pPr>
            <a:r>
              <a:rPr lang="en-US" altLang="zh-CN" sz="3200" kern="100" dirty="0">
                <a:solidFill>
                  <a:srgbClr val="000000"/>
                </a:solidFill>
                <a:latin typeface="华文楷体" panose="02010600040101010101" pitchFamily="2" charset="-122"/>
                <a:ea typeface="华文楷体" panose="02010600040101010101" pitchFamily="2" charset="-122"/>
                <a:cs typeface="Arial" panose="020B0604020202020204" pitchFamily="34" charset="0"/>
              </a:rPr>
              <a:t> </a:t>
            </a:r>
            <a:endParaRPr lang="zh-CN" altLang="zh-CN" sz="3200" kern="100" dirty="0">
              <a:solidFill>
                <a:srgbClr val="000000"/>
              </a:solidFill>
              <a:latin typeface="华文楷体" panose="02010600040101010101" pitchFamily="2" charset="-122"/>
              <a:ea typeface="华文楷体" panose="02010600040101010101" pitchFamily="2" charset="-122"/>
              <a:cs typeface="Arial" panose="020B0604020202020204" pitchFamily="34" charset="0"/>
            </a:endParaRPr>
          </a:p>
          <a:p>
            <a:r>
              <a:rPr lang="zh-CN" altLang="zh-CN" sz="3200" kern="100" dirty="0">
                <a:solidFill>
                  <a:srgbClr val="000000"/>
                </a:solidFill>
                <a:latin typeface="华文楷体" panose="02010600040101010101" pitchFamily="2" charset="-122"/>
                <a:ea typeface="华文楷体" panose="02010600040101010101" pitchFamily="2" charset="-122"/>
                <a:cs typeface="Arial" panose="020B0604020202020204" pitchFamily="34" charset="0"/>
              </a:rPr>
              <a:t>但是，如果比较</a:t>
            </a:r>
            <a:r>
              <a:rPr lang="zh-CN" altLang="zh-CN" sz="3200" kern="100" dirty="0" smtClean="0">
                <a:solidFill>
                  <a:srgbClr val="000000"/>
                </a:solidFill>
                <a:latin typeface="华文楷体" panose="02010600040101010101" pitchFamily="2" charset="-122"/>
                <a:ea typeface="华文楷体" panose="02010600040101010101" pitchFamily="2" charset="-122"/>
                <a:cs typeface="Arial" panose="020B0604020202020204" pitchFamily="34" charset="0"/>
              </a:rPr>
              <a:t>模型是</a:t>
            </a:r>
            <a:r>
              <a:rPr lang="zh-CN" altLang="zh-CN" sz="3200" kern="100" dirty="0">
                <a:solidFill>
                  <a:srgbClr val="000000"/>
                </a:solidFill>
                <a:latin typeface="华文楷体" panose="02010600040101010101" pitchFamily="2" charset="-122"/>
                <a:ea typeface="华文楷体" panose="02010600040101010101" pitchFamily="2" charset="-122"/>
                <a:cs typeface="Arial" panose="020B0604020202020204" pitchFamily="34" charset="0"/>
              </a:rPr>
              <a:t>错的，使用贝叶斯方法会得到怎么样的结果呢？？</a:t>
            </a:r>
            <a:endParaRPr lang="zh-CN" altLang="en-US" sz="3200" dirty="0">
              <a:solidFill>
                <a:srgbClr val="000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51182606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a:t>
            </a:r>
            <a:endParaRPr lang="zh-CN" altLang="en-US" dirty="0"/>
          </a:p>
        </p:txBody>
      </p:sp>
      <p:sp>
        <p:nvSpPr>
          <p:cNvPr id="3" name="内容占位符 2"/>
          <p:cNvSpPr>
            <a:spLocks noGrp="1"/>
          </p:cNvSpPr>
          <p:nvPr>
            <p:ph idx="1"/>
          </p:nvPr>
        </p:nvSpPr>
        <p:spPr/>
        <p:txBody>
          <a:bodyPr>
            <a:normAutofit/>
          </a:bodyPr>
          <a:lstStyle/>
          <a:p>
            <a:r>
              <a:rPr lang="en-US" altLang="zh-CN" sz="3000" dirty="0"/>
              <a:t>W</a:t>
            </a:r>
            <a:r>
              <a:rPr lang="en-US" altLang="zh-CN" sz="3000" dirty="0" smtClean="0"/>
              <a:t>hen </a:t>
            </a:r>
            <a:r>
              <a:rPr lang="en-US" altLang="zh-CN" sz="3000" dirty="0"/>
              <a:t>the compared models are </a:t>
            </a:r>
            <a:r>
              <a:rPr lang="en-US" altLang="zh-CN" sz="3000" dirty="0" smtClean="0"/>
              <a:t>nearly </a:t>
            </a:r>
            <a:r>
              <a:rPr lang="en-US" altLang="zh-CN" sz="3000" dirty="0"/>
              <a:t>equally </a:t>
            </a:r>
            <a:r>
              <a:rPr lang="en-US" altLang="zh-CN" sz="3000" dirty="0" smtClean="0"/>
              <a:t>wrong, the </a:t>
            </a:r>
            <a:r>
              <a:rPr lang="en-US" altLang="zh-CN" sz="3000" dirty="0"/>
              <a:t>method exhibits unpleasant </a:t>
            </a:r>
            <a:r>
              <a:rPr lang="en-US" altLang="zh-CN" sz="3000" dirty="0">
                <a:solidFill>
                  <a:srgbClr val="FF0000"/>
                </a:solidFill>
              </a:rPr>
              <a:t>polarized </a:t>
            </a:r>
            <a:r>
              <a:rPr lang="en-US" altLang="zh-CN" sz="3000" dirty="0" smtClean="0">
                <a:solidFill>
                  <a:srgbClr val="FF0000"/>
                </a:solidFill>
              </a:rPr>
              <a:t>behaviors</a:t>
            </a:r>
          </a:p>
          <a:p>
            <a:r>
              <a:rPr lang="en-US" altLang="zh-CN" sz="3000" dirty="0" smtClean="0"/>
              <a:t>If </a:t>
            </a:r>
            <a:r>
              <a:rPr lang="en-US" altLang="zh-CN" sz="3000" dirty="0"/>
              <a:t>one model is slightly less wrong than the other, </a:t>
            </a:r>
            <a:r>
              <a:rPr lang="en-US" altLang="zh-CN" sz="3000" dirty="0" smtClean="0"/>
              <a:t>the </a:t>
            </a:r>
            <a:r>
              <a:rPr lang="en-US" altLang="zh-CN" sz="3000" dirty="0"/>
              <a:t>method may become </a:t>
            </a:r>
            <a:r>
              <a:rPr lang="en-US" altLang="zh-CN" sz="3000" dirty="0">
                <a:solidFill>
                  <a:srgbClr val="FF0000"/>
                </a:solidFill>
              </a:rPr>
              <a:t>overconfident</a:t>
            </a:r>
            <a:r>
              <a:rPr lang="en-US" altLang="zh-CN" sz="3000" dirty="0"/>
              <a:t> before it becomes reliable.</a:t>
            </a:r>
            <a:endParaRPr lang="en-US" altLang="zh-CN" sz="3000" dirty="0" smtClean="0"/>
          </a:p>
          <a:p>
            <a:r>
              <a:rPr lang="en-US" altLang="zh-CN" sz="3000" dirty="0" smtClean="0"/>
              <a:t>Explain the overconfidence in </a:t>
            </a:r>
            <a:r>
              <a:rPr lang="en-US" altLang="zh-CN" sz="3000" dirty="0"/>
              <a:t>molecular </a:t>
            </a:r>
            <a:r>
              <a:rPr lang="en-US" altLang="zh-CN" sz="3000" dirty="0" err="1"/>
              <a:t>phylogenetics</a:t>
            </a:r>
            <a:r>
              <a:rPr lang="en-US" altLang="zh-CN" sz="3000" dirty="0"/>
              <a:t>.</a:t>
            </a:r>
            <a:endParaRPr lang="zh-CN" altLang="en-US" sz="3000" dirty="0"/>
          </a:p>
        </p:txBody>
      </p:sp>
    </p:spTree>
    <p:extLst>
      <p:ext uri="{BB962C8B-B14F-4D97-AF65-F5344CB8AC3E}">
        <p14:creationId xmlns:p14="http://schemas.microsoft.com/office/powerpoint/2010/main" val="300307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1"/>
          <p:cNvSpPr>
            <a:spLocks noGrp="1"/>
          </p:cNvSpPr>
          <p:nvPr>
            <p:ph type="title"/>
          </p:nvPr>
        </p:nvSpPr>
        <p:spPr>
          <a:xfrm>
            <a:off x="-198438" y="274638"/>
            <a:ext cx="8229601" cy="1143000"/>
          </a:xfrm>
        </p:spPr>
        <p:txBody>
          <a:bodyPr/>
          <a:lstStyle/>
          <a:p>
            <a:r>
              <a:rPr lang="zh-CN" altLang="en-US" sz="3600" b="1" smtClean="0">
                <a:solidFill>
                  <a:srgbClr val="000099"/>
                </a:solidFill>
              </a:rPr>
              <a:t>现代数学工具举例</a:t>
            </a:r>
            <a:r>
              <a:rPr lang="zh-CN" altLang="en-US" sz="3600" smtClean="0"/>
              <a:t>：</a:t>
            </a:r>
            <a:r>
              <a:rPr lang="zh-CN" altLang="en-US" sz="6000" b="1" smtClean="0">
                <a:solidFill>
                  <a:srgbClr val="FF0000"/>
                </a:solidFill>
                <a:latin typeface="华文行楷" panose="02010800040101010101" pitchFamily="2" charset="-122"/>
                <a:ea typeface="华文行楷" panose="02010800040101010101" pitchFamily="2" charset="-122"/>
              </a:rPr>
              <a:t>小波分析</a:t>
            </a:r>
          </a:p>
        </p:txBody>
      </p:sp>
      <p:sp>
        <p:nvSpPr>
          <p:cNvPr id="49155" name="内容占位符 2"/>
          <p:cNvSpPr>
            <a:spLocks noGrp="1"/>
          </p:cNvSpPr>
          <p:nvPr>
            <p:ph idx="1"/>
          </p:nvPr>
        </p:nvSpPr>
        <p:spPr/>
        <p:txBody>
          <a:bodyPr/>
          <a:lstStyle/>
          <a:p>
            <a:r>
              <a:rPr lang="zh-CN" altLang="zh-CN" smtClean="0"/>
              <a:t>小波分析是当前数学中一个迅速发展的新领域，它同时具有理论深刻和应用十分广泛的双重意义。 </a:t>
            </a:r>
          </a:p>
          <a:p>
            <a:r>
              <a:rPr lang="zh-CN" altLang="zh-CN" smtClean="0"/>
              <a:t>小波分析是时间—尺度分析和多分辨分析的一种新技术，它在</a:t>
            </a:r>
            <a:r>
              <a:rPr lang="zh-CN" altLang="zh-CN" b="1" smtClean="0">
                <a:solidFill>
                  <a:srgbClr val="3333FF"/>
                </a:solidFill>
              </a:rPr>
              <a:t>信号分析、语音合成、图像识别、计算机视觉、数据压缩、地震勘探、大气与海洋波分析</a:t>
            </a:r>
            <a:r>
              <a:rPr lang="zh-CN" altLang="zh-CN" smtClean="0"/>
              <a:t>等方面的研究都取得了有科 学意义和应用价值的成果。 </a:t>
            </a:r>
          </a:p>
          <a:p>
            <a:endParaRPr lang="zh-CN" altLang="en-US" smtClean="0"/>
          </a:p>
        </p:txBody>
      </p:sp>
    </p:spTree>
    <p:extLst>
      <p:ext uri="{BB962C8B-B14F-4D97-AF65-F5344CB8AC3E}">
        <p14:creationId xmlns:p14="http://schemas.microsoft.com/office/powerpoint/2010/main" val="186669364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292" y="625735"/>
            <a:ext cx="3775196" cy="281027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6197" y="3873618"/>
            <a:ext cx="3790299" cy="2625199"/>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6" y="625735"/>
            <a:ext cx="4608512" cy="5799869"/>
          </a:xfrm>
          <a:prstGeom prst="rect">
            <a:avLst/>
          </a:prstGeom>
        </p:spPr>
      </p:pic>
    </p:spTree>
    <p:extLst>
      <p:ext uri="{BB962C8B-B14F-4D97-AF65-F5344CB8AC3E}">
        <p14:creationId xmlns:p14="http://schemas.microsoft.com/office/powerpoint/2010/main" val="374408747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标题 1"/>
          <p:cNvSpPr>
            <a:spLocks noGrp="1"/>
          </p:cNvSpPr>
          <p:nvPr>
            <p:ph type="title"/>
          </p:nvPr>
        </p:nvSpPr>
        <p:spPr>
          <a:xfrm>
            <a:off x="457200" y="115888"/>
            <a:ext cx="8229600" cy="1143000"/>
          </a:xfrm>
        </p:spPr>
        <p:txBody>
          <a:bodyPr/>
          <a:lstStyle/>
          <a:p>
            <a:r>
              <a:rPr lang="en-US" altLang="zh-CN" sz="3600" b="1" smtClean="0">
                <a:solidFill>
                  <a:srgbClr val="FF0000"/>
                </a:solidFill>
              </a:rPr>
              <a:t>Markov Jump Processes in Modeling Coalescent with Recombination</a:t>
            </a:r>
            <a:endParaRPr lang="zh-CN" altLang="en-US" sz="3600" smtClean="0">
              <a:solidFill>
                <a:srgbClr val="FF0000"/>
              </a:solidFill>
            </a:endParaRPr>
          </a:p>
        </p:txBody>
      </p:sp>
      <p:sp>
        <p:nvSpPr>
          <p:cNvPr id="3" name="内容占位符 2"/>
          <p:cNvSpPr>
            <a:spLocks noGrp="1"/>
          </p:cNvSpPr>
          <p:nvPr>
            <p:ph idx="1"/>
          </p:nvPr>
        </p:nvSpPr>
        <p:spPr>
          <a:xfrm>
            <a:off x="468313" y="1649413"/>
            <a:ext cx="8229600" cy="4827587"/>
          </a:xfrm>
        </p:spPr>
        <p:txBody>
          <a:bodyPr>
            <a:normAutofit fontScale="25000" lnSpcReduction="20000"/>
          </a:bodyPr>
          <a:lstStyle/>
          <a:p>
            <a:pPr>
              <a:defRPr/>
            </a:pPr>
            <a:r>
              <a:rPr lang="en-US" altLang="zh-CN" sz="7400" b="1" dirty="0" smtClean="0"/>
              <a:t>A Transformation of Markov Jump Processes and Applications in </a:t>
            </a:r>
            <a:r>
              <a:rPr lang="en-US" altLang="zh-CN" sz="7400" b="1" dirty="0" err="1" smtClean="0"/>
              <a:t>Gnetic</a:t>
            </a:r>
            <a:r>
              <a:rPr lang="en-US" altLang="zh-CN" sz="7400" b="1" dirty="0" smtClean="0"/>
              <a:t> Study</a:t>
            </a:r>
            <a:r>
              <a:rPr lang="en-US" altLang="zh-CN" sz="8000" b="1" dirty="0" smtClean="0"/>
              <a:t>, </a:t>
            </a:r>
            <a:r>
              <a:rPr lang="en-US" altLang="zh-CN" sz="9000" b="1" dirty="0" smtClean="0"/>
              <a:t> </a:t>
            </a:r>
            <a:r>
              <a:rPr lang="en-US" altLang="zh-CN" sz="5500" dirty="0" smtClean="0"/>
              <a:t>Discrete and Continuous Dynamical Systems - Series A, 2014, Vol. 34, no. 12, 4997 – 5043</a:t>
            </a:r>
            <a:endParaRPr lang="en-US" altLang="zh-CN" dirty="0" smtClean="0"/>
          </a:p>
          <a:p>
            <a:pPr>
              <a:buFontTx/>
              <a:buNone/>
              <a:defRPr/>
            </a:pPr>
            <a:r>
              <a:rPr lang="en-US" altLang="zh-CN" sz="7000" b="1" dirty="0" smtClean="0">
                <a:solidFill>
                  <a:srgbClr val="3333FF"/>
                </a:solidFill>
              </a:rPr>
              <a:t>             Xian Chen, </a:t>
            </a:r>
            <a:r>
              <a:rPr lang="en-US" altLang="zh-CN" sz="7000" b="1" dirty="0" err="1" smtClean="0">
                <a:solidFill>
                  <a:srgbClr val="3333FF"/>
                </a:solidFill>
              </a:rPr>
              <a:t>Zhi</a:t>
            </a:r>
            <a:r>
              <a:rPr lang="en-US" altLang="zh-CN" sz="7000" b="1" dirty="0" smtClean="0">
                <a:solidFill>
                  <a:srgbClr val="3333FF"/>
                </a:solidFill>
              </a:rPr>
              <a:t>-Ming Ma</a:t>
            </a:r>
          </a:p>
          <a:p>
            <a:pPr>
              <a:buFontTx/>
              <a:buNone/>
              <a:defRPr/>
            </a:pPr>
            <a:endParaRPr lang="en-US" altLang="zh-CN" sz="7000" b="1" dirty="0" smtClean="0">
              <a:solidFill>
                <a:srgbClr val="3333FF"/>
              </a:solidFill>
            </a:endParaRPr>
          </a:p>
          <a:p>
            <a:pPr>
              <a:defRPr/>
            </a:pPr>
            <a:r>
              <a:rPr lang="en-US" altLang="zh-CN" sz="7400" b="1" dirty="0" smtClean="0"/>
              <a:t>Markov Jump Processes in Modeling Coalescent with Recombination</a:t>
            </a:r>
            <a:r>
              <a:rPr lang="en-US" altLang="zh-CN" sz="12300" b="1" dirty="0" smtClean="0"/>
              <a:t>,  </a:t>
            </a:r>
            <a:r>
              <a:rPr lang="en-US" altLang="zh-CN" sz="6200" dirty="0" smtClean="0"/>
              <a:t>Annals of Statistics 2014, Vol. 42, No. 4, 1361-1393</a:t>
            </a:r>
            <a:endParaRPr lang="en-US" altLang="zh-CN" sz="3300" dirty="0" smtClean="0"/>
          </a:p>
          <a:p>
            <a:pPr>
              <a:buFontTx/>
              <a:buNone/>
              <a:defRPr/>
            </a:pPr>
            <a:r>
              <a:rPr lang="en-US" altLang="zh-CN" sz="7000" b="1" dirty="0" smtClean="0">
                <a:solidFill>
                  <a:srgbClr val="3333FF"/>
                </a:solidFill>
              </a:rPr>
              <a:t>            Xian Chen, </a:t>
            </a:r>
            <a:r>
              <a:rPr lang="en-US" altLang="zh-CN" sz="7000" b="1" dirty="0" err="1" smtClean="0">
                <a:solidFill>
                  <a:srgbClr val="3333FF"/>
                </a:solidFill>
              </a:rPr>
              <a:t>Zhi</a:t>
            </a:r>
            <a:r>
              <a:rPr lang="en-US" altLang="zh-CN" sz="7000" b="1" dirty="0" smtClean="0">
                <a:solidFill>
                  <a:srgbClr val="3333FF"/>
                </a:solidFill>
              </a:rPr>
              <a:t>-Ming Ma, Ying Wang</a:t>
            </a:r>
          </a:p>
          <a:p>
            <a:pPr>
              <a:buFontTx/>
              <a:buNone/>
              <a:defRPr/>
            </a:pPr>
            <a:endParaRPr lang="en-US" altLang="zh-CN" sz="7000" b="1" dirty="0" smtClean="0">
              <a:solidFill>
                <a:srgbClr val="3333FF"/>
              </a:solidFill>
            </a:endParaRPr>
          </a:p>
          <a:p>
            <a:pPr>
              <a:defRPr/>
            </a:pPr>
            <a:r>
              <a:rPr lang="en-US" altLang="zh-CN" sz="7400" b="1" dirty="0" smtClean="0"/>
              <a:t>A Model for Coalescent with Recombination</a:t>
            </a:r>
            <a:r>
              <a:rPr lang="en-US" altLang="zh-CN" sz="6000" b="1" dirty="0" smtClean="0"/>
              <a:t>, </a:t>
            </a:r>
          </a:p>
          <a:p>
            <a:pPr>
              <a:buFontTx/>
              <a:buNone/>
              <a:defRPr/>
            </a:pPr>
            <a:r>
              <a:rPr lang="en-US" altLang="zh-CN" sz="6000" b="1" dirty="0" smtClean="0"/>
              <a:t>          </a:t>
            </a:r>
            <a:r>
              <a:rPr lang="en-US" altLang="zh-CN" sz="6200" dirty="0" smtClean="0"/>
              <a:t>BMC Bioinformatics,  2014, 15:273</a:t>
            </a:r>
            <a:endParaRPr lang="zh-CN" altLang="zh-CN" sz="6200" dirty="0" smtClean="0"/>
          </a:p>
          <a:p>
            <a:pPr>
              <a:buFontTx/>
              <a:buNone/>
              <a:defRPr/>
            </a:pPr>
            <a:r>
              <a:rPr lang="en-US" altLang="zh-CN" sz="6000" b="1" dirty="0" smtClean="0"/>
              <a:t>           </a:t>
            </a:r>
            <a:r>
              <a:rPr lang="en-US" altLang="zh-CN" sz="5000" dirty="0" smtClean="0">
                <a:solidFill>
                  <a:srgbClr val="3333FF"/>
                </a:solidFill>
              </a:rPr>
              <a:t> </a:t>
            </a:r>
            <a:r>
              <a:rPr lang="en-US" altLang="zh-CN" sz="7000" b="1" dirty="0" smtClean="0">
                <a:solidFill>
                  <a:srgbClr val="3333FF"/>
                </a:solidFill>
              </a:rPr>
              <a:t>Ying Wang, Ying Zhou, </a:t>
            </a:r>
            <a:r>
              <a:rPr lang="en-US" altLang="zh-CN" sz="7000" b="1" dirty="0" err="1" smtClean="0">
                <a:solidFill>
                  <a:srgbClr val="3333FF"/>
                </a:solidFill>
              </a:rPr>
              <a:t>Linfeng</a:t>
            </a:r>
            <a:r>
              <a:rPr lang="en-US" altLang="zh-CN" sz="7000" b="1" dirty="0" smtClean="0">
                <a:solidFill>
                  <a:srgbClr val="3333FF"/>
                </a:solidFill>
              </a:rPr>
              <a:t> Li, Xian Chen,   </a:t>
            </a:r>
          </a:p>
          <a:p>
            <a:pPr>
              <a:buFontTx/>
              <a:buNone/>
              <a:defRPr/>
            </a:pPr>
            <a:r>
              <a:rPr lang="en-US" altLang="zh-CN" sz="7000" b="1" dirty="0" smtClean="0">
                <a:solidFill>
                  <a:srgbClr val="3333FF"/>
                </a:solidFill>
              </a:rPr>
              <a:t>           </a:t>
            </a:r>
            <a:r>
              <a:rPr lang="en-US" altLang="zh-CN" sz="7000" b="1" dirty="0" err="1" smtClean="0">
                <a:solidFill>
                  <a:srgbClr val="3333FF"/>
                </a:solidFill>
              </a:rPr>
              <a:t>Yutig</a:t>
            </a:r>
            <a:r>
              <a:rPr lang="en-US" altLang="zh-CN" sz="7000" b="1" dirty="0" smtClean="0">
                <a:solidFill>
                  <a:srgbClr val="3333FF"/>
                </a:solidFill>
              </a:rPr>
              <a:t> Liu,  </a:t>
            </a:r>
            <a:r>
              <a:rPr lang="en-US" altLang="zh-CN" sz="7000" b="1" dirty="0" err="1" smtClean="0">
                <a:solidFill>
                  <a:srgbClr val="3333FF"/>
                </a:solidFill>
              </a:rPr>
              <a:t>Zhi</a:t>
            </a:r>
            <a:r>
              <a:rPr lang="en-US" altLang="zh-CN" sz="7000" b="1" dirty="0" smtClean="0">
                <a:solidFill>
                  <a:srgbClr val="3333FF"/>
                </a:solidFill>
              </a:rPr>
              <a:t>-Ming Ma, </a:t>
            </a:r>
            <a:r>
              <a:rPr lang="en-US" altLang="zh-CN" sz="7000" b="1" dirty="0" err="1" smtClean="0">
                <a:solidFill>
                  <a:srgbClr val="3333FF"/>
                </a:solidFill>
              </a:rPr>
              <a:t>Shuhua</a:t>
            </a:r>
            <a:r>
              <a:rPr lang="en-US" altLang="zh-CN" sz="7000" b="1" dirty="0" smtClean="0">
                <a:solidFill>
                  <a:srgbClr val="3333FF"/>
                </a:solidFill>
              </a:rPr>
              <a:t> </a:t>
            </a:r>
            <a:r>
              <a:rPr lang="en-US" altLang="zh-CN" sz="7000" b="1" dirty="0" err="1" smtClean="0">
                <a:solidFill>
                  <a:srgbClr val="3333FF"/>
                </a:solidFill>
              </a:rPr>
              <a:t>Xu</a:t>
            </a:r>
            <a:endParaRPr lang="en-US" altLang="zh-CN" sz="7000" b="1" dirty="0" smtClean="0">
              <a:solidFill>
                <a:srgbClr val="3333FF"/>
              </a:solidFill>
            </a:endParaRPr>
          </a:p>
          <a:p>
            <a:pPr>
              <a:buFontTx/>
              <a:buNone/>
              <a:defRPr/>
            </a:pPr>
            <a:r>
              <a:rPr lang="en-US" altLang="zh-CN" sz="6000" dirty="0" smtClean="0"/>
              <a:t>   </a:t>
            </a:r>
          </a:p>
          <a:p>
            <a:pPr>
              <a:buFontTx/>
              <a:buNone/>
              <a:defRPr/>
            </a:pPr>
            <a:r>
              <a:rPr lang="en-US" altLang="zh-CN" sz="6000" dirty="0" smtClean="0"/>
              <a:t> </a:t>
            </a:r>
            <a:r>
              <a:rPr lang="en-US" altLang="zh-CN" sz="4300" dirty="0" smtClean="0"/>
              <a:t>1.   Academy of Math and Systems Science, CAS   2.   CAS-MPG Partner Institute for Computational Biology</a:t>
            </a:r>
          </a:p>
          <a:p>
            <a:pPr>
              <a:buFontTx/>
              <a:buNone/>
              <a:defRPr/>
            </a:pPr>
            <a:r>
              <a:rPr lang="en-US" altLang="zh-CN" sz="4300" dirty="0" smtClean="0"/>
              <a:t>      3:   Beijing </a:t>
            </a:r>
            <a:r>
              <a:rPr lang="en-US" altLang="zh-CN" sz="4300" dirty="0" err="1" smtClean="0"/>
              <a:t>Jiaotong</a:t>
            </a:r>
            <a:r>
              <a:rPr lang="en-US" altLang="zh-CN" sz="4300" dirty="0" smtClean="0"/>
              <a:t> University,</a:t>
            </a:r>
            <a:endParaRPr lang="en-US" altLang="zh-CN" sz="3400" dirty="0" smtClean="0"/>
          </a:p>
          <a:p>
            <a:pPr>
              <a:defRPr/>
            </a:pPr>
            <a:endParaRPr lang="zh-CN" altLang="en-US" dirty="0"/>
          </a:p>
        </p:txBody>
      </p:sp>
    </p:spTree>
    <p:extLst>
      <p:ext uri="{BB962C8B-B14F-4D97-AF65-F5344CB8AC3E}">
        <p14:creationId xmlns:p14="http://schemas.microsoft.com/office/powerpoint/2010/main" val="382177827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396875" y="260350"/>
            <a:ext cx="8228013" cy="1144588"/>
          </a:xfrm>
          <a:prstGeom prst="rect">
            <a:avLst/>
          </a:prstGeom>
          <a:noFill/>
          <a:ln>
            <a:noFill/>
          </a:ln>
          <a:effectLst/>
          <a:extLst/>
        </p:spPr>
        <p:txBody>
          <a:bodyPr lIns="0" tIns="35268" rIns="0" bIns="0" anchor="ct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微软雅黑" charset="-122"/>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微软雅黑"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微软雅黑"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微软雅黑"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微软雅黑"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微软雅黑"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微软雅黑"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微软雅黑"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微软雅黑" charset="-122"/>
              </a:defRPr>
            </a:lvl9pPr>
          </a:lstStyle>
          <a:p>
            <a:pPr algn="ctr" eaLnBrk="1" fontAlgn="auto">
              <a:spcBef>
                <a:spcPts val="0"/>
              </a:spcBef>
              <a:spcAft>
                <a:spcPts val="0"/>
              </a:spcAft>
              <a:defRPr/>
            </a:pPr>
            <a:r>
              <a:rPr lang="en-US" altLang="zh-CN" sz="3600" dirty="0">
                <a:solidFill>
                  <a:srgbClr val="000000"/>
                </a:solidFill>
                <a:latin typeface="Arial"/>
              </a:rPr>
              <a:t>Background </a:t>
            </a:r>
            <a:r>
              <a:rPr lang="en-US" altLang="zh-CN" sz="3600" dirty="0" smtClean="0">
                <a:solidFill>
                  <a:srgbClr val="000000"/>
                </a:solidFill>
                <a:latin typeface="Arial"/>
              </a:rPr>
              <a:t>:  </a:t>
            </a:r>
            <a:r>
              <a:rPr lang="en-US" altLang="zh-CN" sz="3600" dirty="0" smtClean="0">
                <a:solidFill>
                  <a:srgbClr val="FF0000"/>
                </a:solidFill>
                <a:latin typeface="Arial"/>
              </a:rPr>
              <a:t>What </a:t>
            </a:r>
            <a:r>
              <a:rPr lang="en-US" altLang="zh-CN" sz="3600" dirty="0">
                <a:solidFill>
                  <a:srgbClr val="FF0000"/>
                </a:solidFill>
                <a:latin typeface="Arial"/>
              </a:rPr>
              <a:t>is recombination?</a:t>
            </a:r>
          </a:p>
        </p:txBody>
      </p:sp>
      <p:sp>
        <p:nvSpPr>
          <p:cNvPr id="5123" name="Text Box 2"/>
          <p:cNvSpPr txBox="1">
            <a:spLocks noChangeArrowheads="1"/>
          </p:cNvSpPr>
          <p:nvPr/>
        </p:nvSpPr>
        <p:spPr bwMode="auto">
          <a:xfrm>
            <a:off x="457200" y="1604963"/>
            <a:ext cx="3683000" cy="4405312"/>
          </a:xfrm>
          <a:prstGeom prst="rect">
            <a:avLst/>
          </a:prstGeom>
          <a:noFill/>
          <a:ln>
            <a:noFill/>
          </a:ln>
          <a:effectLst/>
          <a:extLst/>
        </p:spPr>
        <p:txBody>
          <a:bodyPr lIns="0" tIns="25471" rIns="0" bIns="0"/>
          <a:lstStyle>
            <a:lvl1pPr marL="428625" indent="-323850" eaLnBrk="0">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defRPr>
                <a:solidFill>
                  <a:schemeClr val="bg1"/>
                </a:solidFill>
                <a:latin typeface="Arial" charset="0"/>
                <a:ea typeface="微软雅黑" charset="-122"/>
              </a:defRPr>
            </a:lvl1pPr>
            <a:lvl2pPr eaLnBrk="0">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defRPr>
                <a:solidFill>
                  <a:schemeClr val="bg1"/>
                </a:solidFill>
                <a:latin typeface="Arial" charset="0"/>
                <a:ea typeface="微软雅黑" charset="-122"/>
              </a:defRPr>
            </a:lvl2pPr>
            <a:lvl3pPr eaLnBrk="0">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defRPr>
                <a:solidFill>
                  <a:schemeClr val="bg1"/>
                </a:solidFill>
                <a:latin typeface="Arial" charset="0"/>
                <a:ea typeface="微软雅黑" charset="-122"/>
              </a:defRPr>
            </a:lvl3pPr>
            <a:lvl4pPr eaLnBrk="0">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defRPr>
                <a:solidFill>
                  <a:schemeClr val="bg1"/>
                </a:solidFill>
                <a:latin typeface="Arial" charset="0"/>
                <a:ea typeface="微软雅黑" charset="-122"/>
              </a:defRPr>
            </a:lvl4pPr>
            <a:lvl5pPr eaLnBrk="0">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defRPr>
                <a:solidFill>
                  <a:schemeClr val="bg1"/>
                </a:solidFill>
                <a:latin typeface="Arial" charset="0"/>
                <a:ea typeface="微软雅黑"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defRPr>
                <a:solidFill>
                  <a:schemeClr val="bg1"/>
                </a:solidFill>
                <a:latin typeface="Arial" charset="0"/>
                <a:ea typeface="微软雅黑"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defRPr>
                <a:solidFill>
                  <a:schemeClr val="bg1"/>
                </a:solidFill>
                <a:latin typeface="Arial" charset="0"/>
                <a:ea typeface="微软雅黑"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defRPr>
                <a:solidFill>
                  <a:schemeClr val="bg1"/>
                </a:solidFill>
                <a:latin typeface="Arial" charset="0"/>
                <a:ea typeface="微软雅黑"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defRPr>
                <a:solidFill>
                  <a:schemeClr val="bg1"/>
                </a:solidFill>
                <a:latin typeface="Arial" charset="0"/>
                <a:ea typeface="微软雅黑" charset="-122"/>
              </a:defRPr>
            </a:lvl9pPr>
          </a:lstStyle>
          <a:p>
            <a:pPr eaLnBrk="1" fontAlgn="auto">
              <a:spcBef>
                <a:spcPts val="0"/>
              </a:spcBef>
              <a:spcAft>
                <a:spcPts val="1293"/>
              </a:spcAft>
              <a:buSzPct val="45000"/>
              <a:buFont typeface="Wingdings" charset="2"/>
              <a:buChar char=""/>
              <a:defRPr/>
            </a:pPr>
            <a:r>
              <a:rPr lang="en-US" altLang="zh-CN" sz="3000" dirty="0">
                <a:solidFill>
                  <a:srgbClr val="000000"/>
                </a:solidFill>
                <a:latin typeface="Arial"/>
                <a:ea typeface="宋体"/>
              </a:rPr>
              <a:t>Recombination is a process by which a molecule of nucleic acid (usually DNA, but can also be RNA) is broken and then joined to a different one.</a:t>
            </a:r>
          </a:p>
          <a:p>
            <a:pPr eaLnBrk="1" fontAlgn="auto">
              <a:spcBef>
                <a:spcPts val="0"/>
              </a:spcBef>
              <a:spcAft>
                <a:spcPts val="1293"/>
              </a:spcAft>
              <a:buSzPct val="45000"/>
              <a:defRPr/>
            </a:pPr>
            <a:endParaRPr lang="en-US" altLang="zh-CN" sz="2900" dirty="0">
              <a:solidFill>
                <a:srgbClr val="000000"/>
              </a:solidFill>
            </a:endParaRPr>
          </a:p>
        </p:txBody>
      </p:sp>
      <p:sp>
        <p:nvSpPr>
          <p:cNvPr id="89092" name="Line 3"/>
          <p:cNvSpPr>
            <a:spLocks noChangeShapeType="1"/>
          </p:cNvSpPr>
          <p:nvPr/>
        </p:nvSpPr>
        <p:spPr bwMode="auto">
          <a:xfrm>
            <a:off x="5945188" y="1668463"/>
            <a:ext cx="1587" cy="1741487"/>
          </a:xfrm>
          <a:prstGeom prst="line">
            <a:avLst/>
          </a:prstGeom>
          <a:noFill/>
          <a:ln w="91440">
            <a:solidFill>
              <a:srgbClr val="0000FF"/>
            </a:solidFill>
            <a:miter lim="800000"/>
            <a:headEnd/>
            <a:tailEnd/>
          </a:ln>
        </p:spPr>
        <p:txBody>
          <a:bodyPr lIns="82945" tIns="41473" rIns="82945" bIns="41473"/>
          <a:lstStyle/>
          <a:p>
            <a:endParaRPr lang="zh-CN" altLang="en-US">
              <a:solidFill>
                <a:srgbClr val="000000"/>
              </a:solidFill>
            </a:endParaRPr>
          </a:p>
        </p:txBody>
      </p:sp>
      <p:sp>
        <p:nvSpPr>
          <p:cNvPr id="89093" name="Line 4"/>
          <p:cNvSpPr>
            <a:spLocks noChangeShapeType="1"/>
          </p:cNvSpPr>
          <p:nvPr/>
        </p:nvSpPr>
        <p:spPr bwMode="auto">
          <a:xfrm>
            <a:off x="6524625" y="1658938"/>
            <a:ext cx="1588" cy="1743075"/>
          </a:xfrm>
          <a:prstGeom prst="line">
            <a:avLst/>
          </a:prstGeom>
          <a:noFill/>
          <a:ln w="91440">
            <a:solidFill>
              <a:srgbClr val="FF0000"/>
            </a:solidFill>
            <a:miter lim="800000"/>
            <a:headEnd/>
            <a:tailEnd/>
          </a:ln>
        </p:spPr>
        <p:txBody>
          <a:bodyPr lIns="82945" tIns="41473" rIns="82945" bIns="41473"/>
          <a:lstStyle/>
          <a:p>
            <a:endParaRPr lang="zh-CN" altLang="en-US">
              <a:solidFill>
                <a:srgbClr val="000000"/>
              </a:solidFill>
            </a:endParaRPr>
          </a:p>
        </p:txBody>
      </p:sp>
      <p:sp>
        <p:nvSpPr>
          <p:cNvPr id="89094" name="Line 5"/>
          <p:cNvSpPr>
            <a:spLocks noChangeShapeType="1"/>
          </p:cNvSpPr>
          <p:nvPr/>
        </p:nvSpPr>
        <p:spPr bwMode="auto">
          <a:xfrm>
            <a:off x="4892675" y="3940175"/>
            <a:ext cx="1588" cy="685800"/>
          </a:xfrm>
          <a:prstGeom prst="line">
            <a:avLst/>
          </a:prstGeom>
          <a:noFill/>
          <a:ln w="91440">
            <a:solidFill>
              <a:srgbClr val="0000FF"/>
            </a:solidFill>
            <a:miter lim="800000"/>
            <a:headEnd/>
            <a:tailEnd/>
          </a:ln>
        </p:spPr>
        <p:txBody>
          <a:bodyPr lIns="82945" tIns="41473" rIns="82945" bIns="41473"/>
          <a:lstStyle/>
          <a:p>
            <a:endParaRPr lang="zh-CN" altLang="en-US">
              <a:solidFill>
                <a:srgbClr val="000000"/>
              </a:solidFill>
            </a:endParaRPr>
          </a:p>
        </p:txBody>
      </p:sp>
      <p:sp>
        <p:nvSpPr>
          <p:cNvPr id="89095" name="Line 6"/>
          <p:cNvSpPr>
            <a:spLocks noChangeShapeType="1"/>
          </p:cNvSpPr>
          <p:nvPr/>
        </p:nvSpPr>
        <p:spPr bwMode="auto">
          <a:xfrm>
            <a:off x="5472113" y="3937000"/>
            <a:ext cx="1587" cy="685800"/>
          </a:xfrm>
          <a:prstGeom prst="line">
            <a:avLst/>
          </a:prstGeom>
          <a:noFill/>
          <a:ln w="91440">
            <a:solidFill>
              <a:srgbClr val="FF0000"/>
            </a:solidFill>
            <a:miter lim="800000"/>
            <a:headEnd/>
            <a:tailEnd/>
          </a:ln>
        </p:spPr>
        <p:txBody>
          <a:bodyPr lIns="82945" tIns="41473" rIns="82945" bIns="41473"/>
          <a:lstStyle/>
          <a:p>
            <a:endParaRPr lang="zh-CN" altLang="en-US">
              <a:solidFill>
                <a:srgbClr val="000000"/>
              </a:solidFill>
            </a:endParaRPr>
          </a:p>
        </p:txBody>
      </p:sp>
      <p:sp>
        <p:nvSpPr>
          <p:cNvPr id="89096" name="Line 7"/>
          <p:cNvSpPr>
            <a:spLocks noChangeShapeType="1"/>
          </p:cNvSpPr>
          <p:nvPr/>
        </p:nvSpPr>
        <p:spPr bwMode="auto">
          <a:xfrm>
            <a:off x="5489575" y="4833938"/>
            <a:ext cx="1588" cy="1019175"/>
          </a:xfrm>
          <a:prstGeom prst="line">
            <a:avLst/>
          </a:prstGeom>
          <a:noFill/>
          <a:ln w="91440">
            <a:solidFill>
              <a:srgbClr val="0000FF"/>
            </a:solidFill>
            <a:miter lim="800000"/>
            <a:headEnd/>
            <a:tailEnd/>
          </a:ln>
        </p:spPr>
        <p:txBody>
          <a:bodyPr lIns="82945" tIns="41473" rIns="82945" bIns="41473"/>
          <a:lstStyle/>
          <a:p>
            <a:endParaRPr lang="zh-CN" altLang="en-US">
              <a:solidFill>
                <a:srgbClr val="000000"/>
              </a:solidFill>
            </a:endParaRPr>
          </a:p>
        </p:txBody>
      </p:sp>
      <p:sp>
        <p:nvSpPr>
          <p:cNvPr id="89097" name="Line 8"/>
          <p:cNvSpPr>
            <a:spLocks noChangeShapeType="1"/>
          </p:cNvSpPr>
          <p:nvPr/>
        </p:nvSpPr>
        <p:spPr bwMode="auto">
          <a:xfrm>
            <a:off x="4889500" y="4833938"/>
            <a:ext cx="1588" cy="1019175"/>
          </a:xfrm>
          <a:prstGeom prst="line">
            <a:avLst/>
          </a:prstGeom>
          <a:noFill/>
          <a:ln w="91440">
            <a:solidFill>
              <a:srgbClr val="FF0000"/>
            </a:solidFill>
            <a:miter lim="800000"/>
            <a:headEnd/>
            <a:tailEnd/>
          </a:ln>
        </p:spPr>
        <p:txBody>
          <a:bodyPr lIns="82945" tIns="41473" rIns="82945" bIns="41473"/>
          <a:lstStyle/>
          <a:p>
            <a:endParaRPr lang="zh-CN" altLang="en-US">
              <a:solidFill>
                <a:srgbClr val="000000"/>
              </a:solidFill>
            </a:endParaRPr>
          </a:p>
        </p:txBody>
      </p:sp>
      <p:sp>
        <p:nvSpPr>
          <p:cNvPr id="89098" name="Line 9"/>
          <p:cNvSpPr>
            <a:spLocks noChangeShapeType="1"/>
          </p:cNvSpPr>
          <p:nvPr/>
        </p:nvSpPr>
        <p:spPr bwMode="auto">
          <a:xfrm>
            <a:off x="7038975" y="3963988"/>
            <a:ext cx="1588" cy="685800"/>
          </a:xfrm>
          <a:prstGeom prst="line">
            <a:avLst/>
          </a:prstGeom>
          <a:noFill/>
          <a:ln w="91440">
            <a:solidFill>
              <a:srgbClr val="0000FF"/>
            </a:solidFill>
            <a:miter lim="800000"/>
            <a:headEnd/>
            <a:tailEnd/>
          </a:ln>
        </p:spPr>
        <p:txBody>
          <a:bodyPr lIns="82945" tIns="41473" rIns="82945" bIns="41473"/>
          <a:lstStyle/>
          <a:p>
            <a:endParaRPr lang="zh-CN" altLang="en-US">
              <a:solidFill>
                <a:srgbClr val="000000"/>
              </a:solidFill>
            </a:endParaRPr>
          </a:p>
        </p:txBody>
      </p:sp>
      <p:sp>
        <p:nvSpPr>
          <p:cNvPr id="89099" name="Line 10"/>
          <p:cNvSpPr>
            <a:spLocks noChangeShapeType="1"/>
          </p:cNvSpPr>
          <p:nvPr/>
        </p:nvSpPr>
        <p:spPr bwMode="auto">
          <a:xfrm>
            <a:off x="8205788" y="3960813"/>
            <a:ext cx="0" cy="685800"/>
          </a:xfrm>
          <a:prstGeom prst="line">
            <a:avLst/>
          </a:prstGeom>
          <a:noFill/>
          <a:ln w="91440">
            <a:solidFill>
              <a:srgbClr val="FF0000"/>
            </a:solidFill>
            <a:miter lim="800000"/>
            <a:headEnd/>
            <a:tailEnd/>
          </a:ln>
        </p:spPr>
        <p:txBody>
          <a:bodyPr lIns="82945" tIns="41473" rIns="82945" bIns="41473"/>
          <a:lstStyle/>
          <a:p>
            <a:endParaRPr lang="zh-CN" altLang="en-US">
              <a:solidFill>
                <a:srgbClr val="000000"/>
              </a:solidFill>
            </a:endParaRPr>
          </a:p>
        </p:txBody>
      </p:sp>
      <p:sp>
        <p:nvSpPr>
          <p:cNvPr id="89100" name="Line 11"/>
          <p:cNvSpPr>
            <a:spLocks noChangeShapeType="1"/>
          </p:cNvSpPr>
          <p:nvPr/>
        </p:nvSpPr>
        <p:spPr bwMode="auto">
          <a:xfrm>
            <a:off x="8205788" y="4646613"/>
            <a:ext cx="0" cy="1230312"/>
          </a:xfrm>
          <a:prstGeom prst="line">
            <a:avLst/>
          </a:prstGeom>
          <a:noFill/>
          <a:ln w="91440">
            <a:solidFill>
              <a:srgbClr val="0000FF"/>
            </a:solidFill>
            <a:miter lim="800000"/>
            <a:headEnd/>
            <a:tailEnd/>
          </a:ln>
        </p:spPr>
        <p:txBody>
          <a:bodyPr lIns="82945" tIns="41473" rIns="82945" bIns="41473"/>
          <a:lstStyle/>
          <a:p>
            <a:endParaRPr lang="zh-CN" altLang="en-US">
              <a:solidFill>
                <a:srgbClr val="000000"/>
              </a:solidFill>
            </a:endParaRPr>
          </a:p>
        </p:txBody>
      </p:sp>
      <p:sp>
        <p:nvSpPr>
          <p:cNvPr id="89101" name="Line 12"/>
          <p:cNvSpPr>
            <a:spLocks noChangeShapeType="1"/>
          </p:cNvSpPr>
          <p:nvPr/>
        </p:nvSpPr>
        <p:spPr bwMode="auto">
          <a:xfrm flipH="1">
            <a:off x="7032625" y="4649788"/>
            <a:ext cx="11113" cy="1227137"/>
          </a:xfrm>
          <a:prstGeom prst="line">
            <a:avLst/>
          </a:prstGeom>
          <a:noFill/>
          <a:ln w="91440">
            <a:solidFill>
              <a:srgbClr val="FF0000"/>
            </a:solidFill>
            <a:miter lim="800000"/>
            <a:headEnd/>
            <a:tailEnd/>
          </a:ln>
        </p:spPr>
        <p:txBody>
          <a:bodyPr lIns="82945" tIns="41473" rIns="82945" bIns="41473"/>
          <a:lstStyle/>
          <a:p>
            <a:endParaRPr lang="zh-CN" altLang="en-US">
              <a:solidFill>
                <a:srgbClr val="000000"/>
              </a:solidFill>
            </a:endParaRPr>
          </a:p>
        </p:txBody>
      </p:sp>
      <p:sp>
        <p:nvSpPr>
          <p:cNvPr id="89102" name="Line 13"/>
          <p:cNvSpPr>
            <a:spLocks noChangeShapeType="1"/>
          </p:cNvSpPr>
          <p:nvPr/>
        </p:nvSpPr>
        <p:spPr bwMode="auto">
          <a:xfrm flipH="1">
            <a:off x="5322888" y="3295650"/>
            <a:ext cx="339725" cy="414338"/>
          </a:xfrm>
          <a:prstGeom prst="line">
            <a:avLst/>
          </a:prstGeom>
          <a:noFill/>
          <a:ln w="36720">
            <a:solidFill>
              <a:srgbClr val="000000"/>
            </a:solidFill>
            <a:miter lim="800000"/>
            <a:headEnd/>
            <a:tailEnd type="triangle" w="med" len="med"/>
          </a:ln>
        </p:spPr>
        <p:txBody>
          <a:bodyPr lIns="82945" tIns="41473" rIns="82945" bIns="41473"/>
          <a:lstStyle/>
          <a:p>
            <a:endParaRPr lang="zh-CN" altLang="en-US">
              <a:solidFill>
                <a:srgbClr val="000000"/>
              </a:solidFill>
            </a:endParaRPr>
          </a:p>
        </p:txBody>
      </p:sp>
      <p:sp>
        <p:nvSpPr>
          <p:cNvPr id="89103" name="Line 14"/>
          <p:cNvSpPr>
            <a:spLocks noChangeShapeType="1"/>
          </p:cNvSpPr>
          <p:nvPr/>
        </p:nvSpPr>
        <p:spPr bwMode="auto">
          <a:xfrm>
            <a:off x="5956300" y="4852988"/>
            <a:ext cx="579438" cy="1587"/>
          </a:xfrm>
          <a:prstGeom prst="line">
            <a:avLst/>
          </a:prstGeom>
          <a:noFill/>
          <a:ln w="36720">
            <a:solidFill>
              <a:srgbClr val="000000"/>
            </a:solidFill>
            <a:miter lim="800000"/>
            <a:headEnd/>
            <a:tailEnd type="triangle" w="med" len="med"/>
          </a:ln>
        </p:spPr>
        <p:txBody>
          <a:bodyPr lIns="82945" tIns="41473" rIns="82945" bIns="41473"/>
          <a:lstStyle/>
          <a:p>
            <a:endParaRPr lang="zh-CN" altLang="en-US">
              <a:solidFill>
                <a:srgbClr val="000000"/>
              </a:solidFill>
            </a:endParaRPr>
          </a:p>
        </p:txBody>
      </p:sp>
      <p:sp>
        <p:nvSpPr>
          <p:cNvPr id="89104" name="Line 15"/>
          <p:cNvSpPr>
            <a:spLocks noChangeShapeType="1"/>
          </p:cNvSpPr>
          <p:nvPr/>
        </p:nvSpPr>
        <p:spPr bwMode="auto">
          <a:xfrm flipV="1">
            <a:off x="4889500" y="4616450"/>
            <a:ext cx="581025" cy="222250"/>
          </a:xfrm>
          <a:prstGeom prst="line">
            <a:avLst/>
          </a:prstGeom>
          <a:noFill/>
          <a:ln w="9360">
            <a:solidFill>
              <a:srgbClr val="000000"/>
            </a:solidFill>
            <a:prstDash val="sysDot"/>
            <a:miter lim="800000"/>
            <a:headEnd/>
            <a:tailEnd/>
          </a:ln>
        </p:spPr>
        <p:txBody>
          <a:bodyPr lIns="82945" tIns="41473" rIns="82945" bIns="41473"/>
          <a:lstStyle/>
          <a:p>
            <a:endParaRPr lang="zh-CN" altLang="en-US">
              <a:solidFill>
                <a:srgbClr val="000000"/>
              </a:solidFill>
            </a:endParaRPr>
          </a:p>
        </p:txBody>
      </p:sp>
      <p:sp>
        <p:nvSpPr>
          <p:cNvPr id="89105" name="Line 16"/>
          <p:cNvSpPr>
            <a:spLocks noChangeShapeType="1"/>
          </p:cNvSpPr>
          <p:nvPr/>
        </p:nvSpPr>
        <p:spPr bwMode="auto">
          <a:xfrm>
            <a:off x="4889500" y="4625975"/>
            <a:ext cx="581025" cy="207963"/>
          </a:xfrm>
          <a:prstGeom prst="line">
            <a:avLst/>
          </a:prstGeom>
          <a:noFill/>
          <a:ln w="9360">
            <a:solidFill>
              <a:srgbClr val="000000"/>
            </a:solidFill>
            <a:prstDash val="sysDot"/>
            <a:miter lim="800000"/>
            <a:headEnd/>
            <a:tailEnd/>
          </a:ln>
        </p:spPr>
        <p:txBody>
          <a:bodyPr lIns="82945" tIns="41473" rIns="82945" bIns="41473"/>
          <a:lstStyle/>
          <a:p>
            <a:endParaRPr lang="zh-CN" altLang="en-US">
              <a:solidFill>
                <a:srgbClr val="000000"/>
              </a:solidFill>
            </a:endParaRPr>
          </a:p>
        </p:txBody>
      </p:sp>
      <p:sp>
        <p:nvSpPr>
          <p:cNvPr id="89106" name="Text Box 17"/>
          <p:cNvSpPr txBox="1">
            <a:spLocks noChangeArrowheads="1"/>
          </p:cNvSpPr>
          <p:nvPr/>
        </p:nvSpPr>
        <p:spPr bwMode="auto">
          <a:xfrm>
            <a:off x="6248400" y="6019800"/>
            <a:ext cx="1262063" cy="190500"/>
          </a:xfrm>
          <a:prstGeom prst="rect">
            <a:avLst/>
          </a:prstGeom>
          <a:noFill/>
          <a:ln w="9525">
            <a:noFill/>
            <a:miter lim="800000"/>
            <a:headEnd/>
            <a:tailEnd/>
          </a:ln>
        </p:spPr>
        <p:txBody>
          <a:bodyPr lIns="81639" tIns="40820" rIns="81639" bIns="4082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2000" dirty="0">
                <a:solidFill>
                  <a:srgbClr val="000000"/>
                </a:solidFill>
                <a:ea typeface="微软雅黑" pitchFamily="34" charset="-122"/>
              </a:rPr>
              <a:t>gamete 1</a:t>
            </a:r>
          </a:p>
        </p:txBody>
      </p:sp>
      <p:sp>
        <p:nvSpPr>
          <p:cNvPr id="89107" name="Text Box 18"/>
          <p:cNvSpPr txBox="1">
            <a:spLocks noChangeArrowheads="1"/>
          </p:cNvSpPr>
          <p:nvPr/>
        </p:nvSpPr>
        <p:spPr bwMode="auto">
          <a:xfrm>
            <a:off x="7585075" y="5981700"/>
            <a:ext cx="1258888" cy="312738"/>
          </a:xfrm>
          <a:prstGeom prst="rect">
            <a:avLst/>
          </a:prstGeom>
          <a:noFill/>
          <a:ln w="9525">
            <a:noFill/>
            <a:miter lim="800000"/>
            <a:headEnd/>
            <a:tailEnd/>
          </a:ln>
        </p:spPr>
        <p:txBody>
          <a:bodyPr lIns="81639" tIns="40820" rIns="81639" bIns="4082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2000" dirty="0">
                <a:solidFill>
                  <a:srgbClr val="000000"/>
                </a:solidFill>
                <a:ea typeface="微软雅黑" pitchFamily="34" charset="-122"/>
              </a:rPr>
              <a:t>gamete 2</a:t>
            </a:r>
          </a:p>
        </p:txBody>
      </p:sp>
      <p:sp>
        <p:nvSpPr>
          <p:cNvPr id="89108" name="Text Box 19"/>
          <p:cNvSpPr txBox="1">
            <a:spLocks noChangeArrowheads="1"/>
          </p:cNvSpPr>
          <p:nvPr/>
        </p:nvSpPr>
        <p:spPr bwMode="auto">
          <a:xfrm>
            <a:off x="4351338" y="6019800"/>
            <a:ext cx="1744662" cy="542925"/>
          </a:xfrm>
          <a:prstGeom prst="rect">
            <a:avLst/>
          </a:prstGeom>
          <a:noFill/>
          <a:ln w="9525">
            <a:noFill/>
            <a:miter lim="800000"/>
            <a:headEnd/>
            <a:tailEnd/>
          </a:ln>
        </p:spPr>
        <p:txBody>
          <a:bodyPr lIns="81639" tIns="40820" rIns="81639" bIns="4082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dirty="0">
                <a:solidFill>
                  <a:srgbClr val="000000"/>
                </a:solidFill>
                <a:ea typeface="微软雅黑" pitchFamily="34" charset="-122"/>
              </a:rPr>
              <a:t>Chromosome breaks up</a:t>
            </a:r>
          </a:p>
        </p:txBody>
      </p:sp>
      <p:sp>
        <p:nvSpPr>
          <p:cNvPr id="89109" name="Text Box 20"/>
          <p:cNvSpPr txBox="1">
            <a:spLocks noChangeArrowheads="1"/>
          </p:cNvSpPr>
          <p:nvPr/>
        </p:nvSpPr>
        <p:spPr bwMode="auto">
          <a:xfrm>
            <a:off x="5424488" y="1203325"/>
            <a:ext cx="1477962" cy="311150"/>
          </a:xfrm>
          <a:prstGeom prst="rect">
            <a:avLst/>
          </a:prstGeom>
          <a:noFill/>
          <a:ln w="9525">
            <a:noFill/>
            <a:miter lim="800000"/>
            <a:headEnd/>
            <a:tailEnd/>
          </a:ln>
        </p:spPr>
        <p:txBody>
          <a:bodyPr lIns="81639" tIns="40820" rIns="81639" bIns="4082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2000" dirty="0">
                <a:solidFill>
                  <a:srgbClr val="000000"/>
                </a:solidFill>
                <a:ea typeface="微软雅黑" pitchFamily="34" charset="-122"/>
              </a:rPr>
              <a:t>Germ cells</a:t>
            </a:r>
          </a:p>
        </p:txBody>
      </p:sp>
    </p:spTree>
    <p:extLst>
      <p:ext uri="{BB962C8B-B14F-4D97-AF65-F5344CB8AC3E}">
        <p14:creationId xmlns:p14="http://schemas.microsoft.com/office/powerpoint/2010/main" val="1701487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标题 1"/>
          <p:cNvSpPr>
            <a:spLocks noGrp="1"/>
          </p:cNvSpPr>
          <p:nvPr>
            <p:ph type="title"/>
          </p:nvPr>
        </p:nvSpPr>
        <p:spPr/>
        <p:txBody>
          <a:bodyPr/>
          <a:lstStyle/>
          <a:p>
            <a:r>
              <a:rPr lang="en-US" altLang="zh-CN" smtClean="0"/>
              <a:t> </a:t>
            </a:r>
            <a:r>
              <a:rPr lang="en-US" altLang="zh-CN" smtClean="0">
                <a:solidFill>
                  <a:srgbClr val="FF0000"/>
                </a:solidFill>
              </a:rPr>
              <a:t>Why study recombination? </a:t>
            </a:r>
            <a:endParaRPr lang="zh-CN" altLang="en-US" smtClean="0">
              <a:solidFill>
                <a:srgbClr val="FF0000"/>
              </a:solidFill>
            </a:endParaRPr>
          </a:p>
        </p:txBody>
      </p:sp>
      <p:sp>
        <p:nvSpPr>
          <p:cNvPr id="90115" name="内容占位符 2"/>
          <p:cNvSpPr>
            <a:spLocks noGrp="1"/>
          </p:cNvSpPr>
          <p:nvPr>
            <p:ph idx="1"/>
          </p:nvPr>
        </p:nvSpPr>
        <p:spPr/>
        <p:txBody>
          <a:bodyPr/>
          <a:lstStyle/>
          <a:p>
            <a:r>
              <a:rPr lang="en-US" altLang="zh-CN" dirty="0" smtClean="0"/>
              <a:t>An important mechanism generating  and maintaining diversity</a:t>
            </a:r>
          </a:p>
          <a:p>
            <a:r>
              <a:rPr lang="en-US" altLang="zh-CN" dirty="0" smtClean="0"/>
              <a:t>One of the main sources to provide new genetic material to let nature selection carry on </a:t>
            </a:r>
            <a:endParaRPr lang="zh-CN" altLang="en-US" dirty="0" smtClean="0"/>
          </a:p>
        </p:txBody>
      </p:sp>
      <p:sp>
        <p:nvSpPr>
          <p:cNvPr id="90116" name="Oval 2"/>
          <p:cNvSpPr>
            <a:spLocks noChangeArrowheads="1"/>
          </p:cNvSpPr>
          <p:nvPr/>
        </p:nvSpPr>
        <p:spPr bwMode="auto">
          <a:xfrm>
            <a:off x="2819400" y="5405438"/>
            <a:ext cx="1676399" cy="1223962"/>
          </a:xfrm>
          <a:prstGeom prst="ellipse">
            <a:avLst/>
          </a:prstGeom>
          <a:noFill/>
          <a:ln w="9360">
            <a:solidFill>
              <a:srgbClr val="808080"/>
            </a:solidFill>
            <a:miter lim="800000"/>
            <a:headEnd/>
            <a:tailEnd/>
          </a:ln>
        </p:spPr>
        <p:txBody>
          <a:bodyPr wrap="none" lIns="81639" tIns="56821" rIns="81639" bIns="40820" anchor="ctr"/>
          <a:lstStyle/>
          <a:p>
            <a:pPr algn="ct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altLang="zh-CN" sz="2000" dirty="0">
                <a:solidFill>
                  <a:srgbClr val="000000"/>
                </a:solidFill>
              </a:rPr>
              <a:t>Recombination</a:t>
            </a:r>
          </a:p>
        </p:txBody>
      </p:sp>
      <p:sp>
        <p:nvSpPr>
          <p:cNvPr id="90117" name="Oval 3"/>
          <p:cNvSpPr>
            <a:spLocks noChangeArrowheads="1"/>
          </p:cNvSpPr>
          <p:nvPr/>
        </p:nvSpPr>
        <p:spPr bwMode="auto">
          <a:xfrm>
            <a:off x="2833688" y="4037013"/>
            <a:ext cx="1368425" cy="1152525"/>
          </a:xfrm>
          <a:prstGeom prst="ellipse">
            <a:avLst/>
          </a:prstGeom>
          <a:noFill/>
          <a:ln w="9360">
            <a:solidFill>
              <a:srgbClr val="808080"/>
            </a:solidFill>
            <a:miter lim="800000"/>
            <a:headEnd/>
            <a:tailEnd/>
          </a:ln>
        </p:spPr>
        <p:txBody>
          <a:bodyPr wrap="none" lIns="81639" tIns="56821" rIns="81639" bIns="40820" anchor="ctr"/>
          <a:lstStyle/>
          <a:p>
            <a:pPr algn="ct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altLang="zh-CN" sz="2400">
                <a:solidFill>
                  <a:srgbClr val="000000"/>
                </a:solidFill>
              </a:rPr>
              <a:t>Mutation</a:t>
            </a:r>
          </a:p>
        </p:txBody>
      </p:sp>
      <p:sp>
        <p:nvSpPr>
          <p:cNvPr id="90118" name="Oval 4"/>
          <p:cNvSpPr>
            <a:spLocks noChangeArrowheads="1"/>
          </p:cNvSpPr>
          <p:nvPr/>
        </p:nvSpPr>
        <p:spPr bwMode="auto">
          <a:xfrm>
            <a:off x="5641975" y="4684713"/>
            <a:ext cx="1368425" cy="1212850"/>
          </a:xfrm>
          <a:prstGeom prst="ellipse">
            <a:avLst/>
          </a:prstGeom>
          <a:noFill/>
          <a:ln w="9360">
            <a:solidFill>
              <a:srgbClr val="808080"/>
            </a:solidFill>
            <a:miter lim="800000"/>
            <a:headEnd/>
            <a:tailEnd/>
          </a:ln>
        </p:spPr>
        <p:txBody>
          <a:bodyPr wrap="none" lIns="81639" tIns="56821" rIns="81639" bIns="40820" anchor="ctr"/>
          <a:lstStyle/>
          <a:p>
            <a:pPr algn="ct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altLang="zh-CN" sz="2400">
                <a:solidFill>
                  <a:srgbClr val="000000"/>
                </a:solidFill>
              </a:rPr>
              <a:t>Selection</a:t>
            </a:r>
          </a:p>
        </p:txBody>
      </p:sp>
      <p:sp>
        <p:nvSpPr>
          <p:cNvPr id="90119" name="Line 14"/>
          <p:cNvSpPr>
            <a:spLocks noChangeShapeType="1"/>
          </p:cNvSpPr>
          <p:nvPr/>
        </p:nvSpPr>
        <p:spPr bwMode="auto">
          <a:xfrm>
            <a:off x="4191000" y="4724401"/>
            <a:ext cx="1447800" cy="533400"/>
          </a:xfrm>
          <a:prstGeom prst="line">
            <a:avLst/>
          </a:prstGeom>
          <a:noFill/>
          <a:ln w="36720">
            <a:solidFill>
              <a:srgbClr val="000000"/>
            </a:solidFill>
            <a:miter lim="800000"/>
            <a:headEnd/>
            <a:tailEnd type="triangle" w="med" len="med"/>
          </a:ln>
        </p:spPr>
        <p:txBody>
          <a:bodyPr lIns="82945" tIns="41473" rIns="82945" bIns="41473"/>
          <a:lstStyle/>
          <a:p>
            <a:endParaRPr lang="zh-CN" altLang="en-US">
              <a:solidFill>
                <a:srgbClr val="000000"/>
              </a:solidFill>
            </a:endParaRPr>
          </a:p>
        </p:txBody>
      </p:sp>
      <p:sp>
        <p:nvSpPr>
          <p:cNvPr id="90120" name="Line 14"/>
          <p:cNvSpPr>
            <a:spLocks noChangeShapeType="1"/>
          </p:cNvSpPr>
          <p:nvPr/>
        </p:nvSpPr>
        <p:spPr bwMode="auto">
          <a:xfrm flipV="1">
            <a:off x="4559300" y="5476875"/>
            <a:ext cx="1079500" cy="504825"/>
          </a:xfrm>
          <a:prstGeom prst="line">
            <a:avLst/>
          </a:prstGeom>
          <a:noFill/>
          <a:ln w="36720">
            <a:solidFill>
              <a:srgbClr val="000000"/>
            </a:solidFill>
            <a:miter lim="800000"/>
            <a:headEnd/>
            <a:tailEnd type="triangle" w="med" len="med"/>
          </a:ln>
        </p:spPr>
        <p:txBody>
          <a:bodyPr lIns="82945" tIns="41473" rIns="82945" bIns="41473"/>
          <a:lstStyle/>
          <a:p>
            <a:endParaRPr lang="zh-CN" altLang="en-US">
              <a:solidFill>
                <a:srgbClr val="000000"/>
              </a:solidFill>
            </a:endParaRPr>
          </a:p>
        </p:txBody>
      </p:sp>
    </p:spTree>
    <p:extLst>
      <p:ext uri="{BB962C8B-B14F-4D97-AF65-F5344CB8AC3E}">
        <p14:creationId xmlns:p14="http://schemas.microsoft.com/office/powerpoint/2010/main" val="412325710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457200" y="112713"/>
            <a:ext cx="8228013" cy="1730375"/>
          </a:xfrm>
          <a:prstGeom prst="rect">
            <a:avLst/>
          </a:prstGeom>
          <a:noFill/>
          <a:ln w="9525">
            <a:noFill/>
            <a:miter lim="800000"/>
            <a:headEnd/>
            <a:tailEnd/>
          </a:ln>
        </p:spPr>
        <p:txBody>
          <a:bodyPr lIns="0" tIns="35268" rIns="0" bIns="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4000">
                <a:solidFill>
                  <a:srgbClr val="FF0000"/>
                </a:solidFill>
                <a:ea typeface="微软雅黑" pitchFamily="34" charset="-122"/>
              </a:rPr>
              <a:t>Application of recombination information</a:t>
            </a:r>
          </a:p>
        </p:txBody>
      </p:sp>
      <p:sp>
        <p:nvSpPr>
          <p:cNvPr id="91139" name="Text Box 2"/>
          <p:cNvSpPr txBox="1">
            <a:spLocks noChangeArrowheads="1"/>
          </p:cNvSpPr>
          <p:nvPr/>
        </p:nvSpPr>
        <p:spPr bwMode="auto">
          <a:xfrm>
            <a:off x="457200" y="1866900"/>
            <a:ext cx="8043863" cy="3976688"/>
          </a:xfrm>
          <a:prstGeom prst="rect">
            <a:avLst/>
          </a:prstGeom>
          <a:noFill/>
          <a:ln w="9525">
            <a:noFill/>
            <a:miter lim="800000"/>
            <a:headEnd/>
            <a:tailEnd/>
          </a:ln>
        </p:spPr>
        <p:txBody>
          <a:bodyPr lIns="0" tIns="25471" rIns="0" bIns="0"/>
          <a:lstStyle/>
          <a:p>
            <a:pPr marL="428625" indent="-323850">
              <a:spcAft>
                <a:spcPts val="1288"/>
              </a:spcAft>
              <a:buSzPct val="45000"/>
              <a:buFont typeface="Wingdings" pitchFamily="2" charset="2"/>
              <a:buChar char=""/>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pPr>
            <a:r>
              <a:rPr lang="en-US" altLang="zh-CN" sz="2900">
                <a:solidFill>
                  <a:srgbClr val="000000"/>
                </a:solidFill>
                <a:ea typeface="微软雅黑" pitchFamily="34" charset="-122"/>
              </a:rPr>
              <a:t>DNA sequencing</a:t>
            </a:r>
          </a:p>
          <a:p>
            <a:pPr marL="860425" lvl="1" indent="-320675">
              <a:spcAft>
                <a:spcPts val="1038"/>
              </a:spcAft>
              <a:buSzPct val="75000"/>
              <a:buFont typeface="Symbol" pitchFamily="18" charset="2"/>
              <a:buChar char=""/>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pPr>
            <a:r>
              <a:rPr lang="en-US" altLang="zh-CN" sz="2500">
                <a:solidFill>
                  <a:srgbClr val="000000"/>
                </a:solidFill>
                <a:ea typeface="微软雅黑" pitchFamily="34" charset="-122"/>
              </a:rPr>
              <a:t>Identify the alleles that are co-located on the same chromosome</a:t>
            </a:r>
          </a:p>
          <a:p>
            <a:pPr marL="428625" indent="-323850">
              <a:spcAft>
                <a:spcPts val="1288"/>
              </a:spcAft>
              <a:buSzPct val="45000"/>
              <a:buFont typeface="Wingdings" pitchFamily="2" charset="2"/>
              <a:buChar char=""/>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pPr>
            <a:r>
              <a:rPr lang="en-US" altLang="zh-CN" sz="2900">
                <a:solidFill>
                  <a:srgbClr val="000000"/>
                </a:solidFill>
                <a:ea typeface="微软雅黑" pitchFamily="34" charset="-122"/>
              </a:rPr>
              <a:t>Disease study</a:t>
            </a:r>
          </a:p>
          <a:p>
            <a:pPr marL="860425" lvl="1" indent="-320675">
              <a:spcAft>
                <a:spcPts val="1038"/>
              </a:spcAft>
              <a:buSzPct val="75000"/>
              <a:buFont typeface="Symbol" pitchFamily="18" charset="2"/>
              <a:buChar char=""/>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pPr>
            <a:r>
              <a:rPr lang="en-US" altLang="zh-CN" sz="2500">
                <a:solidFill>
                  <a:srgbClr val="000000"/>
                </a:solidFill>
                <a:ea typeface="微软雅黑" pitchFamily="34" charset="-122"/>
              </a:rPr>
              <a:t>Estimate disease risk for each region of genome</a:t>
            </a:r>
          </a:p>
          <a:p>
            <a:pPr marL="428625" indent="-323850">
              <a:spcAft>
                <a:spcPts val="1288"/>
              </a:spcAft>
              <a:buSzPct val="45000"/>
              <a:buFont typeface="Wingdings" pitchFamily="2" charset="2"/>
              <a:buChar char=""/>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pPr>
            <a:r>
              <a:rPr lang="en-US" altLang="zh-CN" sz="2900">
                <a:solidFill>
                  <a:srgbClr val="000000"/>
                </a:solidFill>
                <a:ea typeface="微软雅黑" pitchFamily="34" charset="-122"/>
              </a:rPr>
              <a:t>Population history study</a:t>
            </a:r>
          </a:p>
          <a:p>
            <a:pPr marL="860425" lvl="1" indent="-320675">
              <a:spcAft>
                <a:spcPts val="1038"/>
              </a:spcAft>
              <a:buSzPct val="75000"/>
              <a:buFont typeface="Symbol" pitchFamily="18" charset="2"/>
              <a:buChar char=""/>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pPr>
            <a:r>
              <a:rPr lang="en-US" altLang="zh-CN" sz="2500">
                <a:solidFill>
                  <a:srgbClr val="000000"/>
                </a:solidFill>
                <a:ea typeface="微软雅黑" pitchFamily="34" charset="-122"/>
              </a:rPr>
              <a:t>Discover admixture history</a:t>
            </a:r>
          </a:p>
          <a:p>
            <a:pPr marL="860425" lvl="1" indent="-320675">
              <a:spcAft>
                <a:spcPts val="1038"/>
              </a:spcAft>
              <a:buSzPct val="75000"/>
              <a:buFont typeface="Symbol" pitchFamily="18" charset="2"/>
              <a:buChar char=""/>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pPr>
            <a:r>
              <a:rPr lang="en-US" altLang="zh-CN" sz="2500">
                <a:solidFill>
                  <a:srgbClr val="000000"/>
                </a:solidFill>
                <a:ea typeface="微软雅黑" pitchFamily="34" charset="-122"/>
              </a:rPr>
              <a:t>Reconstruct human phylogeny  </a:t>
            </a:r>
          </a:p>
        </p:txBody>
      </p:sp>
    </p:spTree>
    <p:extLst>
      <p:ext uri="{BB962C8B-B14F-4D97-AF65-F5344CB8AC3E}">
        <p14:creationId xmlns:p14="http://schemas.microsoft.com/office/powerpoint/2010/main" val="595725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标题 1"/>
          <p:cNvSpPr>
            <a:spLocks noGrp="1"/>
          </p:cNvSpPr>
          <p:nvPr>
            <p:ph type="title"/>
          </p:nvPr>
        </p:nvSpPr>
        <p:spPr>
          <a:xfrm>
            <a:off x="457200" y="629816"/>
            <a:ext cx="8229600" cy="1143000"/>
          </a:xfrm>
        </p:spPr>
        <p:txBody>
          <a:bodyPr>
            <a:normAutofit fontScale="90000"/>
          </a:bodyPr>
          <a:lstStyle/>
          <a:p>
            <a:r>
              <a:rPr lang="en-US" altLang="zh-CN" dirty="0" smtClean="0">
                <a:solidFill>
                  <a:srgbClr val="FF0000"/>
                </a:solidFill>
              </a:rPr>
              <a:t>Coalescent without recombination </a:t>
            </a:r>
            <a:br>
              <a:rPr lang="en-US" altLang="zh-CN" dirty="0" smtClean="0">
                <a:solidFill>
                  <a:srgbClr val="FF0000"/>
                </a:solidFill>
              </a:rPr>
            </a:br>
            <a:r>
              <a:rPr lang="en-US" altLang="zh-CN" dirty="0" smtClean="0"/>
              <a:t>  </a:t>
            </a:r>
            <a:endParaRPr lang="zh-CN" altLang="en-US" dirty="0" smtClean="0"/>
          </a:p>
        </p:txBody>
      </p:sp>
      <p:sp>
        <p:nvSpPr>
          <p:cNvPr id="24578" name="内容占位符 2"/>
          <p:cNvSpPr>
            <a:spLocks noGrp="1"/>
          </p:cNvSpPr>
          <p:nvPr>
            <p:ph sz="half" idx="1"/>
          </p:nvPr>
        </p:nvSpPr>
        <p:spPr>
          <a:xfrm>
            <a:off x="533400" y="2065362"/>
            <a:ext cx="4326632" cy="4171950"/>
          </a:xfrm>
        </p:spPr>
        <p:txBody>
          <a:bodyPr/>
          <a:lstStyle/>
          <a:p>
            <a:pPr lvl="1">
              <a:spcAft>
                <a:spcPts val="1138"/>
              </a:spcAft>
              <a:buSzPct val="75000"/>
              <a:buFont typeface="Symbol" pitchFamily="18" charset="2"/>
              <a:buChar char=""/>
            </a:pPr>
            <a:r>
              <a:rPr lang="en-US" altLang="zh-CN" dirty="0" smtClean="0">
                <a:solidFill>
                  <a:srgbClr val="000000"/>
                </a:solidFill>
              </a:rPr>
              <a:t>Trace the ancestry of the samples</a:t>
            </a:r>
          </a:p>
          <a:p>
            <a:pPr lvl="1">
              <a:spcAft>
                <a:spcPts val="1138"/>
              </a:spcAft>
              <a:buSzPct val="75000"/>
              <a:buFont typeface="Symbol" pitchFamily="18" charset="2"/>
              <a:buChar char=""/>
            </a:pPr>
            <a:r>
              <a:rPr lang="en-US" altLang="zh-CN" dirty="0" smtClean="0">
                <a:solidFill>
                  <a:srgbClr val="000000"/>
                </a:solidFill>
              </a:rPr>
              <a:t>Markov jump process --</a:t>
            </a:r>
            <a:r>
              <a:rPr lang="en-US" altLang="zh-CN" sz="3600" dirty="0" smtClean="0">
                <a:solidFill>
                  <a:srgbClr val="3333FF"/>
                </a:solidFill>
              </a:rPr>
              <a:t>Coalescent Process </a:t>
            </a:r>
          </a:p>
          <a:p>
            <a:pPr lvl="1">
              <a:spcAft>
                <a:spcPts val="1138"/>
              </a:spcAft>
              <a:buSzPct val="75000"/>
              <a:buNone/>
            </a:pPr>
            <a:r>
              <a:rPr lang="en-US" altLang="zh-CN" dirty="0" smtClean="0">
                <a:solidFill>
                  <a:srgbClr val="000000"/>
                </a:solidFill>
              </a:rPr>
              <a:t>(</a:t>
            </a:r>
            <a:r>
              <a:rPr lang="en-US" altLang="zh-CN" dirty="0" err="1" smtClean="0">
                <a:solidFill>
                  <a:srgbClr val="000000"/>
                </a:solidFill>
              </a:rPr>
              <a:t>Kingmann</a:t>
            </a:r>
            <a:r>
              <a:rPr lang="en-US" altLang="zh-CN" dirty="0" smtClean="0">
                <a:solidFill>
                  <a:srgbClr val="000000"/>
                </a:solidFill>
              </a:rPr>
              <a:t> 1982)</a:t>
            </a:r>
          </a:p>
        </p:txBody>
      </p:sp>
      <p:pic>
        <p:nvPicPr>
          <p:cNvPr id="24579" name="Picture 3"/>
          <p:cNvPicPr>
            <a:picLocks noGrp="1" noChangeAspect="1" noChangeArrowheads="1"/>
          </p:cNvPicPr>
          <p:nvPr>
            <p:ph sz="half" idx="2"/>
          </p:nvPr>
        </p:nvPicPr>
        <p:blipFill>
          <a:blip r:embed="rId2" cstate="print"/>
          <a:srcRect r="22757" b="13435"/>
          <a:stretch>
            <a:fillRect/>
          </a:stretch>
        </p:blipFill>
        <p:spPr>
          <a:xfrm>
            <a:off x="5003800" y="1484313"/>
            <a:ext cx="3616325" cy="4176712"/>
          </a:xfrm>
        </p:spPr>
      </p:pic>
      <p:sp>
        <p:nvSpPr>
          <p:cNvPr id="24580" name="矩形 6"/>
          <p:cNvSpPr>
            <a:spLocks noChangeArrowheads="1"/>
          </p:cNvSpPr>
          <p:nvPr/>
        </p:nvSpPr>
        <p:spPr bwMode="auto">
          <a:xfrm>
            <a:off x="5364163" y="5589588"/>
            <a:ext cx="2376487" cy="830997"/>
          </a:xfrm>
          <a:prstGeom prst="rect">
            <a:avLst/>
          </a:prstGeom>
          <a:noFill/>
          <a:ln w="9525">
            <a:noFill/>
            <a:miter lim="800000"/>
            <a:headEnd/>
            <a:tailEnd/>
          </a:ln>
        </p:spPr>
        <p:txBody>
          <a:bodyPr>
            <a:spAutoFit/>
          </a:bodyPr>
          <a:lstStyle/>
          <a:p>
            <a:r>
              <a:rPr lang="en-US" altLang="zh-CN" sz="2400" dirty="0">
                <a:solidFill>
                  <a:srgbClr val="000000"/>
                </a:solidFill>
                <a:latin typeface="Calibri" pitchFamily="34" charset="0"/>
              </a:rPr>
              <a:t>A realization for sample of size 5</a:t>
            </a:r>
          </a:p>
        </p:txBody>
      </p:sp>
    </p:spTree>
    <p:extLst>
      <p:ext uri="{BB962C8B-B14F-4D97-AF65-F5344CB8AC3E}">
        <p14:creationId xmlns:p14="http://schemas.microsoft.com/office/powerpoint/2010/main" val="221090075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标题 1"/>
          <p:cNvSpPr>
            <a:spLocks noGrp="1"/>
          </p:cNvSpPr>
          <p:nvPr>
            <p:ph type="title"/>
          </p:nvPr>
        </p:nvSpPr>
        <p:spPr/>
        <p:txBody>
          <a:bodyPr/>
          <a:lstStyle/>
          <a:p>
            <a:r>
              <a:rPr lang="en-US" altLang="zh-CN" dirty="0" smtClean="0">
                <a:solidFill>
                  <a:srgbClr val="FF0000"/>
                </a:solidFill>
              </a:rPr>
              <a:t>Back in time model  </a:t>
            </a:r>
            <a:endParaRPr lang="zh-CN" altLang="en-US" dirty="0" smtClean="0">
              <a:solidFill>
                <a:srgbClr val="FF0000"/>
              </a:solidFill>
            </a:endParaRP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58" y="1340769"/>
            <a:ext cx="4724042" cy="4557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内容占位符 2"/>
          <p:cNvSpPr>
            <a:spLocks noGrp="1"/>
          </p:cNvSpPr>
          <p:nvPr>
            <p:ph sz="half" idx="1"/>
          </p:nvPr>
        </p:nvSpPr>
        <p:spPr>
          <a:xfrm>
            <a:off x="4853880" y="1600200"/>
            <a:ext cx="4038600" cy="4525963"/>
          </a:xfrm>
        </p:spPr>
        <p:txBody>
          <a:bodyPr/>
          <a:lstStyle/>
          <a:p>
            <a:pPr>
              <a:buNone/>
            </a:pPr>
            <a:r>
              <a:rPr lang="en-US" altLang="zh-CN" sz="2400" dirty="0" smtClean="0"/>
              <a:t>    Starts at the present and performs backward  </a:t>
            </a:r>
            <a:r>
              <a:rPr lang="en-US" altLang="zh-CN" sz="2400" dirty="0"/>
              <a:t>in time generating successive waiting times together with  recombination and coalescent events until </a:t>
            </a:r>
            <a:r>
              <a:rPr lang="en-US" altLang="zh-CN" sz="2400" dirty="0" smtClean="0"/>
              <a:t>GMRCA (</a:t>
            </a:r>
            <a:r>
              <a:rPr lang="en-US" altLang="zh-CN" sz="2400" dirty="0" smtClean="0">
                <a:solidFill>
                  <a:srgbClr val="0070C0"/>
                </a:solidFill>
              </a:rPr>
              <a:t>Grand Most </a:t>
            </a:r>
          </a:p>
          <a:p>
            <a:pPr>
              <a:buNone/>
            </a:pPr>
            <a:r>
              <a:rPr lang="en-US" altLang="zh-CN" sz="2400" dirty="0" smtClean="0">
                <a:solidFill>
                  <a:srgbClr val="0070C0"/>
                </a:solidFill>
              </a:rPr>
              <a:t>     Recent Common  Ancestor</a:t>
            </a:r>
            <a:r>
              <a:rPr lang="en-US" altLang="zh-CN" sz="2400" dirty="0" smtClean="0"/>
              <a:t>)</a:t>
            </a:r>
            <a:endParaRPr lang="zh-CN" altLang="en-US" sz="2400" dirty="0"/>
          </a:p>
          <a:p>
            <a:endParaRPr lang="zh-CN" altLang="en-US" sz="2400" i="1" dirty="0"/>
          </a:p>
        </p:txBody>
      </p:sp>
    </p:spTree>
    <p:extLst>
      <p:ext uri="{BB962C8B-B14F-4D97-AF65-F5344CB8AC3E}">
        <p14:creationId xmlns:p14="http://schemas.microsoft.com/office/powerpoint/2010/main" val="239034077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内容占位符 2"/>
          <p:cNvSpPr>
            <a:spLocks noGrp="1"/>
          </p:cNvSpPr>
          <p:nvPr>
            <p:ph idx="1"/>
          </p:nvPr>
        </p:nvSpPr>
        <p:spPr>
          <a:xfrm>
            <a:off x="457200" y="1557338"/>
            <a:ext cx="8229600" cy="4568825"/>
          </a:xfrm>
        </p:spPr>
        <p:txBody>
          <a:bodyPr/>
          <a:lstStyle/>
          <a:p>
            <a:pPr marL="0" indent="0">
              <a:buFont typeface="Arial" charset="0"/>
              <a:buNone/>
            </a:pPr>
            <a:endParaRPr lang="en-US" altLang="zh-CN" dirty="0" smtClean="0"/>
          </a:p>
          <a:p>
            <a:pPr marL="0" indent="0">
              <a:buFont typeface="Arial" charset="0"/>
              <a:buNone/>
            </a:pPr>
            <a:endParaRPr lang="en-US" altLang="zh-CN" dirty="0" smtClean="0"/>
          </a:p>
          <a:p>
            <a:pPr marL="0" indent="0">
              <a:buFont typeface="Arial" charset="0"/>
              <a:buNone/>
            </a:pPr>
            <a:endParaRPr lang="en-US" altLang="zh-CN" dirty="0" smtClean="0"/>
          </a:p>
          <a:p>
            <a:pPr marL="0" indent="0">
              <a:buFont typeface="Arial" charset="0"/>
              <a:buNone/>
            </a:pPr>
            <a:endParaRPr lang="zh-CN" altLang="en-US" dirty="0" smtClean="0"/>
          </a:p>
        </p:txBody>
      </p:sp>
      <p:cxnSp>
        <p:nvCxnSpPr>
          <p:cNvPr id="4" name="直接连接符 3"/>
          <p:cNvCxnSpPr/>
          <p:nvPr/>
        </p:nvCxnSpPr>
        <p:spPr>
          <a:xfrm>
            <a:off x="1692275" y="5229225"/>
            <a:ext cx="5397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843213" y="5229225"/>
            <a:ext cx="541337"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6" name="直接连接符 5"/>
          <p:cNvCxnSpPr/>
          <p:nvPr/>
        </p:nvCxnSpPr>
        <p:spPr>
          <a:xfrm>
            <a:off x="3829050" y="5229225"/>
            <a:ext cx="53975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flipV="1">
            <a:off x="1449389" y="4346576"/>
            <a:ext cx="485774" cy="792162"/>
          </a:xfrm>
          <a:prstGeom prst="straightConnector1">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1985963" y="4310063"/>
            <a:ext cx="376237" cy="865187"/>
          </a:xfrm>
          <a:prstGeom prst="straightConnector1">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042988" y="4221163"/>
            <a:ext cx="288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328738" y="4221163"/>
            <a:ext cx="390525"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754" name="TextBox 31"/>
          <p:cNvSpPr txBox="1">
            <a:spLocks noChangeArrowheads="1"/>
          </p:cNvSpPr>
          <p:nvPr/>
        </p:nvSpPr>
        <p:spPr bwMode="auto">
          <a:xfrm>
            <a:off x="1116013" y="3851275"/>
            <a:ext cx="576262" cy="369332"/>
          </a:xfrm>
          <a:prstGeom prst="rect">
            <a:avLst/>
          </a:prstGeom>
          <a:noFill/>
          <a:ln w="9525">
            <a:noFill/>
            <a:miter lim="800000"/>
            <a:headEnd/>
            <a:tailEnd/>
          </a:ln>
        </p:spPr>
        <p:txBody>
          <a:bodyPr>
            <a:spAutoFit/>
          </a:bodyPr>
          <a:lstStyle/>
          <a:p>
            <a:r>
              <a:rPr lang="en-US" altLang="zh-CN" dirty="0">
                <a:solidFill>
                  <a:srgbClr val="000000"/>
                </a:solidFill>
                <a:latin typeface="Calibri" pitchFamily="34" charset="0"/>
              </a:rPr>
              <a:t>0.4</a:t>
            </a:r>
            <a:endParaRPr lang="zh-CN" altLang="en-US" dirty="0">
              <a:solidFill>
                <a:srgbClr val="000000"/>
              </a:solidFill>
              <a:latin typeface="Calibri" pitchFamily="34" charset="0"/>
            </a:endParaRPr>
          </a:p>
        </p:txBody>
      </p:sp>
      <p:cxnSp>
        <p:nvCxnSpPr>
          <p:cNvPr id="33" name="直接连接符 32"/>
          <p:cNvCxnSpPr/>
          <p:nvPr/>
        </p:nvCxnSpPr>
        <p:spPr>
          <a:xfrm>
            <a:off x="1962150" y="4221163"/>
            <a:ext cx="388938"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195513" y="4221163"/>
            <a:ext cx="36036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757" name="TextBox 36"/>
          <p:cNvSpPr txBox="1">
            <a:spLocks noChangeArrowheads="1"/>
          </p:cNvSpPr>
          <p:nvPr/>
        </p:nvSpPr>
        <p:spPr bwMode="auto">
          <a:xfrm>
            <a:off x="2051050" y="3851275"/>
            <a:ext cx="504825" cy="369332"/>
          </a:xfrm>
          <a:prstGeom prst="rect">
            <a:avLst/>
          </a:prstGeom>
          <a:noFill/>
          <a:ln w="9525">
            <a:noFill/>
            <a:miter lim="800000"/>
            <a:headEnd/>
            <a:tailEnd/>
          </a:ln>
        </p:spPr>
        <p:txBody>
          <a:bodyPr>
            <a:spAutoFit/>
          </a:bodyPr>
          <a:lstStyle/>
          <a:p>
            <a:r>
              <a:rPr lang="en-US" altLang="zh-CN" dirty="0">
                <a:solidFill>
                  <a:srgbClr val="000000"/>
                </a:solidFill>
                <a:latin typeface="Calibri" pitchFamily="34" charset="0"/>
              </a:rPr>
              <a:t>0.4</a:t>
            </a:r>
            <a:endParaRPr lang="zh-CN" altLang="en-US" dirty="0">
              <a:solidFill>
                <a:srgbClr val="000000"/>
              </a:solidFill>
              <a:latin typeface="Calibri" pitchFamily="34" charset="0"/>
            </a:endParaRPr>
          </a:p>
        </p:txBody>
      </p:sp>
      <p:cxnSp>
        <p:nvCxnSpPr>
          <p:cNvPr id="39" name="直接连接符 38"/>
          <p:cNvCxnSpPr/>
          <p:nvPr/>
        </p:nvCxnSpPr>
        <p:spPr>
          <a:xfrm>
            <a:off x="2843213" y="4221163"/>
            <a:ext cx="541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3829050" y="4221163"/>
            <a:ext cx="53975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V="1">
            <a:off x="2303463" y="3005138"/>
            <a:ext cx="396875" cy="911225"/>
          </a:xfrm>
          <a:prstGeom prst="straightConnector1">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flipH="1" flipV="1">
            <a:off x="2851150" y="3005138"/>
            <a:ext cx="261938" cy="928687"/>
          </a:xfrm>
          <a:prstGeom prst="straightConnector1">
            <a:avLst/>
          </a:prstGeom>
          <a:ln w="254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971550" y="2790825"/>
            <a:ext cx="28733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228725" y="2790825"/>
            <a:ext cx="38735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764" name="TextBox 64"/>
          <p:cNvSpPr txBox="1">
            <a:spLocks noChangeArrowheads="1"/>
          </p:cNvSpPr>
          <p:nvPr/>
        </p:nvSpPr>
        <p:spPr bwMode="auto">
          <a:xfrm>
            <a:off x="1042988" y="2420938"/>
            <a:ext cx="481012" cy="369332"/>
          </a:xfrm>
          <a:prstGeom prst="rect">
            <a:avLst/>
          </a:prstGeom>
          <a:noFill/>
          <a:ln w="9525">
            <a:noFill/>
            <a:miter lim="800000"/>
            <a:headEnd/>
            <a:tailEnd/>
          </a:ln>
        </p:spPr>
        <p:txBody>
          <a:bodyPr>
            <a:spAutoFit/>
          </a:bodyPr>
          <a:lstStyle/>
          <a:p>
            <a:r>
              <a:rPr lang="en-US" altLang="zh-CN" dirty="0">
                <a:solidFill>
                  <a:srgbClr val="000000"/>
                </a:solidFill>
                <a:latin typeface="Calibri" pitchFamily="34" charset="0"/>
              </a:rPr>
              <a:t>0.4</a:t>
            </a:r>
            <a:endParaRPr lang="zh-CN" altLang="en-US" dirty="0">
              <a:solidFill>
                <a:srgbClr val="000000"/>
              </a:solidFill>
              <a:latin typeface="Calibri" pitchFamily="34" charset="0"/>
            </a:endParaRPr>
          </a:p>
        </p:txBody>
      </p:sp>
      <p:cxnSp>
        <p:nvCxnSpPr>
          <p:cNvPr id="67" name="直接连接符 66"/>
          <p:cNvCxnSpPr/>
          <p:nvPr/>
        </p:nvCxnSpPr>
        <p:spPr>
          <a:xfrm>
            <a:off x="3852863" y="2820988"/>
            <a:ext cx="53975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555875" y="2820988"/>
            <a:ext cx="54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743450" y="2772000"/>
            <a:ext cx="3524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组合 34"/>
          <p:cNvGrpSpPr/>
          <p:nvPr/>
        </p:nvGrpSpPr>
        <p:grpSpPr>
          <a:xfrm>
            <a:off x="4644008" y="2492896"/>
            <a:ext cx="4248472" cy="2988807"/>
            <a:chOff x="4644008" y="2492896"/>
            <a:chExt cx="4248472" cy="2988807"/>
          </a:xfrm>
        </p:grpSpPr>
        <mc:AlternateContent xmlns:mc="http://schemas.openxmlformats.org/markup-compatibility/2006" xmlns:a14="http://schemas.microsoft.com/office/drawing/2010/main">
          <mc:Choice Requires="a14">
            <p:sp>
              <p:nvSpPr>
                <p:cNvPr id="36" name="TextBox 35"/>
                <p:cNvSpPr txBox="1"/>
                <p:nvPr/>
              </p:nvSpPr>
              <p:spPr>
                <a:xfrm>
                  <a:off x="4716016" y="5085184"/>
                  <a:ext cx="4176464" cy="396519"/>
                </a:xfrm>
                <a:prstGeom prst="rect">
                  <a:avLst/>
                </a:prstGeom>
                <a:noFill/>
              </p:spPr>
              <p:txBody>
                <a:bodyPr wrap="square" rtlCol="0">
                  <a:spAutoFit/>
                </a:bodyPr>
                <a:lstStyle/>
                <a:p>
                  <a14:m>
                    <m:oMath xmlns:m="http://schemas.openxmlformats.org/officeDocument/2006/math">
                      <m:sSub>
                        <m:sSubPr>
                          <m:ctrlPr>
                            <a:rPr lang="en-US" altLang="zh-CN" i="1" smtClean="0">
                              <a:solidFill>
                                <a:srgbClr val="000000"/>
                              </a:solidFill>
                              <a:latin typeface="Cambria Math" panose="02040503050406030204" pitchFamily="18" charset="0"/>
                            </a:rPr>
                          </m:ctrlPr>
                        </m:sSubPr>
                        <m:e>
                          <m:r>
                            <a:rPr lang="en-US" altLang="zh-CN" i="1">
                              <a:solidFill>
                                <a:srgbClr val="000000"/>
                              </a:solidFill>
                              <a:latin typeface="Cambria Math"/>
                            </a:rPr>
                            <m:t>𝑓</m:t>
                          </m:r>
                        </m:e>
                        <m:sub>
                          <m:r>
                            <a:rPr lang="en-US" altLang="zh-CN" i="1">
                              <a:solidFill>
                                <a:srgbClr val="000000"/>
                              </a:solidFill>
                              <a:latin typeface="Cambria Math"/>
                            </a:rPr>
                            <m:t>1</m:t>
                          </m:r>
                        </m:sub>
                      </m:sSub>
                      <m:r>
                        <a:rPr lang="en-US" altLang="zh-CN" i="1">
                          <a:solidFill>
                            <a:srgbClr val="000000"/>
                          </a:solidFill>
                          <a:latin typeface="Cambria Math"/>
                          <a:ea typeface="Cambria Math"/>
                        </a:rPr>
                        <m:t>=</m:t>
                      </m:r>
                      <m:d>
                        <m:dPr>
                          <m:begChr m:val="{"/>
                          <m:endChr m:val="}"/>
                          <m:ctrlPr>
                            <a:rPr lang="en-US" altLang="zh-CN" i="1">
                              <a:solidFill>
                                <a:srgbClr val="000000"/>
                              </a:solidFill>
                              <a:latin typeface="Cambria Math" panose="02040503050406030204" pitchFamily="18" charset="0"/>
                              <a:ea typeface="Cambria Math"/>
                            </a:rPr>
                          </m:ctrlPr>
                        </m:dPr>
                        <m:e>
                          <m:r>
                            <a:rPr lang="en-US" altLang="zh-CN" i="1">
                              <a:solidFill>
                                <a:srgbClr val="000000"/>
                              </a:solidFill>
                              <a:latin typeface="Cambria Math"/>
                              <a:ea typeface="Cambria Math"/>
                            </a:rPr>
                            <m:t>1</m:t>
                          </m:r>
                        </m:e>
                      </m:d>
                      <m:sSub>
                        <m:sSubPr>
                          <m:ctrlPr>
                            <a:rPr lang="en-US" altLang="zh-CN" i="1">
                              <a:solidFill>
                                <a:srgbClr val="000000"/>
                              </a:solidFill>
                              <a:latin typeface="Cambria Math" panose="02040503050406030204" pitchFamily="18" charset="0"/>
                              <a:ea typeface="Cambria Math"/>
                            </a:rPr>
                          </m:ctrlPr>
                        </m:sSubPr>
                        <m:e>
                          <m:r>
                            <a:rPr lang="en-US" altLang="zh-CN" i="1">
                              <a:solidFill>
                                <a:srgbClr val="000000"/>
                              </a:solidFill>
                              <a:latin typeface="Cambria Math"/>
                              <a:ea typeface="Cambria Math"/>
                            </a:rPr>
                            <m:t>𝐼</m:t>
                          </m:r>
                        </m:e>
                        <m:sub>
                          <m:r>
                            <a:rPr lang="en-US" altLang="zh-CN" i="1">
                              <a:solidFill>
                                <a:srgbClr val="000000"/>
                              </a:solidFill>
                              <a:latin typeface="Cambria Math"/>
                              <a:ea typeface="Cambria Math"/>
                            </a:rPr>
                            <m:t>[0,1)</m:t>
                          </m:r>
                        </m:sub>
                      </m:sSub>
                    </m:oMath>
                  </a14:m>
                  <a:r>
                    <a:rPr lang="en-US" altLang="zh-CN" dirty="0" smtClean="0">
                      <a:solidFill>
                        <a:srgbClr val="000000"/>
                      </a:solidFill>
                    </a:rPr>
                    <a:t>,</a:t>
                  </a:r>
                  <a:r>
                    <a:rPr lang="en-US" altLang="zh-CN" dirty="0">
                      <a:solidFill>
                        <a:srgbClr val="000000"/>
                      </a:solidFill>
                    </a:rPr>
                    <a:t> </a:t>
                  </a:r>
                  <a14:m>
                    <m:oMath xmlns:m="http://schemas.openxmlformats.org/officeDocument/2006/math">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a:rPr>
                            <m:t>𝑓</m:t>
                          </m:r>
                        </m:e>
                        <m:sub>
                          <m:r>
                            <a:rPr lang="en-US" altLang="zh-CN" i="1" smtClean="0">
                              <a:solidFill>
                                <a:srgbClr val="000000"/>
                              </a:solidFill>
                              <a:latin typeface="Cambria Math"/>
                            </a:rPr>
                            <m:t>2</m:t>
                          </m:r>
                        </m:sub>
                      </m:sSub>
                      <m:r>
                        <a:rPr lang="en-US" altLang="zh-CN" i="1">
                          <a:solidFill>
                            <a:srgbClr val="000000"/>
                          </a:solidFill>
                          <a:latin typeface="Cambria Math"/>
                          <a:ea typeface="Cambria Math"/>
                        </a:rPr>
                        <m:t>=</m:t>
                      </m:r>
                      <m:d>
                        <m:dPr>
                          <m:begChr m:val="{"/>
                          <m:endChr m:val="}"/>
                          <m:ctrlPr>
                            <a:rPr lang="en-US" altLang="zh-CN" i="1">
                              <a:solidFill>
                                <a:srgbClr val="000000"/>
                              </a:solidFill>
                              <a:latin typeface="Cambria Math" panose="02040503050406030204" pitchFamily="18" charset="0"/>
                              <a:ea typeface="Cambria Math"/>
                            </a:rPr>
                          </m:ctrlPr>
                        </m:dPr>
                        <m:e>
                          <m:r>
                            <a:rPr lang="en-US" altLang="zh-CN" i="1" smtClean="0">
                              <a:solidFill>
                                <a:srgbClr val="000000"/>
                              </a:solidFill>
                              <a:latin typeface="Cambria Math"/>
                              <a:ea typeface="Cambria Math"/>
                            </a:rPr>
                            <m:t>2</m:t>
                          </m:r>
                        </m:e>
                      </m:d>
                      <m:sSub>
                        <m:sSubPr>
                          <m:ctrlPr>
                            <a:rPr lang="en-US" altLang="zh-CN" i="1">
                              <a:solidFill>
                                <a:srgbClr val="000000"/>
                              </a:solidFill>
                              <a:latin typeface="Cambria Math" panose="02040503050406030204" pitchFamily="18" charset="0"/>
                              <a:ea typeface="Cambria Math"/>
                            </a:rPr>
                          </m:ctrlPr>
                        </m:sSubPr>
                        <m:e>
                          <m:r>
                            <a:rPr lang="en-US" altLang="zh-CN" i="1">
                              <a:solidFill>
                                <a:srgbClr val="000000"/>
                              </a:solidFill>
                              <a:latin typeface="Cambria Math"/>
                              <a:ea typeface="Cambria Math"/>
                            </a:rPr>
                            <m:t>𝐼</m:t>
                          </m:r>
                        </m:e>
                        <m:sub>
                          <m:r>
                            <a:rPr lang="en-US" altLang="zh-CN" i="1">
                              <a:solidFill>
                                <a:srgbClr val="000000"/>
                              </a:solidFill>
                              <a:latin typeface="Cambria Math"/>
                              <a:ea typeface="Cambria Math"/>
                            </a:rPr>
                            <m:t>[0,1)</m:t>
                          </m:r>
                        </m:sub>
                      </m:sSub>
                    </m:oMath>
                  </a14:m>
                  <a:r>
                    <a:rPr lang="en-US" altLang="zh-CN" dirty="0" smtClean="0">
                      <a:solidFill>
                        <a:srgbClr val="000000"/>
                      </a:solidFill>
                    </a:rPr>
                    <a:t>,</a:t>
                  </a:r>
                  <a:r>
                    <a:rPr lang="en-US" altLang="zh-CN" dirty="0">
                      <a:solidFill>
                        <a:srgbClr val="000000"/>
                      </a:solidFill>
                    </a:rPr>
                    <a:t> </a:t>
                  </a:r>
                  <a14:m>
                    <m:oMath xmlns:m="http://schemas.openxmlformats.org/officeDocument/2006/math">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a:rPr>
                            <m:t>𝑓</m:t>
                          </m:r>
                        </m:e>
                        <m:sub>
                          <m:r>
                            <a:rPr lang="en-US" altLang="zh-CN" i="1" smtClean="0">
                              <a:solidFill>
                                <a:srgbClr val="000000"/>
                              </a:solidFill>
                              <a:latin typeface="Cambria Math"/>
                            </a:rPr>
                            <m:t>3</m:t>
                          </m:r>
                        </m:sub>
                      </m:sSub>
                      <m:r>
                        <a:rPr lang="en-US" altLang="zh-CN" i="1">
                          <a:solidFill>
                            <a:srgbClr val="000000"/>
                          </a:solidFill>
                          <a:latin typeface="Cambria Math"/>
                          <a:ea typeface="Cambria Math"/>
                        </a:rPr>
                        <m:t>=</m:t>
                      </m:r>
                      <m:d>
                        <m:dPr>
                          <m:begChr m:val="{"/>
                          <m:endChr m:val="}"/>
                          <m:ctrlPr>
                            <a:rPr lang="en-US" altLang="zh-CN" i="1">
                              <a:solidFill>
                                <a:srgbClr val="000000"/>
                              </a:solidFill>
                              <a:latin typeface="Cambria Math" panose="02040503050406030204" pitchFamily="18" charset="0"/>
                              <a:ea typeface="Cambria Math"/>
                            </a:rPr>
                          </m:ctrlPr>
                        </m:dPr>
                        <m:e>
                          <m:r>
                            <a:rPr lang="en-US" altLang="zh-CN" i="1" smtClean="0">
                              <a:solidFill>
                                <a:srgbClr val="000000"/>
                              </a:solidFill>
                              <a:latin typeface="Cambria Math"/>
                              <a:ea typeface="Cambria Math"/>
                            </a:rPr>
                            <m:t>3</m:t>
                          </m:r>
                        </m:e>
                      </m:d>
                      <m:sSub>
                        <m:sSubPr>
                          <m:ctrlPr>
                            <a:rPr lang="en-US" altLang="zh-CN" i="1">
                              <a:solidFill>
                                <a:srgbClr val="000000"/>
                              </a:solidFill>
                              <a:latin typeface="Cambria Math" panose="02040503050406030204" pitchFamily="18" charset="0"/>
                              <a:ea typeface="Cambria Math"/>
                            </a:rPr>
                          </m:ctrlPr>
                        </m:sSubPr>
                        <m:e>
                          <m:r>
                            <a:rPr lang="en-US" altLang="zh-CN" i="1">
                              <a:solidFill>
                                <a:srgbClr val="000000"/>
                              </a:solidFill>
                              <a:latin typeface="Cambria Math"/>
                              <a:ea typeface="Cambria Math"/>
                            </a:rPr>
                            <m:t>𝐼</m:t>
                          </m:r>
                        </m:e>
                        <m:sub>
                          <m:r>
                            <a:rPr lang="en-US" altLang="zh-CN" i="1">
                              <a:solidFill>
                                <a:srgbClr val="000000"/>
                              </a:solidFill>
                              <a:latin typeface="Cambria Math"/>
                              <a:ea typeface="Cambria Math"/>
                            </a:rPr>
                            <m:t>[0,1)</m:t>
                          </m:r>
                        </m:sub>
                      </m:sSub>
                    </m:oMath>
                  </a14:m>
                  <a:endParaRPr lang="zh-CN" altLang="en-US" dirty="0">
                    <a:solidFill>
                      <a:srgbClr val="0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716016" y="5085184"/>
                  <a:ext cx="4176464" cy="396519"/>
                </a:xfrm>
                <a:prstGeom prst="rect">
                  <a:avLst/>
                </a:prstGeom>
                <a:blipFill rotWithShape="1">
                  <a:blip r:embed="rId2" cstate="print"/>
                  <a:stretch>
                    <a:fillRect l="-438" t="-6154" b="-184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4644008" y="3933056"/>
                  <a:ext cx="3600400" cy="700705"/>
                </a:xfrm>
                <a:prstGeom prst="rect">
                  <a:avLst/>
                </a:prstGeom>
                <a:noFill/>
              </p:spPr>
              <p:txBody>
                <a:bodyPr wrap="square" rtlCol="0">
                  <a:spAutoFit/>
                </a:bodyPr>
                <a:lstStyle/>
                <a:p>
                  <a14:m>
                    <m:oMath xmlns:m="http://schemas.openxmlformats.org/officeDocument/2006/math">
                      <m:sSub>
                        <m:sSubPr>
                          <m:ctrlPr>
                            <a:rPr lang="en-US" altLang="zh-CN" i="1" smtClean="0">
                              <a:solidFill>
                                <a:srgbClr val="000000"/>
                              </a:solidFill>
                              <a:latin typeface="Cambria Math" panose="02040503050406030204" pitchFamily="18" charset="0"/>
                            </a:rPr>
                          </m:ctrlPr>
                        </m:sSubPr>
                        <m:e>
                          <m:r>
                            <a:rPr lang="en-US" altLang="zh-CN" i="1">
                              <a:solidFill>
                                <a:srgbClr val="000000"/>
                              </a:solidFill>
                              <a:latin typeface="Cambria Math"/>
                            </a:rPr>
                            <m:t>𝑓</m:t>
                          </m:r>
                        </m:e>
                        <m:sub>
                          <m:r>
                            <a:rPr lang="en-US" altLang="zh-CN" i="1">
                              <a:solidFill>
                                <a:srgbClr val="000000"/>
                              </a:solidFill>
                              <a:latin typeface="Cambria Math"/>
                            </a:rPr>
                            <m:t>1</m:t>
                          </m:r>
                        </m:sub>
                      </m:sSub>
                      <m:r>
                        <a:rPr lang="en-US" altLang="zh-CN" i="1">
                          <a:solidFill>
                            <a:srgbClr val="000000"/>
                          </a:solidFill>
                          <a:latin typeface="Cambria Math"/>
                          <a:ea typeface="Cambria Math"/>
                        </a:rPr>
                        <m:t>=</m:t>
                      </m:r>
                      <m:d>
                        <m:dPr>
                          <m:begChr m:val="{"/>
                          <m:endChr m:val="}"/>
                          <m:ctrlPr>
                            <a:rPr lang="en-US" altLang="zh-CN" i="1">
                              <a:solidFill>
                                <a:srgbClr val="000000"/>
                              </a:solidFill>
                              <a:latin typeface="Cambria Math" panose="02040503050406030204" pitchFamily="18" charset="0"/>
                              <a:ea typeface="Cambria Math"/>
                            </a:rPr>
                          </m:ctrlPr>
                        </m:dPr>
                        <m:e>
                          <m:r>
                            <a:rPr lang="en-US" altLang="zh-CN" i="1">
                              <a:solidFill>
                                <a:srgbClr val="000000"/>
                              </a:solidFill>
                              <a:latin typeface="Cambria Math"/>
                              <a:ea typeface="Cambria Math"/>
                            </a:rPr>
                            <m:t>1</m:t>
                          </m:r>
                        </m:e>
                      </m:d>
                      <m:sSub>
                        <m:sSubPr>
                          <m:ctrlPr>
                            <a:rPr lang="en-US" altLang="zh-CN" i="1">
                              <a:solidFill>
                                <a:srgbClr val="000000"/>
                              </a:solidFill>
                              <a:latin typeface="Cambria Math" panose="02040503050406030204" pitchFamily="18" charset="0"/>
                              <a:ea typeface="Cambria Math"/>
                            </a:rPr>
                          </m:ctrlPr>
                        </m:sSubPr>
                        <m:e>
                          <m:r>
                            <a:rPr lang="en-US" altLang="zh-CN" i="1">
                              <a:solidFill>
                                <a:srgbClr val="000000"/>
                              </a:solidFill>
                              <a:latin typeface="Cambria Math"/>
                              <a:ea typeface="Cambria Math"/>
                            </a:rPr>
                            <m:t>𝐼</m:t>
                          </m:r>
                        </m:e>
                        <m:sub>
                          <m:r>
                            <a:rPr lang="en-US" altLang="zh-CN" i="1">
                              <a:solidFill>
                                <a:srgbClr val="000000"/>
                              </a:solidFill>
                              <a:latin typeface="Cambria Math"/>
                              <a:ea typeface="Cambria Math"/>
                            </a:rPr>
                            <m:t>[0,</m:t>
                          </m:r>
                          <m:r>
                            <a:rPr lang="en-US" altLang="zh-CN" i="1" smtClean="0">
                              <a:solidFill>
                                <a:srgbClr val="000000"/>
                              </a:solidFill>
                              <a:latin typeface="Cambria Math"/>
                              <a:ea typeface="Cambria Math"/>
                            </a:rPr>
                            <m:t>0.4</m:t>
                          </m:r>
                          <m:r>
                            <a:rPr lang="en-US" altLang="zh-CN" i="1">
                              <a:solidFill>
                                <a:srgbClr val="000000"/>
                              </a:solidFill>
                              <a:latin typeface="Cambria Math"/>
                              <a:ea typeface="Cambria Math"/>
                            </a:rPr>
                            <m:t>)</m:t>
                          </m:r>
                        </m:sub>
                      </m:sSub>
                    </m:oMath>
                  </a14:m>
                  <a:r>
                    <a:rPr lang="en-US" altLang="zh-CN" dirty="0" smtClean="0">
                      <a:solidFill>
                        <a:srgbClr val="000000"/>
                      </a:solidFill>
                    </a:rPr>
                    <a:t>, </a:t>
                  </a:r>
                  <a14:m>
                    <m:oMath xmlns:m="http://schemas.openxmlformats.org/officeDocument/2006/math">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a:rPr>
                            <m:t>𝑓</m:t>
                          </m:r>
                        </m:e>
                        <m:sub>
                          <m:r>
                            <a:rPr lang="en-US" altLang="zh-CN" i="1" smtClean="0">
                              <a:solidFill>
                                <a:srgbClr val="000000"/>
                              </a:solidFill>
                              <a:latin typeface="Cambria Math"/>
                            </a:rPr>
                            <m:t>2</m:t>
                          </m:r>
                        </m:sub>
                      </m:sSub>
                      <m:r>
                        <a:rPr lang="en-US" altLang="zh-CN" i="1">
                          <a:solidFill>
                            <a:srgbClr val="000000"/>
                          </a:solidFill>
                          <a:latin typeface="Cambria Math"/>
                          <a:ea typeface="Cambria Math"/>
                        </a:rPr>
                        <m:t>=</m:t>
                      </m:r>
                      <m:d>
                        <m:dPr>
                          <m:begChr m:val="{"/>
                          <m:endChr m:val="}"/>
                          <m:ctrlPr>
                            <a:rPr lang="en-US" altLang="zh-CN" i="1">
                              <a:solidFill>
                                <a:srgbClr val="000000"/>
                              </a:solidFill>
                              <a:latin typeface="Cambria Math" panose="02040503050406030204" pitchFamily="18" charset="0"/>
                              <a:ea typeface="Cambria Math"/>
                            </a:rPr>
                          </m:ctrlPr>
                        </m:dPr>
                        <m:e>
                          <m:r>
                            <a:rPr lang="en-US" altLang="zh-CN" i="1">
                              <a:solidFill>
                                <a:srgbClr val="000000"/>
                              </a:solidFill>
                              <a:latin typeface="Cambria Math"/>
                              <a:ea typeface="Cambria Math"/>
                            </a:rPr>
                            <m:t>1</m:t>
                          </m:r>
                        </m:e>
                      </m:d>
                      <m:sSub>
                        <m:sSubPr>
                          <m:ctrlPr>
                            <a:rPr lang="en-US" altLang="zh-CN" i="1">
                              <a:solidFill>
                                <a:srgbClr val="000000"/>
                              </a:solidFill>
                              <a:latin typeface="Cambria Math" panose="02040503050406030204" pitchFamily="18" charset="0"/>
                              <a:ea typeface="Cambria Math"/>
                            </a:rPr>
                          </m:ctrlPr>
                        </m:sSubPr>
                        <m:e>
                          <m:r>
                            <a:rPr lang="en-US" altLang="zh-CN" i="1">
                              <a:solidFill>
                                <a:srgbClr val="000000"/>
                              </a:solidFill>
                              <a:latin typeface="Cambria Math"/>
                              <a:ea typeface="Cambria Math"/>
                            </a:rPr>
                            <m:t>𝐼</m:t>
                          </m:r>
                        </m:e>
                        <m:sub>
                          <m:r>
                            <a:rPr lang="en-US" altLang="zh-CN" i="1">
                              <a:solidFill>
                                <a:srgbClr val="000000"/>
                              </a:solidFill>
                              <a:latin typeface="Cambria Math"/>
                              <a:ea typeface="Cambria Math"/>
                            </a:rPr>
                            <m:t>[0</m:t>
                          </m:r>
                          <m:r>
                            <a:rPr lang="en-US" altLang="zh-CN" i="1" smtClean="0">
                              <a:solidFill>
                                <a:srgbClr val="000000"/>
                              </a:solidFill>
                              <a:latin typeface="Cambria Math"/>
                              <a:ea typeface="Cambria Math"/>
                            </a:rPr>
                            <m:t>.4,1</m:t>
                          </m:r>
                          <m:r>
                            <a:rPr lang="en-US" altLang="zh-CN" i="1">
                              <a:solidFill>
                                <a:srgbClr val="000000"/>
                              </a:solidFill>
                              <a:latin typeface="Cambria Math"/>
                              <a:ea typeface="Cambria Math"/>
                            </a:rPr>
                            <m:t>)</m:t>
                          </m:r>
                        </m:sub>
                      </m:sSub>
                    </m:oMath>
                  </a14:m>
                  <a:r>
                    <a:rPr lang="en-US" altLang="zh-CN" dirty="0">
                      <a:solidFill>
                        <a:srgbClr val="000000"/>
                      </a:solidFill>
                    </a:rPr>
                    <a:t>,</a:t>
                  </a:r>
                  <a:r>
                    <a:rPr lang="en-US" altLang="zh-CN" dirty="0" smtClean="0">
                      <a:solidFill>
                        <a:srgbClr val="000000"/>
                      </a:solidFill>
                    </a:rPr>
                    <a:t> </a:t>
                  </a:r>
                  <a14:m>
                    <m:oMath xmlns:m="http://schemas.openxmlformats.org/officeDocument/2006/math">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a:rPr>
                            <m:t>𝑓</m:t>
                          </m:r>
                        </m:e>
                        <m:sub>
                          <m:r>
                            <a:rPr lang="en-US" altLang="zh-CN" i="1" smtClean="0">
                              <a:solidFill>
                                <a:srgbClr val="000000"/>
                              </a:solidFill>
                              <a:latin typeface="Cambria Math"/>
                            </a:rPr>
                            <m:t>3</m:t>
                          </m:r>
                        </m:sub>
                      </m:sSub>
                      <m:r>
                        <a:rPr lang="en-US" altLang="zh-CN" i="1">
                          <a:solidFill>
                            <a:srgbClr val="000000"/>
                          </a:solidFill>
                          <a:latin typeface="Cambria Math"/>
                          <a:ea typeface="Cambria Math"/>
                        </a:rPr>
                        <m:t>=</m:t>
                      </m:r>
                      <m:d>
                        <m:dPr>
                          <m:begChr m:val="{"/>
                          <m:endChr m:val="}"/>
                          <m:ctrlPr>
                            <a:rPr lang="en-US" altLang="zh-CN" i="1">
                              <a:solidFill>
                                <a:srgbClr val="000000"/>
                              </a:solidFill>
                              <a:latin typeface="Cambria Math" panose="02040503050406030204" pitchFamily="18" charset="0"/>
                              <a:ea typeface="Cambria Math"/>
                            </a:rPr>
                          </m:ctrlPr>
                        </m:dPr>
                        <m:e>
                          <m:r>
                            <a:rPr lang="en-US" altLang="zh-CN" i="1" smtClean="0">
                              <a:solidFill>
                                <a:srgbClr val="000000"/>
                              </a:solidFill>
                              <a:latin typeface="Cambria Math"/>
                              <a:ea typeface="Cambria Math"/>
                            </a:rPr>
                            <m:t>2</m:t>
                          </m:r>
                        </m:e>
                      </m:d>
                      <m:sSub>
                        <m:sSubPr>
                          <m:ctrlPr>
                            <a:rPr lang="en-US" altLang="zh-CN" i="1">
                              <a:solidFill>
                                <a:srgbClr val="000000"/>
                              </a:solidFill>
                              <a:latin typeface="Cambria Math" panose="02040503050406030204" pitchFamily="18" charset="0"/>
                              <a:ea typeface="Cambria Math"/>
                            </a:rPr>
                          </m:ctrlPr>
                        </m:sSubPr>
                        <m:e>
                          <m:r>
                            <a:rPr lang="en-US" altLang="zh-CN" i="1">
                              <a:solidFill>
                                <a:srgbClr val="000000"/>
                              </a:solidFill>
                              <a:latin typeface="Cambria Math"/>
                              <a:ea typeface="Cambria Math"/>
                            </a:rPr>
                            <m:t>𝐼</m:t>
                          </m:r>
                        </m:e>
                        <m:sub>
                          <m:r>
                            <a:rPr lang="en-US" altLang="zh-CN" i="1">
                              <a:solidFill>
                                <a:srgbClr val="000000"/>
                              </a:solidFill>
                              <a:latin typeface="Cambria Math"/>
                              <a:ea typeface="Cambria Math"/>
                            </a:rPr>
                            <m:t>[0,1)</m:t>
                          </m:r>
                        </m:sub>
                      </m:sSub>
                    </m:oMath>
                  </a14:m>
                  <a:r>
                    <a:rPr lang="en-US" altLang="zh-CN" dirty="0" smtClean="0">
                      <a:solidFill>
                        <a:srgbClr val="000000"/>
                      </a:solidFill>
                    </a:rPr>
                    <a:t>,</a:t>
                  </a:r>
                  <a:r>
                    <a:rPr lang="en-US" altLang="zh-CN" dirty="0">
                      <a:solidFill>
                        <a:srgbClr val="000000"/>
                      </a:solidFill>
                    </a:rPr>
                    <a:t> </a:t>
                  </a:r>
                  <a14:m>
                    <m:oMath xmlns:m="http://schemas.openxmlformats.org/officeDocument/2006/math">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a:rPr>
                            <m:t>𝑓</m:t>
                          </m:r>
                        </m:e>
                        <m:sub>
                          <m:r>
                            <a:rPr lang="en-US" altLang="zh-CN" i="1" smtClean="0">
                              <a:solidFill>
                                <a:srgbClr val="000000"/>
                              </a:solidFill>
                              <a:latin typeface="Cambria Math"/>
                            </a:rPr>
                            <m:t>4</m:t>
                          </m:r>
                        </m:sub>
                      </m:sSub>
                      <m:r>
                        <a:rPr lang="en-US" altLang="zh-CN" i="1">
                          <a:solidFill>
                            <a:srgbClr val="000000"/>
                          </a:solidFill>
                          <a:latin typeface="Cambria Math"/>
                          <a:ea typeface="Cambria Math"/>
                        </a:rPr>
                        <m:t>=</m:t>
                      </m:r>
                      <m:d>
                        <m:dPr>
                          <m:begChr m:val="{"/>
                          <m:endChr m:val="}"/>
                          <m:ctrlPr>
                            <a:rPr lang="en-US" altLang="zh-CN" i="1">
                              <a:solidFill>
                                <a:srgbClr val="000000"/>
                              </a:solidFill>
                              <a:latin typeface="Cambria Math" panose="02040503050406030204" pitchFamily="18" charset="0"/>
                              <a:ea typeface="Cambria Math"/>
                            </a:rPr>
                          </m:ctrlPr>
                        </m:dPr>
                        <m:e>
                          <m:r>
                            <a:rPr lang="en-US" altLang="zh-CN" i="1" smtClean="0">
                              <a:solidFill>
                                <a:srgbClr val="000000"/>
                              </a:solidFill>
                              <a:latin typeface="Cambria Math"/>
                              <a:ea typeface="Cambria Math"/>
                            </a:rPr>
                            <m:t>3</m:t>
                          </m:r>
                        </m:e>
                      </m:d>
                      <m:sSub>
                        <m:sSubPr>
                          <m:ctrlPr>
                            <a:rPr lang="en-US" altLang="zh-CN" i="1">
                              <a:solidFill>
                                <a:srgbClr val="000000"/>
                              </a:solidFill>
                              <a:latin typeface="Cambria Math" panose="02040503050406030204" pitchFamily="18" charset="0"/>
                              <a:ea typeface="Cambria Math"/>
                            </a:rPr>
                          </m:ctrlPr>
                        </m:sSubPr>
                        <m:e>
                          <m:r>
                            <a:rPr lang="en-US" altLang="zh-CN" i="1">
                              <a:solidFill>
                                <a:srgbClr val="000000"/>
                              </a:solidFill>
                              <a:latin typeface="Cambria Math"/>
                              <a:ea typeface="Cambria Math"/>
                            </a:rPr>
                            <m:t>𝐼</m:t>
                          </m:r>
                        </m:e>
                        <m:sub>
                          <m:r>
                            <a:rPr lang="en-US" altLang="zh-CN" i="1">
                              <a:solidFill>
                                <a:srgbClr val="000000"/>
                              </a:solidFill>
                              <a:latin typeface="Cambria Math"/>
                              <a:ea typeface="Cambria Math"/>
                            </a:rPr>
                            <m:t>[0,1)</m:t>
                          </m:r>
                        </m:sub>
                      </m:sSub>
                    </m:oMath>
                  </a14:m>
                  <a:endParaRPr lang="zh-CN" altLang="en-US" dirty="0">
                    <a:solidFill>
                      <a:srgbClr val="00000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4644008" y="3933056"/>
                  <a:ext cx="3600400" cy="700705"/>
                </a:xfrm>
                <a:prstGeom prst="rect">
                  <a:avLst/>
                </a:prstGeom>
                <a:blipFill rotWithShape="1">
                  <a:blip r:embed="rId3" cstate="print"/>
                  <a:stretch>
                    <a:fillRect l="-508" t="-4348"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4716016" y="2492896"/>
                  <a:ext cx="3680792" cy="1004890"/>
                </a:xfrm>
                <a:prstGeom prst="rect">
                  <a:avLst/>
                </a:prstGeom>
                <a:noFill/>
              </p:spPr>
              <p:txBody>
                <a:bodyPr wrap="square" rtlCol="0">
                  <a:spAutoFit/>
                </a:bodyPr>
                <a:lstStyle/>
                <a:p>
                  <a14:m>
                    <m:oMath xmlns:m="http://schemas.openxmlformats.org/officeDocument/2006/math">
                      <m:sSub>
                        <m:sSubPr>
                          <m:ctrlPr>
                            <a:rPr lang="en-US" altLang="zh-CN" i="1" smtClean="0">
                              <a:solidFill>
                                <a:srgbClr val="000000"/>
                              </a:solidFill>
                              <a:latin typeface="Cambria Math" panose="02040503050406030204" pitchFamily="18" charset="0"/>
                            </a:rPr>
                          </m:ctrlPr>
                        </m:sSubPr>
                        <m:e>
                          <m:r>
                            <a:rPr lang="en-US" altLang="zh-CN" i="1">
                              <a:solidFill>
                                <a:srgbClr val="000000"/>
                              </a:solidFill>
                              <a:latin typeface="Cambria Math"/>
                            </a:rPr>
                            <m:t>𝑓</m:t>
                          </m:r>
                        </m:e>
                        <m:sub>
                          <m:r>
                            <a:rPr lang="en-US" altLang="zh-CN" i="1">
                              <a:solidFill>
                                <a:srgbClr val="000000"/>
                              </a:solidFill>
                              <a:latin typeface="Cambria Math"/>
                            </a:rPr>
                            <m:t>1</m:t>
                          </m:r>
                        </m:sub>
                      </m:sSub>
                      <m:r>
                        <a:rPr lang="en-US" altLang="zh-CN" i="1">
                          <a:solidFill>
                            <a:srgbClr val="000000"/>
                          </a:solidFill>
                          <a:latin typeface="Cambria Math"/>
                          <a:ea typeface="Cambria Math"/>
                        </a:rPr>
                        <m:t>=</m:t>
                      </m:r>
                      <m:d>
                        <m:dPr>
                          <m:begChr m:val="{"/>
                          <m:endChr m:val="}"/>
                          <m:ctrlPr>
                            <a:rPr lang="en-US" altLang="zh-CN" i="1">
                              <a:solidFill>
                                <a:srgbClr val="000000"/>
                              </a:solidFill>
                              <a:latin typeface="Cambria Math" panose="02040503050406030204" pitchFamily="18" charset="0"/>
                              <a:ea typeface="Cambria Math"/>
                            </a:rPr>
                          </m:ctrlPr>
                        </m:dPr>
                        <m:e>
                          <m:r>
                            <a:rPr lang="en-US" altLang="zh-CN" i="1">
                              <a:solidFill>
                                <a:srgbClr val="000000"/>
                              </a:solidFill>
                              <a:latin typeface="Cambria Math"/>
                              <a:ea typeface="Cambria Math"/>
                            </a:rPr>
                            <m:t>1</m:t>
                          </m:r>
                        </m:e>
                      </m:d>
                      <m:sSub>
                        <m:sSubPr>
                          <m:ctrlPr>
                            <a:rPr lang="en-US" altLang="zh-CN" i="1">
                              <a:solidFill>
                                <a:srgbClr val="000000"/>
                              </a:solidFill>
                              <a:latin typeface="Cambria Math" panose="02040503050406030204" pitchFamily="18" charset="0"/>
                              <a:ea typeface="Cambria Math"/>
                            </a:rPr>
                          </m:ctrlPr>
                        </m:sSubPr>
                        <m:e>
                          <m:r>
                            <a:rPr lang="en-US" altLang="zh-CN" i="1">
                              <a:solidFill>
                                <a:srgbClr val="000000"/>
                              </a:solidFill>
                              <a:latin typeface="Cambria Math"/>
                              <a:ea typeface="Cambria Math"/>
                            </a:rPr>
                            <m:t>𝐼</m:t>
                          </m:r>
                        </m:e>
                        <m:sub>
                          <m:r>
                            <a:rPr lang="en-US" altLang="zh-CN" i="1">
                              <a:solidFill>
                                <a:srgbClr val="000000"/>
                              </a:solidFill>
                              <a:latin typeface="Cambria Math"/>
                              <a:ea typeface="Cambria Math"/>
                            </a:rPr>
                            <m:t>[0,</m:t>
                          </m:r>
                          <m:r>
                            <a:rPr lang="en-US" altLang="zh-CN" i="1" smtClean="0">
                              <a:solidFill>
                                <a:srgbClr val="000000"/>
                              </a:solidFill>
                              <a:latin typeface="Cambria Math"/>
                              <a:ea typeface="Cambria Math"/>
                            </a:rPr>
                            <m:t>0.4</m:t>
                          </m:r>
                          <m:r>
                            <a:rPr lang="en-US" altLang="zh-CN" i="1">
                              <a:solidFill>
                                <a:srgbClr val="000000"/>
                              </a:solidFill>
                              <a:latin typeface="Cambria Math"/>
                              <a:ea typeface="Cambria Math"/>
                            </a:rPr>
                            <m:t>)</m:t>
                          </m:r>
                        </m:sub>
                      </m:sSub>
                    </m:oMath>
                  </a14:m>
                  <a:r>
                    <a:rPr lang="en-US" altLang="zh-CN" dirty="0" smtClean="0">
                      <a:solidFill>
                        <a:srgbClr val="000000"/>
                      </a:solidFill>
                    </a:rPr>
                    <a:t>, </a:t>
                  </a:r>
                  <a14:m>
                    <m:oMath xmlns:m="http://schemas.openxmlformats.org/officeDocument/2006/math">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a:rPr>
                            <m:t>𝑓</m:t>
                          </m:r>
                        </m:e>
                        <m:sub>
                          <m:r>
                            <a:rPr lang="en-US" altLang="zh-CN" i="1" smtClean="0">
                              <a:solidFill>
                                <a:srgbClr val="000000"/>
                              </a:solidFill>
                              <a:latin typeface="Cambria Math"/>
                            </a:rPr>
                            <m:t>2</m:t>
                          </m:r>
                        </m:sub>
                      </m:sSub>
                      <m:r>
                        <a:rPr lang="en-US" altLang="zh-CN" i="1">
                          <a:solidFill>
                            <a:srgbClr val="000000"/>
                          </a:solidFill>
                          <a:latin typeface="Cambria Math"/>
                          <a:ea typeface="Cambria Math"/>
                        </a:rPr>
                        <m:t>=</m:t>
                      </m:r>
                      <m:d>
                        <m:dPr>
                          <m:begChr m:val="{"/>
                          <m:endChr m:val="}"/>
                          <m:ctrlPr>
                            <a:rPr lang="en-US" altLang="zh-CN" i="1">
                              <a:solidFill>
                                <a:srgbClr val="000000"/>
                              </a:solidFill>
                              <a:latin typeface="Cambria Math" panose="02040503050406030204" pitchFamily="18" charset="0"/>
                              <a:ea typeface="Cambria Math"/>
                            </a:rPr>
                          </m:ctrlPr>
                        </m:dPr>
                        <m:e>
                          <m:r>
                            <a:rPr lang="en-US" altLang="zh-CN" i="1" smtClean="0">
                              <a:solidFill>
                                <a:srgbClr val="000000"/>
                              </a:solidFill>
                              <a:latin typeface="Cambria Math"/>
                              <a:ea typeface="Cambria Math"/>
                            </a:rPr>
                            <m:t>2</m:t>
                          </m:r>
                        </m:e>
                      </m:d>
                      <m:sSub>
                        <m:sSubPr>
                          <m:ctrlPr>
                            <a:rPr lang="en-US" altLang="zh-CN" i="1">
                              <a:solidFill>
                                <a:srgbClr val="000000"/>
                              </a:solidFill>
                              <a:latin typeface="Cambria Math" panose="02040503050406030204" pitchFamily="18" charset="0"/>
                              <a:ea typeface="Cambria Math"/>
                            </a:rPr>
                          </m:ctrlPr>
                        </m:sSubPr>
                        <m:e>
                          <m:r>
                            <a:rPr lang="en-US" altLang="zh-CN" i="1">
                              <a:solidFill>
                                <a:srgbClr val="000000"/>
                              </a:solidFill>
                              <a:latin typeface="Cambria Math"/>
                              <a:ea typeface="Cambria Math"/>
                            </a:rPr>
                            <m:t>𝐼</m:t>
                          </m:r>
                        </m:e>
                        <m:sub>
                          <m:r>
                            <a:rPr lang="en-US" altLang="zh-CN" i="1">
                              <a:solidFill>
                                <a:srgbClr val="000000"/>
                              </a:solidFill>
                              <a:latin typeface="Cambria Math"/>
                              <a:ea typeface="Cambria Math"/>
                            </a:rPr>
                            <m:t>[0,0.4)</m:t>
                          </m:r>
                        </m:sub>
                      </m:sSub>
                      <m:r>
                        <m:rPr>
                          <m:nor/>
                        </m:rPr>
                        <a:rPr lang="en-US" altLang="zh-CN" smtClean="0">
                          <a:solidFill>
                            <a:srgbClr val="000000"/>
                          </a:solidFill>
                          <a:latin typeface="Cambria Math"/>
                          <a:ea typeface="Cambria Math"/>
                        </a:rPr>
                        <m:t>+</m:t>
                      </m:r>
                      <m:d>
                        <m:dPr>
                          <m:begChr m:val="{"/>
                          <m:endChr m:val="}"/>
                          <m:ctrlPr>
                            <a:rPr lang="en-US" altLang="zh-CN" i="1">
                              <a:solidFill>
                                <a:srgbClr val="000000"/>
                              </a:solidFill>
                              <a:latin typeface="Cambria Math" panose="02040503050406030204" pitchFamily="18" charset="0"/>
                              <a:ea typeface="Cambria Math"/>
                            </a:rPr>
                          </m:ctrlPr>
                        </m:dPr>
                        <m:e>
                          <m:r>
                            <a:rPr lang="en-US" altLang="zh-CN" i="1">
                              <a:solidFill>
                                <a:srgbClr val="000000"/>
                              </a:solidFill>
                              <a:latin typeface="Cambria Math"/>
                              <a:ea typeface="Cambria Math"/>
                            </a:rPr>
                            <m:t>1</m:t>
                          </m:r>
                          <m:r>
                            <a:rPr lang="en-US" altLang="zh-CN" i="1" smtClean="0">
                              <a:solidFill>
                                <a:srgbClr val="000000"/>
                              </a:solidFill>
                              <a:latin typeface="Cambria Math"/>
                              <a:ea typeface="Cambria Math"/>
                            </a:rPr>
                            <m:t>,2</m:t>
                          </m:r>
                        </m:e>
                      </m:d>
                      <m:sSub>
                        <m:sSubPr>
                          <m:ctrlPr>
                            <a:rPr lang="en-US" altLang="zh-CN" i="1">
                              <a:solidFill>
                                <a:srgbClr val="000000"/>
                              </a:solidFill>
                              <a:latin typeface="Cambria Math" panose="02040503050406030204" pitchFamily="18" charset="0"/>
                              <a:ea typeface="Cambria Math"/>
                            </a:rPr>
                          </m:ctrlPr>
                        </m:sSubPr>
                        <m:e>
                          <m:r>
                            <a:rPr lang="en-US" altLang="zh-CN" i="1">
                              <a:solidFill>
                                <a:srgbClr val="000000"/>
                              </a:solidFill>
                              <a:latin typeface="Cambria Math"/>
                              <a:ea typeface="Cambria Math"/>
                            </a:rPr>
                            <m:t>𝐼</m:t>
                          </m:r>
                        </m:e>
                        <m:sub>
                          <m:r>
                            <a:rPr lang="en-US" altLang="zh-CN" i="1">
                              <a:solidFill>
                                <a:srgbClr val="000000"/>
                              </a:solidFill>
                              <a:latin typeface="Cambria Math"/>
                              <a:ea typeface="Cambria Math"/>
                            </a:rPr>
                            <m:t>[0</m:t>
                          </m:r>
                          <m:r>
                            <a:rPr lang="en-US" altLang="zh-CN" i="1" smtClean="0">
                              <a:solidFill>
                                <a:srgbClr val="000000"/>
                              </a:solidFill>
                              <a:latin typeface="Cambria Math"/>
                              <a:ea typeface="Cambria Math"/>
                            </a:rPr>
                            <m:t>.4,1</m:t>
                          </m:r>
                          <m:r>
                            <a:rPr lang="en-US" altLang="zh-CN" i="1">
                              <a:solidFill>
                                <a:srgbClr val="000000"/>
                              </a:solidFill>
                              <a:latin typeface="Cambria Math"/>
                              <a:ea typeface="Cambria Math"/>
                            </a:rPr>
                            <m:t>)</m:t>
                          </m:r>
                        </m:sub>
                      </m:sSub>
                    </m:oMath>
                  </a14:m>
                  <a:r>
                    <a:rPr lang="en-US" altLang="zh-CN" dirty="0">
                      <a:solidFill>
                        <a:srgbClr val="000000"/>
                      </a:solidFill>
                    </a:rPr>
                    <a:t>,</a:t>
                  </a:r>
                  <a:r>
                    <a:rPr lang="en-US" altLang="zh-CN" dirty="0" smtClean="0">
                      <a:solidFill>
                        <a:srgbClr val="000000"/>
                      </a:solidFill>
                    </a:rPr>
                    <a:t> </a:t>
                  </a:r>
                  <a14:m>
                    <m:oMath xmlns:m="http://schemas.openxmlformats.org/officeDocument/2006/math">
                      <m:sSub>
                        <m:sSubPr>
                          <m:ctrlPr>
                            <a:rPr lang="en-US" altLang="zh-CN" i="1">
                              <a:solidFill>
                                <a:srgbClr val="000000"/>
                              </a:solidFill>
                              <a:latin typeface="Cambria Math" panose="02040503050406030204" pitchFamily="18" charset="0"/>
                            </a:rPr>
                          </m:ctrlPr>
                        </m:sSubPr>
                        <m:e>
                          <m:r>
                            <a:rPr lang="en-US" altLang="zh-CN" i="1">
                              <a:solidFill>
                                <a:srgbClr val="000000"/>
                              </a:solidFill>
                              <a:latin typeface="Cambria Math"/>
                            </a:rPr>
                            <m:t>𝑓</m:t>
                          </m:r>
                        </m:e>
                        <m:sub>
                          <m:r>
                            <a:rPr lang="en-US" altLang="zh-CN" i="1" smtClean="0">
                              <a:solidFill>
                                <a:srgbClr val="000000"/>
                              </a:solidFill>
                              <a:latin typeface="Cambria Math"/>
                            </a:rPr>
                            <m:t>3</m:t>
                          </m:r>
                        </m:sub>
                      </m:sSub>
                      <m:r>
                        <a:rPr lang="en-US" altLang="zh-CN" i="1">
                          <a:solidFill>
                            <a:srgbClr val="000000"/>
                          </a:solidFill>
                          <a:latin typeface="Cambria Math"/>
                          <a:ea typeface="Cambria Math"/>
                        </a:rPr>
                        <m:t>=</m:t>
                      </m:r>
                      <m:d>
                        <m:dPr>
                          <m:begChr m:val="{"/>
                          <m:endChr m:val="}"/>
                          <m:ctrlPr>
                            <a:rPr lang="en-US" altLang="zh-CN" i="1">
                              <a:solidFill>
                                <a:srgbClr val="000000"/>
                              </a:solidFill>
                              <a:latin typeface="Cambria Math" panose="02040503050406030204" pitchFamily="18" charset="0"/>
                              <a:ea typeface="Cambria Math"/>
                            </a:rPr>
                          </m:ctrlPr>
                        </m:dPr>
                        <m:e>
                          <m:r>
                            <a:rPr lang="en-US" altLang="zh-CN" i="1" smtClean="0">
                              <a:solidFill>
                                <a:srgbClr val="000000"/>
                              </a:solidFill>
                              <a:latin typeface="Cambria Math"/>
                              <a:ea typeface="Cambria Math"/>
                            </a:rPr>
                            <m:t>3</m:t>
                          </m:r>
                        </m:e>
                      </m:d>
                      <m:sSub>
                        <m:sSubPr>
                          <m:ctrlPr>
                            <a:rPr lang="en-US" altLang="zh-CN" i="1">
                              <a:solidFill>
                                <a:srgbClr val="000000"/>
                              </a:solidFill>
                              <a:latin typeface="Cambria Math" panose="02040503050406030204" pitchFamily="18" charset="0"/>
                              <a:ea typeface="Cambria Math"/>
                            </a:rPr>
                          </m:ctrlPr>
                        </m:sSubPr>
                        <m:e>
                          <m:r>
                            <a:rPr lang="en-US" altLang="zh-CN" i="1">
                              <a:solidFill>
                                <a:srgbClr val="000000"/>
                              </a:solidFill>
                              <a:latin typeface="Cambria Math"/>
                              <a:ea typeface="Cambria Math"/>
                            </a:rPr>
                            <m:t>𝐼</m:t>
                          </m:r>
                        </m:e>
                        <m:sub>
                          <m:r>
                            <a:rPr lang="en-US" altLang="zh-CN" i="1">
                              <a:solidFill>
                                <a:srgbClr val="000000"/>
                              </a:solidFill>
                              <a:latin typeface="Cambria Math"/>
                              <a:ea typeface="Cambria Math"/>
                            </a:rPr>
                            <m:t>[0,1)</m:t>
                          </m:r>
                        </m:sub>
                      </m:sSub>
                    </m:oMath>
                  </a14:m>
                  <a:endParaRPr lang="zh-CN" altLang="en-US" dirty="0">
                    <a:solidFill>
                      <a:srgbClr val="00000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716016" y="2492896"/>
                  <a:ext cx="3680792" cy="1004890"/>
                </a:xfrm>
                <a:prstGeom prst="rect">
                  <a:avLst/>
                </a:prstGeom>
                <a:blipFill rotWithShape="1">
                  <a:blip r:embed="rId4" cstate="print"/>
                  <a:stretch>
                    <a:fillRect l="-498" t="-3030" b="-3030"/>
                  </a:stretch>
                </a:blipFill>
              </p:spPr>
              <p:txBody>
                <a:bodyPr/>
                <a:lstStyle/>
                <a:p>
                  <a:r>
                    <a:rPr lang="zh-CN" altLang="en-US">
                      <a:noFill/>
                    </a:rPr>
                    <a:t> </a:t>
                  </a:r>
                </a:p>
              </p:txBody>
            </p:sp>
          </mc:Fallback>
        </mc:AlternateContent>
      </p:grpSp>
      <p:sp>
        <p:nvSpPr>
          <p:cNvPr id="29" name="标题 28"/>
          <p:cNvSpPr>
            <a:spLocks noGrp="1"/>
          </p:cNvSpPr>
          <p:nvPr>
            <p:ph type="title"/>
          </p:nvPr>
        </p:nvSpPr>
        <p:spPr/>
        <p:txBody>
          <a:bodyPr/>
          <a:lstStyle/>
          <a:p>
            <a:r>
              <a:rPr lang="en-US" altLang="zh-CN" dirty="0" smtClean="0">
                <a:solidFill>
                  <a:srgbClr val="FF0000"/>
                </a:solidFill>
              </a:rPr>
              <a:t>State space of the process</a:t>
            </a:r>
            <a:endParaRPr lang="zh-CN" altLang="en-US" dirty="0">
              <a:solidFill>
                <a:srgbClr val="FF0000"/>
              </a:solidFill>
            </a:endParaRPr>
          </a:p>
        </p:txBody>
      </p:sp>
    </p:spTree>
    <p:extLst>
      <p:ext uri="{BB962C8B-B14F-4D97-AF65-F5344CB8AC3E}">
        <p14:creationId xmlns:p14="http://schemas.microsoft.com/office/powerpoint/2010/main" val="319496455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smtClean="0"/>
              <a:t> </a:t>
            </a:r>
            <a:r>
              <a:rPr lang="en-US" altLang="zh-CN" sz="4000" dirty="0">
                <a:solidFill>
                  <a:srgbClr val="FF0000"/>
                </a:solidFill>
              </a:rPr>
              <a:t>S</a:t>
            </a:r>
            <a:r>
              <a:rPr lang="en-US" altLang="zh-CN" sz="4000" dirty="0" smtClean="0">
                <a:solidFill>
                  <a:srgbClr val="FF0000"/>
                </a:solidFill>
              </a:rPr>
              <a:t>tate space of the process</a:t>
            </a:r>
            <a:endParaRPr lang="zh-CN" altLang="en-US" sz="4000" dirty="0">
              <a:solidFill>
                <a:srgbClr val="FF0000"/>
              </a:solidFill>
            </a:endParaRPr>
          </a:p>
        </p:txBody>
      </p:sp>
      <p:pic>
        <p:nvPicPr>
          <p:cNvPr id="224257" name="Picture 1"/>
          <p:cNvPicPr>
            <a:picLocks noChangeAspect="1" noChangeArrowheads="1"/>
          </p:cNvPicPr>
          <p:nvPr/>
        </p:nvPicPr>
        <p:blipFill>
          <a:blip r:embed="rId2" cstate="print"/>
          <a:srcRect/>
          <a:stretch>
            <a:fillRect/>
          </a:stretch>
        </p:blipFill>
        <p:spPr bwMode="auto">
          <a:xfrm>
            <a:off x="755576" y="1556792"/>
            <a:ext cx="7469300" cy="4290218"/>
          </a:xfrm>
          <a:prstGeom prst="rect">
            <a:avLst/>
          </a:prstGeom>
          <a:noFill/>
          <a:ln w="9525">
            <a:noFill/>
            <a:miter lim="800000"/>
            <a:headEnd/>
            <a:tailEnd/>
          </a:ln>
        </p:spPr>
      </p:pic>
    </p:spTree>
    <p:extLst>
      <p:ext uri="{BB962C8B-B14F-4D97-AF65-F5344CB8AC3E}">
        <p14:creationId xmlns:p14="http://schemas.microsoft.com/office/powerpoint/2010/main" val="244355548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标题 1"/>
          <p:cNvSpPr>
            <a:spLocks noGrp="1"/>
          </p:cNvSpPr>
          <p:nvPr>
            <p:ph type="title"/>
          </p:nvPr>
        </p:nvSpPr>
        <p:spPr>
          <a:xfrm>
            <a:off x="683568" y="332656"/>
            <a:ext cx="7283152" cy="1224136"/>
          </a:xfrm>
        </p:spPr>
        <p:txBody>
          <a:bodyPr>
            <a:normAutofit fontScale="90000"/>
          </a:bodyPr>
          <a:lstStyle/>
          <a:p>
            <a:r>
              <a:rPr lang="en-US" altLang="zh-CN" dirty="0" smtClean="0"/>
              <a:t/>
            </a:r>
            <a:br>
              <a:rPr lang="en-US" altLang="zh-CN" dirty="0" smtClean="0"/>
            </a:br>
            <a:r>
              <a:rPr lang="en-US" altLang="zh-CN" dirty="0" smtClean="0">
                <a:solidFill>
                  <a:srgbClr val="FF0000"/>
                </a:solidFill>
              </a:rPr>
              <a:t>Coalescent with recombination</a:t>
            </a:r>
            <a:br>
              <a:rPr lang="en-US" altLang="zh-CN" dirty="0" smtClean="0">
                <a:solidFill>
                  <a:srgbClr val="FF0000"/>
                </a:solidFill>
              </a:rPr>
            </a:br>
            <a:endParaRPr lang="zh-CN" altLang="en-US" dirty="0" smtClean="0">
              <a:solidFill>
                <a:srgbClr val="FF0000"/>
              </a:solidFill>
            </a:endParaRPr>
          </a:p>
        </p:txBody>
      </p:sp>
      <p:sp>
        <p:nvSpPr>
          <p:cNvPr id="3" name="内容占位符 2"/>
          <p:cNvSpPr>
            <a:spLocks noGrp="1"/>
          </p:cNvSpPr>
          <p:nvPr>
            <p:ph idx="1"/>
          </p:nvPr>
        </p:nvSpPr>
        <p:spPr>
          <a:xfrm>
            <a:off x="179388" y="1484313"/>
            <a:ext cx="8229600" cy="5113337"/>
          </a:xfrm>
        </p:spPr>
        <p:txBody>
          <a:bodyPr rtlCol="0">
            <a:normAutofit fontScale="62500" lnSpcReduction="20000"/>
          </a:bodyPr>
          <a:lstStyle/>
          <a:p>
            <a:pPr lvl="1" fontAlgn="auto">
              <a:spcAft>
                <a:spcPts val="1138"/>
              </a:spcAft>
              <a:buSzPct val="75000"/>
              <a:buNone/>
              <a:defRPr/>
            </a:pPr>
            <a:r>
              <a:rPr lang="en-US" altLang="zh-CN" sz="5200" dirty="0" smtClean="0">
                <a:solidFill>
                  <a:srgbClr val="000000"/>
                </a:solidFill>
              </a:rPr>
              <a:t>Back in time model</a:t>
            </a:r>
          </a:p>
          <a:p>
            <a:pPr lvl="1" fontAlgn="auto">
              <a:spcAft>
                <a:spcPts val="1138"/>
              </a:spcAft>
              <a:buSzPct val="75000"/>
              <a:buFont typeface="Symbol" charset="2"/>
              <a:buChar char=""/>
              <a:defRPr/>
            </a:pPr>
            <a:r>
              <a:rPr lang="en-US" altLang="zh-CN" dirty="0" smtClean="0">
                <a:solidFill>
                  <a:srgbClr val="000000"/>
                </a:solidFill>
              </a:rPr>
              <a:t>First proposed (Hudson </a:t>
            </a:r>
            <a:r>
              <a:rPr lang="en-US" altLang="zh-CN" dirty="0">
                <a:solidFill>
                  <a:srgbClr val="000000"/>
                </a:solidFill>
              </a:rPr>
              <a:t>1983)</a:t>
            </a:r>
          </a:p>
          <a:p>
            <a:pPr lvl="1" fontAlgn="auto">
              <a:spcAft>
                <a:spcPts val="1138"/>
              </a:spcAft>
              <a:buSzPct val="75000"/>
              <a:buFont typeface="Symbol" charset="2"/>
              <a:buChar char=""/>
              <a:defRPr/>
            </a:pPr>
            <a:r>
              <a:rPr lang="en-US" altLang="zh-CN" dirty="0">
                <a:solidFill>
                  <a:srgbClr val="000000"/>
                </a:solidFill>
              </a:rPr>
              <a:t>Ancestry recombination </a:t>
            </a:r>
            <a:r>
              <a:rPr lang="en-US" altLang="zh-CN" dirty="0" smtClean="0">
                <a:solidFill>
                  <a:srgbClr val="000000"/>
                </a:solidFill>
              </a:rPr>
              <a:t>graph (ARG)</a:t>
            </a:r>
          </a:p>
          <a:p>
            <a:pPr marL="457200" lvl="1" indent="0" fontAlgn="auto">
              <a:spcAft>
                <a:spcPts val="1138"/>
              </a:spcAft>
              <a:buSzPct val="75000"/>
              <a:buFont typeface="Arial" pitchFamily="34" charset="0"/>
              <a:buNone/>
              <a:defRPr/>
            </a:pPr>
            <a:r>
              <a:rPr lang="en-US" altLang="zh-CN" dirty="0">
                <a:solidFill>
                  <a:srgbClr val="000000"/>
                </a:solidFill>
              </a:rPr>
              <a:t> </a:t>
            </a:r>
            <a:r>
              <a:rPr lang="en-US" altLang="zh-CN" dirty="0" smtClean="0">
                <a:solidFill>
                  <a:srgbClr val="000000"/>
                </a:solidFill>
              </a:rPr>
              <a:t>   (Griffiths R.C</a:t>
            </a:r>
            <a:r>
              <a:rPr lang="en-US" altLang="zh-CN" dirty="0">
                <a:solidFill>
                  <a:srgbClr val="000000"/>
                </a:solidFill>
              </a:rPr>
              <a:t>., </a:t>
            </a:r>
            <a:r>
              <a:rPr lang="en-US" altLang="zh-CN" dirty="0" smtClean="0">
                <a:solidFill>
                  <a:srgbClr val="000000"/>
                </a:solidFill>
              </a:rPr>
              <a:t>Marjoram </a:t>
            </a:r>
            <a:r>
              <a:rPr lang="en-US" altLang="zh-CN" dirty="0">
                <a:solidFill>
                  <a:srgbClr val="000000"/>
                </a:solidFill>
              </a:rPr>
              <a:t>P. 1997</a:t>
            </a:r>
            <a:r>
              <a:rPr lang="en-US" altLang="zh-CN" i="1" dirty="0">
                <a:solidFill>
                  <a:srgbClr val="000000"/>
                </a:solidFill>
              </a:rPr>
              <a:t>)</a:t>
            </a:r>
          </a:p>
          <a:p>
            <a:pPr lvl="1" fontAlgn="auto">
              <a:spcAft>
                <a:spcPts val="1138"/>
              </a:spcAft>
              <a:buSzPct val="75000"/>
              <a:buFont typeface="Symbol" charset="2"/>
              <a:buChar char=""/>
              <a:defRPr/>
            </a:pPr>
            <a:r>
              <a:rPr lang="en-US" altLang="zh-CN" dirty="0">
                <a:solidFill>
                  <a:srgbClr val="000000"/>
                </a:solidFill>
              </a:rPr>
              <a:t>Software:  </a:t>
            </a:r>
            <a:r>
              <a:rPr lang="en-US" altLang="zh-CN" i="1" dirty="0">
                <a:solidFill>
                  <a:srgbClr val="000000"/>
                </a:solidFill>
              </a:rPr>
              <a:t>ms</a:t>
            </a:r>
            <a:r>
              <a:rPr lang="en-US" altLang="zh-CN" dirty="0">
                <a:solidFill>
                  <a:srgbClr val="000000"/>
                </a:solidFill>
              </a:rPr>
              <a:t> </a:t>
            </a:r>
            <a:r>
              <a:rPr lang="en-US" altLang="zh-CN" dirty="0" smtClean="0">
                <a:solidFill>
                  <a:srgbClr val="000000"/>
                </a:solidFill>
              </a:rPr>
              <a:t> (Hudson 2002)</a:t>
            </a:r>
          </a:p>
          <a:p>
            <a:pPr lvl="1" fontAlgn="auto">
              <a:spcAft>
                <a:spcPts val="1138"/>
              </a:spcAft>
              <a:buSzPct val="75000"/>
              <a:buFont typeface="Symbol" charset="2"/>
              <a:buChar char=""/>
              <a:defRPr/>
            </a:pPr>
            <a:endParaRPr lang="en-US" altLang="zh-CN" dirty="0" smtClean="0">
              <a:solidFill>
                <a:srgbClr val="000000"/>
              </a:solidFill>
            </a:endParaRPr>
          </a:p>
          <a:p>
            <a:pPr lvl="1" fontAlgn="auto">
              <a:spcAft>
                <a:spcPts val="1138"/>
              </a:spcAft>
              <a:buSzPct val="75000"/>
              <a:buNone/>
              <a:defRPr/>
            </a:pPr>
            <a:r>
              <a:rPr lang="en-US" altLang="zh-CN" sz="4100" dirty="0" smtClean="0">
                <a:solidFill>
                  <a:srgbClr val="000000"/>
                </a:solidFill>
              </a:rPr>
              <a:t>Spatial model along  sequences</a:t>
            </a:r>
          </a:p>
          <a:p>
            <a:pPr lvl="1" fontAlgn="auto">
              <a:spcAft>
                <a:spcPts val="1138"/>
              </a:spcAft>
              <a:buSzPct val="75000"/>
              <a:buFont typeface="Symbol" charset="2"/>
              <a:buChar char=""/>
              <a:defRPr/>
            </a:pPr>
            <a:r>
              <a:rPr lang="en-US" altLang="zh-CN" dirty="0"/>
              <a:t>Point process along the sequence</a:t>
            </a:r>
          </a:p>
          <a:p>
            <a:pPr marL="457200" lvl="1" indent="0" fontAlgn="auto">
              <a:spcAft>
                <a:spcPts val="1138"/>
              </a:spcAft>
              <a:buSzPct val="75000"/>
              <a:buFont typeface="Arial" pitchFamily="34" charset="0"/>
              <a:buNone/>
              <a:defRPr/>
            </a:pPr>
            <a:r>
              <a:rPr lang="en-US" altLang="zh-CN" dirty="0" smtClean="0"/>
              <a:t>     (</a:t>
            </a:r>
            <a:r>
              <a:rPr lang="en-US" altLang="zh-CN" dirty="0" err="1" smtClean="0"/>
              <a:t>Wuif</a:t>
            </a:r>
            <a:r>
              <a:rPr lang="en-US" altLang="zh-CN" dirty="0" smtClean="0"/>
              <a:t> C., Hein J. 1999)</a:t>
            </a:r>
          </a:p>
          <a:p>
            <a:pPr lvl="1" fontAlgn="auto">
              <a:spcAft>
                <a:spcPts val="1138"/>
              </a:spcAft>
              <a:buSzPct val="75000"/>
              <a:buFont typeface="Symbol" charset="2"/>
              <a:buChar char=""/>
              <a:defRPr/>
            </a:pPr>
            <a:r>
              <a:rPr lang="en-US" altLang="zh-CN" dirty="0" smtClean="0">
                <a:solidFill>
                  <a:srgbClr val="000000"/>
                </a:solidFill>
              </a:rPr>
              <a:t>Approximations: SMC(2005)</a:t>
            </a:r>
            <a:r>
              <a:rPr lang="zh-CN" altLang="en-US" dirty="0" smtClean="0">
                <a:solidFill>
                  <a:srgbClr val="000000"/>
                </a:solidFill>
              </a:rPr>
              <a:t>、</a:t>
            </a:r>
            <a:endParaRPr lang="en-US" altLang="zh-CN" dirty="0" smtClean="0">
              <a:solidFill>
                <a:srgbClr val="000000"/>
              </a:solidFill>
            </a:endParaRPr>
          </a:p>
          <a:p>
            <a:pPr marL="457200" lvl="1" indent="0" fontAlgn="auto">
              <a:spcAft>
                <a:spcPts val="1138"/>
              </a:spcAft>
              <a:buSzPct val="75000"/>
              <a:buFont typeface="Arial" pitchFamily="34" charset="0"/>
              <a:buNone/>
              <a:defRPr/>
            </a:pPr>
            <a:r>
              <a:rPr lang="en-US" altLang="zh-CN" dirty="0" smtClean="0">
                <a:solidFill>
                  <a:srgbClr val="000000"/>
                </a:solidFill>
              </a:rPr>
              <a:t>     SMC’(2006)</a:t>
            </a:r>
            <a:r>
              <a:rPr lang="zh-CN" altLang="en-US" dirty="0" smtClean="0">
                <a:solidFill>
                  <a:srgbClr val="000000"/>
                </a:solidFill>
              </a:rPr>
              <a:t>、</a:t>
            </a:r>
            <a:r>
              <a:rPr lang="en-US" altLang="zh-CN" dirty="0" err="1" smtClean="0">
                <a:solidFill>
                  <a:srgbClr val="000000"/>
                </a:solidFill>
              </a:rPr>
              <a:t>MaCS</a:t>
            </a:r>
            <a:r>
              <a:rPr lang="en-US" altLang="zh-CN" dirty="0" smtClean="0">
                <a:solidFill>
                  <a:srgbClr val="000000"/>
                </a:solidFill>
              </a:rPr>
              <a:t>(2009)</a:t>
            </a:r>
          </a:p>
          <a:p>
            <a:pPr marL="457200" lvl="1" indent="0" fontAlgn="auto">
              <a:spcAft>
                <a:spcPts val="1138"/>
              </a:spcAft>
              <a:buSzPct val="75000"/>
              <a:buFont typeface="Arial" pitchFamily="34" charset="0"/>
              <a:buNone/>
              <a:defRPr/>
            </a:pPr>
            <a:endParaRPr lang="en-US" altLang="zh-CN" dirty="0" smtClean="0"/>
          </a:p>
          <a:p>
            <a:pPr marL="457200" lvl="1" indent="0" fontAlgn="auto">
              <a:spcAft>
                <a:spcPts val="1138"/>
              </a:spcAft>
              <a:buSzPct val="75000"/>
              <a:buFont typeface="Arial" pitchFamily="34" charset="0"/>
              <a:buNone/>
              <a:defRPr/>
            </a:pPr>
            <a:endParaRPr lang="zh-CN" altLang="en-US" dirty="0"/>
          </a:p>
        </p:txBody>
      </p:sp>
      <p:pic>
        <p:nvPicPr>
          <p:cNvPr id="227329" name="Picture 1"/>
          <p:cNvPicPr>
            <a:picLocks noChangeAspect="1" noChangeArrowheads="1"/>
          </p:cNvPicPr>
          <p:nvPr/>
        </p:nvPicPr>
        <p:blipFill>
          <a:blip r:embed="rId2" cstate="print"/>
          <a:srcRect/>
          <a:stretch>
            <a:fillRect/>
          </a:stretch>
        </p:blipFill>
        <p:spPr bwMode="auto">
          <a:xfrm>
            <a:off x="5220071" y="1484784"/>
            <a:ext cx="3522603" cy="3960440"/>
          </a:xfrm>
          <a:prstGeom prst="rect">
            <a:avLst/>
          </a:prstGeom>
          <a:noFill/>
          <a:ln w="9525">
            <a:noFill/>
            <a:miter lim="800000"/>
            <a:headEnd/>
            <a:tailEnd/>
          </a:ln>
        </p:spPr>
      </p:pic>
      <p:sp>
        <p:nvSpPr>
          <p:cNvPr id="5" name="TextBox 4"/>
          <p:cNvSpPr txBox="1"/>
          <p:nvPr/>
        </p:nvSpPr>
        <p:spPr>
          <a:xfrm>
            <a:off x="4863487" y="5517232"/>
            <a:ext cx="3740961" cy="523220"/>
          </a:xfrm>
          <a:prstGeom prst="rect">
            <a:avLst/>
          </a:prstGeom>
          <a:noFill/>
        </p:spPr>
        <p:txBody>
          <a:bodyPr wrap="none" rtlCol="0">
            <a:spAutoFit/>
          </a:bodyPr>
          <a:lstStyle/>
          <a:p>
            <a:r>
              <a:rPr lang="en-US" altLang="zh-CN" sz="2800" dirty="0" smtClean="0">
                <a:solidFill>
                  <a:srgbClr val="000000"/>
                </a:solidFill>
              </a:rPr>
              <a:t>Resulting structure: </a:t>
            </a:r>
            <a:r>
              <a:rPr lang="en-US" altLang="zh-CN" sz="2800" dirty="0" smtClean="0">
                <a:solidFill>
                  <a:srgbClr val="FF0000"/>
                </a:solidFill>
              </a:rPr>
              <a:t>ARG</a:t>
            </a:r>
            <a:endParaRPr lang="zh-CN" altLang="en-US" sz="2800" dirty="0">
              <a:solidFill>
                <a:srgbClr val="FF0000"/>
              </a:solidFill>
            </a:endParaRPr>
          </a:p>
        </p:txBody>
      </p:sp>
    </p:spTree>
    <p:extLst>
      <p:ext uri="{BB962C8B-B14F-4D97-AF65-F5344CB8AC3E}">
        <p14:creationId xmlns:p14="http://schemas.microsoft.com/office/powerpoint/2010/main" val="1944012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09600" y="228600"/>
            <a:ext cx="7772400" cy="680064"/>
          </a:xfrm>
        </p:spPr>
        <p:txBody>
          <a:bodyPr/>
          <a:lstStyle/>
          <a:p>
            <a:r>
              <a:rPr lang="zh-CN" altLang="en-US" b="1" dirty="0" smtClean="0">
                <a:solidFill>
                  <a:srgbClr val="FF0000"/>
                </a:solidFill>
              </a:rPr>
              <a:t>小波分析</a:t>
            </a:r>
            <a:endParaRPr lang="en-US" altLang="zh-CN" sz="2400" b="1" dirty="0" smtClean="0"/>
          </a:p>
        </p:txBody>
      </p:sp>
      <p:sp>
        <p:nvSpPr>
          <p:cNvPr id="50179" name="Rectangle 3"/>
          <p:cNvSpPr>
            <a:spLocks noGrp="1" noChangeArrowheads="1"/>
          </p:cNvSpPr>
          <p:nvPr>
            <p:ph type="body" idx="1"/>
          </p:nvPr>
        </p:nvSpPr>
        <p:spPr>
          <a:xfrm>
            <a:off x="251424" y="1268712"/>
            <a:ext cx="8642350" cy="5489575"/>
          </a:xfrm>
        </p:spPr>
        <p:txBody>
          <a:bodyPr/>
          <a:lstStyle/>
          <a:p>
            <a:pPr marL="812800" indent="-812800">
              <a:lnSpc>
                <a:spcPct val="90000"/>
              </a:lnSpc>
              <a:buClr>
                <a:schemeClr val="tx1"/>
              </a:buClr>
              <a:buFont typeface="Wingdings" panose="05000000000000000000" pitchFamily="2" charset="2"/>
              <a:buNone/>
            </a:pPr>
            <a:r>
              <a:rPr lang="zh-CN" altLang="en-US" sz="2400" dirty="0" smtClean="0"/>
              <a:t>1807年 </a:t>
            </a:r>
            <a:r>
              <a:rPr lang="en-US" altLang="zh-CN" sz="2400" dirty="0" smtClean="0"/>
              <a:t>Fourier </a:t>
            </a:r>
            <a:r>
              <a:rPr lang="zh-CN" altLang="en-US" sz="2400" dirty="0" smtClean="0"/>
              <a:t>提出傅里叶分析 ， 1822年发表 “热传导解析理论”论文</a:t>
            </a:r>
          </a:p>
          <a:p>
            <a:pPr marL="812800" indent="-812800">
              <a:lnSpc>
                <a:spcPct val="90000"/>
              </a:lnSpc>
              <a:buClr>
                <a:schemeClr val="tx1"/>
              </a:buClr>
              <a:buFont typeface="Wingdings" panose="05000000000000000000" pitchFamily="2" charset="2"/>
              <a:buNone/>
            </a:pPr>
            <a:r>
              <a:rPr lang="zh-CN" altLang="en-US" sz="2400" dirty="0" smtClean="0"/>
              <a:t>1910年   </a:t>
            </a:r>
            <a:r>
              <a:rPr lang="en-US" altLang="zh-CN" sz="2400" dirty="0" err="1" smtClean="0"/>
              <a:t>Haar</a:t>
            </a:r>
            <a:r>
              <a:rPr lang="en-US" altLang="zh-CN" sz="2400" dirty="0" smtClean="0"/>
              <a:t> </a:t>
            </a:r>
            <a:r>
              <a:rPr lang="zh-CN" altLang="en-US" sz="2400" dirty="0" smtClean="0"/>
              <a:t>提出最简单的小波</a:t>
            </a:r>
          </a:p>
          <a:p>
            <a:pPr marL="812800" indent="-812800">
              <a:lnSpc>
                <a:spcPct val="90000"/>
              </a:lnSpc>
              <a:spcBef>
                <a:spcPct val="0"/>
              </a:spcBef>
              <a:buFont typeface="Wingdings" panose="05000000000000000000" pitchFamily="2" charset="2"/>
              <a:buNone/>
            </a:pPr>
            <a:r>
              <a:rPr lang="zh-CN" altLang="en-US" sz="2400" dirty="0" smtClean="0"/>
              <a:t>1980年   </a:t>
            </a:r>
            <a:r>
              <a:rPr lang="en-US" altLang="zh-CN" sz="2400" dirty="0" err="1" smtClean="0"/>
              <a:t>Morlet</a:t>
            </a:r>
            <a:r>
              <a:rPr lang="en-US" altLang="zh-CN" sz="2400" dirty="0" smtClean="0"/>
              <a:t> </a:t>
            </a:r>
            <a:r>
              <a:rPr lang="zh-CN" altLang="en-US" sz="2400" dirty="0" smtClean="0"/>
              <a:t>首先提出平移伸缩的小波公式，用于地质勘探</a:t>
            </a:r>
          </a:p>
          <a:p>
            <a:pPr marL="812800" indent="-812800">
              <a:lnSpc>
                <a:spcPct val="90000"/>
              </a:lnSpc>
              <a:spcBef>
                <a:spcPct val="0"/>
              </a:spcBef>
              <a:buFont typeface="Wingdings" panose="05000000000000000000" pitchFamily="2" charset="2"/>
              <a:buNone/>
            </a:pPr>
            <a:r>
              <a:rPr lang="zh-CN" altLang="en-US" sz="2400" dirty="0" smtClean="0"/>
              <a:t>1985年   </a:t>
            </a:r>
            <a:r>
              <a:rPr lang="en-US" altLang="zh-CN" sz="2400" dirty="0" smtClean="0"/>
              <a:t>Meyer </a:t>
            </a:r>
            <a:r>
              <a:rPr lang="zh-CN" altLang="en-US" sz="2400" dirty="0" smtClean="0"/>
              <a:t>和稍后的</a:t>
            </a:r>
            <a:r>
              <a:rPr lang="en-US" altLang="zh-CN" sz="2800" dirty="0" err="1" smtClean="0">
                <a:solidFill>
                  <a:srgbClr val="000099"/>
                </a:solidFill>
              </a:rPr>
              <a:t>Daubeichies</a:t>
            </a:r>
            <a:r>
              <a:rPr lang="en-US" altLang="zh-CN" sz="2800" dirty="0" smtClean="0">
                <a:solidFill>
                  <a:srgbClr val="000099"/>
                </a:solidFill>
              </a:rPr>
              <a:t> </a:t>
            </a:r>
          </a:p>
          <a:p>
            <a:pPr marL="812800" indent="-812800">
              <a:lnSpc>
                <a:spcPct val="90000"/>
              </a:lnSpc>
              <a:spcBef>
                <a:spcPct val="0"/>
              </a:spcBef>
              <a:buFont typeface="Wingdings" panose="05000000000000000000" pitchFamily="2" charset="2"/>
              <a:buNone/>
            </a:pPr>
            <a:r>
              <a:rPr lang="en-US" altLang="zh-CN" sz="2800" b="1" dirty="0" smtClean="0">
                <a:solidFill>
                  <a:srgbClr val="000099"/>
                </a:solidFill>
              </a:rPr>
              <a:t>              </a:t>
            </a:r>
            <a:r>
              <a:rPr lang="zh-CN" altLang="en-US" sz="2400" b="1" dirty="0" smtClean="0">
                <a:solidFill>
                  <a:srgbClr val="3333FF"/>
                </a:solidFill>
              </a:rPr>
              <a:t>提出“正交小波基”，此后形成小波研究的高潮。 </a:t>
            </a:r>
          </a:p>
          <a:p>
            <a:pPr marL="812800" indent="-812800">
              <a:lnSpc>
                <a:spcPct val="90000"/>
              </a:lnSpc>
              <a:spcBef>
                <a:spcPct val="0"/>
              </a:spcBef>
              <a:buFontTx/>
              <a:buNone/>
            </a:pPr>
            <a:r>
              <a:rPr lang="zh-CN" altLang="en-US" sz="2400" dirty="0" smtClean="0"/>
              <a:t>1988年  </a:t>
            </a:r>
            <a:r>
              <a:rPr lang="en-US" altLang="zh-CN" sz="2400" dirty="0" err="1" smtClean="0"/>
              <a:t>Mallat</a:t>
            </a:r>
            <a:r>
              <a:rPr lang="en-US" altLang="zh-CN" sz="2400" dirty="0" smtClean="0"/>
              <a:t> </a:t>
            </a:r>
            <a:r>
              <a:rPr lang="zh-CN" altLang="en-US" sz="2400" dirty="0" smtClean="0"/>
              <a:t>提出的多分辨度分析理论（</a:t>
            </a:r>
            <a:r>
              <a:rPr lang="en-US" altLang="zh-CN" sz="2400" dirty="0" smtClean="0"/>
              <a:t>MRA），</a:t>
            </a:r>
            <a:r>
              <a:rPr lang="zh-CN" altLang="en-US" sz="2400" dirty="0" smtClean="0"/>
              <a:t>统一了语音识别中的镜向滤波，子带编码，图象处理中的金字塔法等几个不相关的领域。</a:t>
            </a:r>
            <a:endParaRPr lang="en-US" altLang="zh-CN" sz="2400" dirty="0" smtClean="0"/>
          </a:p>
          <a:p>
            <a:pPr marL="812800" indent="-812800">
              <a:lnSpc>
                <a:spcPct val="90000"/>
              </a:lnSpc>
              <a:spcBef>
                <a:spcPct val="0"/>
              </a:spcBef>
              <a:buFontTx/>
              <a:buNone/>
            </a:pPr>
            <a:endParaRPr lang="en-US" altLang="zh-CN" sz="2400" dirty="0" smtClean="0"/>
          </a:p>
          <a:p>
            <a:pPr marL="812800" indent="-812800">
              <a:lnSpc>
                <a:spcPct val="90000"/>
              </a:lnSpc>
              <a:spcBef>
                <a:spcPct val="0"/>
              </a:spcBef>
              <a:buFontTx/>
              <a:buNone/>
            </a:pPr>
            <a:r>
              <a:rPr lang="en-US" altLang="zh-CN" sz="2800" dirty="0" smtClean="0">
                <a:latin typeface="隶书" panose="02010509060101010101" pitchFamily="49" charset="-122"/>
                <a:ea typeface="隶书" panose="02010509060101010101" pitchFamily="49" charset="-122"/>
              </a:rPr>
              <a:t> </a:t>
            </a:r>
            <a:r>
              <a:rPr lang="en-US" altLang="zh-CN" sz="4400" dirty="0" err="1" smtClean="0">
                <a:solidFill>
                  <a:srgbClr val="000099"/>
                </a:solidFill>
                <a:latin typeface="隶书" panose="02010509060101010101" pitchFamily="49" charset="-122"/>
                <a:ea typeface="隶书" panose="02010509060101010101" pitchFamily="49" charset="-122"/>
              </a:rPr>
              <a:t>I.Daubechies</a:t>
            </a:r>
            <a:r>
              <a:rPr lang="en-US" altLang="zh-CN" dirty="0" smtClean="0">
                <a:latin typeface="隶书" panose="02010509060101010101" pitchFamily="49" charset="-122"/>
                <a:ea typeface="隶书" panose="02010509060101010101" pitchFamily="49" charset="-122"/>
              </a:rPr>
              <a:t>  《Ten Lectures on  </a:t>
            </a:r>
          </a:p>
          <a:p>
            <a:pPr marL="812800" indent="-812800">
              <a:lnSpc>
                <a:spcPct val="90000"/>
              </a:lnSpc>
              <a:spcBef>
                <a:spcPct val="0"/>
              </a:spcBef>
              <a:buFontTx/>
              <a:buNone/>
            </a:pPr>
            <a:r>
              <a:rPr lang="en-US" altLang="zh-CN" dirty="0" smtClean="0">
                <a:latin typeface="隶书" panose="02010509060101010101" pitchFamily="49" charset="-122"/>
                <a:ea typeface="隶书" panose="02010509060101010101" pitchFamily="49" charset="-122"/>
              </a:rPr>
              <a:t>                      Wavelets》</a:t>
            </a:r>
            <a:endParaRPr lang="zh-CN" altLang="en-US" sz="2800" dirty="0" smtClean="0">
              <a:latin typeface="隶书" panose="02010509060101010101" pitchFamily="49" charset="-122"/>
              <a:ea typeface="隶书" panose="02010509060101010101" pitchFamily="49" charset="-122"/>
            </a:endParaRPr>
          </a:p>
          <a:p>
            <a:pPr marL="812800" indent="-812800">
              <a:lnSpc>
                <a:spcPct val="90000"/>
              </a:lnSpc>
              <a:spcBef>
                <a:spcPct val="0"/>
              </a:spcBef>
              <a:buFont typeface="Wingdings" panose="05000000000000000000" pitchFamily="2" charset="2"/>
              <a:buNone/>
            </a:pPr>
            <a:endParaRPr lang="zh-CN" altLang="en-US" sz="2400" dirty="0" smtClean="0"/>
          </a:p>
          <a:p>
            <a:pPr marL="812800" indent="-812800">
              <a:lnSpc>
                <a:spcPct val="90000"/>
              </a:lnSpc>
              <a:spcBef>
                <a:spcPct val="0"/>
              </a:spcBef>
              <a:buFont typeface="Wingdings" panose="05000000000000000000" pitchFamily="2" charset="2"/>
              <a:buNone/>
            </a:pPr>
            <a:endParaRPr lang="en-US" altLang="zh-CN" sz="2400" dirty="0" smtClean="0"/>
          </a:p>
        </p:txBody>
      </p:sp>
      <p:grpSp>
        <p:nvGrpSpPr>
          <p:cNvPr id="2" name="组合 15"/>
          <p:cNvGrpSpPr>
            <a:grpSpLocks/>
          </p:cNvGrpSpPr>
          <p:nvPr/>
        </p:nvGrpSpPr>
        <p:grpSpPr bwMode="auto">
          <a:xfrm>
            <a:off x="611472" y="5320056"/>
            <a:ext cx="3995738" cy="1259365"/>
            <a:chOff x="611290" y="4959204"/>
            <a:chExt cx="3995325" cy="1259550"/>
          </a:xfrm>
        </p:grpSpPr>
        <p:grpSp>
          <p:nvGrpSpPr>
            <p:cNvPr id="50181" name="组合 11"/>
            <p:cNvGrpSpPr>
              <a:grpSpLocks/>
            </p:cNvGrpSpPr>
            <p:nvPr/>
          </p:nvGrpSpPr>
          <p:grpSpPr bwMode="auto">
            <a:xfrm>
              <a:off x="611290" y="4959204"/>
              <a:ext cx="3995325" cy="1259550"/>
              <a:chOff x="-2629142" y="5049216"/>
              <a:chExt cx="3995325" cy="1259550"/>
            </a:xfrm>
          </p:grpSpPr>
          <p:sp>
            <p:nvSpPr>
              <p:cNvPr id="6" name="Line 8"/>
              <p:cNvSpPr>
                <a:spLocks noChangeShapeType="1"/>
              </p:cNvSpPr>
              <p:nvPr/>
            </p:nvSpPr>
            <p:spPr bwMode="auto">
              <a:xfrm>
                <a:off x="-2538948" y="5049216"/>
                <a:ext cx="3150862" cy="0"/>
              </a:xfrm>
              <a:prstGeom prst="line">
                <a:avLst/>
              </a:prstGeom>
              <a:ln w="57150">
                <a:solidFill>
                  <a:srgbClr val="FF0000"/>
                </a:solidFill>
                <a:headEnd/>
                <a:tailEnd/>
              </a:ln>
            </p:spPr>
            <p:style>
              <a:lnRef idx="1">
                <a:schemeClr val="accent2"/>
              </a:lnRef>
              <a:fillRef idx="0">
                <a:schemeClr val="accent2"/>
              </a:fillRef>
              <a:effectRef idx="0">
                <a:schemeClr val="accent2"/>
              </a:effectRef>
              <a:fontRef idx="minor">
                <a:schemeClr val="tx1"/>
              </a:fontRef>
            </p:style>
            <p:txBody>
              <a:bodyPr/>
              <a:lstStyle/>
              <a:p>
                <a:pPr>
                  <a:defRPr/>
                </a:pPr>
                <a:endParaRPr lang="zh-CN" altLang="en-US">
                  <a:solidFill>
                    <a:srgbClr val="000000"/>
                  </a:solidFill>
                </a:endParaRPr>
              </a:p>
            </p:txBody>
          </p:sp>
          <p:sp>
            <p:nvSpPr>
              <p:cNvPr id="50184" name="Text Box 7"/>
              <p:cNvSpPr txBox="1">
                <a:spLocks noChangeArrowheads="1"/>
              </p:cNvSpPr>
              <p:nvPr/>
            </p:nvSpPr>
            <p:spPr bwMode="auto">
              <a:xfrm>
                <a:off x="-2629142" y="5600880"/>
                <a:ext cx="3995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4000" b="1" dirty="0" smtClean="0">
                    <a:solidFill>
                      <a:srgbClr val="FF0000"/>
                    </a:solidFill>
                    <a:latin typeface="Times New Roman" panose="02020603050405020304" pitchFamily="18" charset="0"/>
                  </a:rPr>
                  <a:t>President of IMU</a:t>
                </a:r>
              </a:p>
            </p:txBody>
          </p:sp>
        </p:grpSp>
        <p:cxnSp>
          <p:nvCxnSpPr>
            <p:cNvPr id="50182" name="直接箭头连接符 13"/>
            <p:cNvCxnSpPr>
              <a:cxnSpLocks noChangeShapeType="1"/>
            </p:cNvCxnSpPr>
            <p:nvPr/>
          </p:nvCxnSpPr>
          <p:spPr bwMode="auto">
            <a:xfrm>
              <a:off x="2411712" y="5049216"/>
              <a:ext cx="180024" cy="540072"/>
            </a:xfrm>
            <a:prstGeom prst="straightConnector1">
              <a:avLst/>
            </a:prstGeom>
            <a:noFill/>
            <a:ln w="41275" algn="ctr">
              <a:solidFill>
                <a:srgbClr val="FF00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460869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标题 1"/>
          <p:cNvSpPr>
            <a:spLocks noGrp="1"/>
          </p:cNvSpPr>
          <p:nvPr>
            <p:ph type="title"/>
          </p:nvPr>
        </p:nvSpPr>
        <p:spPr/>
        <p:txBody>
          <a:bodyPr/>
          <a:lstStyle/>
          <a:p>
            <a:r>
              <a:rPr lang="en-US" altLang="zh-CN" smtClean="0">
                <a:solidFill>
                  <a:srgbClr val="FF0000"/>
                </a:solidFill>
              </a:rPr>
              <a:t>Rigorous Mathematical Model</a:t>
            </a:r>
            <a:endParaRPr lang="zh-CN" altLang="en-US" smtClean="0">
              <a:solidFill>
                <a:srgbClr val="FF0000"/>
              </a:solidFill>
            </a:endParaRPr>
          </a:p>
        </p:txBody>
      </p:sp>
      <p:sp>
        <p:nvSpPr>
          <p:cNvPr id="29698" name="内容占位符 2"/>
          <p:cNvSpPr>
            <a:spLocks noGrp="1"/>
          </p:cNvSpPr>
          <p:nvPr>
            <p:ph idx="1"/>
          </p:nvPr>
        </p:nvSpPr>
        <p:spPr/>
        <p:txBody>
          <a:bodyPr>
            <a:normAutofit fontScale="92500"/>
          </a:bodyPr>
          <a:lstStyle/>
          <a:p>
            <a:r>
              <a:rPr lang="en-US" altLang="zh-CN" dirty="0" smtClean="0">
                <a:solidFill>
                  <a:srgbClr val="000000"/>
                </a:solidFill>
              </a:rPr>
              <a:t>We prove rigorously </a:t>
            </a:r>
            <a:r>
              <a:rPr lang="en-US" altLang="zh-CN" dirty="0" smtClean="0">
                <a:solidFill>
                  <a:srgbClr val="FF0000"/>
                </a:solidFill>
              </a:rPr>
              <a:t>for the first time </a:t>
            </a:r>
            <a:r>
              <a:rPr lang="en-US" altLang="zh-CN" dirty="0" smtClean="0">
                <a:solidFill>
                  <a:srgbClr val="000000"/>
                </a:solidFill>
              </a:rPr>
              <a:t>that the statistical properties of the ARG generated by our spatial moving model and that generated by a back in time model are the same: </a:t>
            </a:r>
            <a:r>
              <a:rPr lang="en-US" altLang="zh-CN" dirty="0" smtClean="0">
                <a:solidFill>
                  <a:srgbClr val="FF0000"/>
                </a:solidFill>
              </a:rPr>
              <a:t>they share the same probability distribution on the space of ARG</a:t>
            </a:r>
          </a:p>
          <a:p>
            <a:r>
              <a:rPr lang="en-US" altLang="zh-CN" dirty="0" smtClean="0"/>
              <a:t>Provides a unified interpretation for the algorithms of simulating coalescent with recombination.</a:t>
            </a:r>
          </a:p>
          <a:p>
            <a:endParaRPr lang="en-US" altLang="zh-CN" dirty="0" smtClean="0">
              <a:solidFill>
                <a:srgbClr val="FF0000"/>
              </a:solidFill>
            </a:endParaRPr>
          </a:p>
          <a:p>
            <a:endParaRPr lang="en-US" altLang="zh-CN" dirty="0" smtClean="0">
              <a:solidFill>
                <a:srgbClr val="FF0000"/>
              </a:solidFill>
            </a:endParaRPr>
          </a:p>
        </p:txBody>
      </p:sp>
    </p:spTree>
    <p:extLst>
      <p:ext uri="{BB962C8B-B14F-4D97-AF65-F5344CB8AC3E}">
        <p14:creationId xmlns:p14="http://schemas.microsoft.com/office/powerpoint/2010/main" val="16513180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323528" y="1160934"/>
            <a:ext cx="8496944" cy="5069160"/>
          </a:xfrm>
        </p:spPr>
        <p:txBody>
          <a:bodyPr>
            <a:normAutofit fontScale="85000" lnSpcReduction="10000"/>
          </a:bodyPr>
          <a:lstStyle/>
          <a:p>
            <a:r>
              <a:rPr lang="en-US" altLang="zh-CN" dirty="0" smtClean="0"/>
              <a:t>Markov jump process behind back in time model</a:t>
            </a:r>
          </a:p>
          <a:p>
            <a:pPr>
              <a:buNone/>
            </a:pPr>
            <a:r>
              <a:rPr lang="en-US" altLang="zh-CN" dirty="0" smtClean="0"/>
              <a:t>     - state space</a:t>
            </a:r>
          </a:p>
          <a:p>
            <a:pPr>
              <a:buNone/>
            </a:pPr>
            <a:r>
              <a:rPr lang="en-US" altLang="zh-CN" dirty="0" smtClean="0"/>
              <a:t>     - existence of Markov jump process</a:t>
            </a:r>
          </a:p>
          <a:p>
            <a:pPr>
              <a:buNone/>
            </a:pPr>
            <a:r>
              <a:rPr lang="en-US" altLang="zh-CN" dirty="0" smtClean="0"/>
              <a:t>     - sample paths concentrated on G</a:t>
            </a:r>
          </a:p>
          <a:p>
            <a:r>
              <a:rPr lang="en-US" altLang="zh-CN" dirty="0" smtClean="0"/>
              <a:t>Point process                            corresponding to  the spatial model</a:t>
            </a:r>
          </a:p>
          <a:p>
            <a:pPr>
              <a:buNone/>
            </a:pPr>
            <a:r>
              <a:rPr lang="en-US" altLang="zh-CN" dirty="0" smtClean="0"/>
              <a:t>    -  construct                             on G</a:t>
            </a:r>
          </a:p>
          <a:p>
            <a:pPr>
              <a:buNone/>
            </a:pPr>
            <a:r>
              <a:rPr lang="en-US" altLang="zh-CN" dirty="0" smtClean="0"/>
              <a:t>    -  projection of q-processes </a:t>
            </a:r>
          </a:p>
          <a:p>
            <a:pPr>
              <a:buNone/>
            </a:pPr>
            <a:r>
              <a:rPr lang="en-US" altLang="zh-CN" dirty="0" smtClean="0"/>
              <a:t>                  </a:t>
            </a:r>
            <a:r>
              <a:rPr lang="en-US" altLang="zh-CN" dirty="0" smtClean="0">
                <a:solidFill>
                  <a:srgbClr val="FF0000"/>
                </a:solidFill>
              </a:rPr>
              <a:t>(a special  transformation)</a:t>
            </a:r>
          </a:p>
          <a:p>
            <a:pPr>
              <a:buNone/>
            </a:pPr>
            <a:r>
              <a:rPr lang="en-US" altLang="zh-CN" dirty="0" smtClean="0"/>
              <a:t>    - distribution of  </a:t>
            </a:r>
          </a:p>
          <a:p>
            <a:r>
              <a:rPr lang="en-US" altLang="zh-CN" sz="3500" dirty="0" smtClean="0">
                <a:solidFill>
                  <a:srgbClr val="0070C0"/>
                </a:solidFill>
              </a:rPr>
              <a:t>Identify  the probability distribution </a:t>
            </a:r>
          </a:p>
          <a:p>
            <a:pPr>
              <a:buNone/>
            </a:pPr>
            <a:endParaRPr lang="zh-CN" altLang="en-US" dirty="0"/>
          </a:p>
        </p:txBody>
      </p:sp>
      <p:sp>
        <p:nvSpPr>
          <p:cNvPr id="6" name="标题 1"/>
          <p:cNvSpPr>
            <a:spLocks noGrp="1"/>
          </p:cNvSpPr>
          <p:nvPr>
            <p:ph type="title"/>
          </p:nvPr>
        </p:nvSpPr>
        <p:spPr>
          <a:xfrm>
            <a:off x="457200" y="485800"/>
            <a:ext cx="8229600" cy="1143000"/>
          </a:xfrm>
        </p:spPr>
        <p:txBody>
          <a:bodyPr>
            <a:normAutofit fontScale="90000"/>
          </a:bodyPr>
          <a:lstStyle/>
          <a:p>
            <a:r>
              <a:rPr lang="en-US" altLang="zh-CN" dirty="0">
                <a:solidFill>
                  <a:srgbClr val="FF0000"/>
                </a:solidFill>
              </a:rPr>
              <a:t>Mathematical models</a:t>
            </a:r>
            <a:br>
              <a:rPr lang="en-US" altLang="zh-CN" dirty="0">
                <a:solidFill>
                  <a:srgbClr val="FF0000"/>
                </a:solidFill>
              </a:rPr>
            </a:br>
            <a:endParaRPr lang="zh-CN" altLang="en-US" dirty="0">
              <a:solidFill>
                <a:srgbClr val="FF0000"/>
              </a:solidFill>
            </a:endParaRPr>
          </a:p>
        </p:txBody>
      </p:sp>
      <p:pic>
        <p:nvPicPr>
          <p:cNvPr id="68613" name="Picture 5"/>
          <p:cNvPicPr>
            <a:picLocks noChangeAspect="1" noChangeArrowheads="1"/>
          </p:cNvPicPr>
          <p:nvPr/>
        </p:nvPicPr>
        <p:blipFill>
          <a:blip r:embed="rId2" cstate="print"/>
          <a:srcRect/>
          <a:stretch>
            <a:fillRect/>
          </a:stretch>
        </p:blipFill>
        <p:spPr bwMode="auto">
          <a:xfrm>
            <a:off x="2987824" y="3068960"/>
            <a:ext cx="2119158" cy="467866"/>
          </a:xfrm>
          <a:prstGeom prst="rect">
            <a:avLst/>
          </a:prstGeom>
          <a:noFill/>
          <a:ln w="9525">
            <a:noFill/>
            <a:miter lim="800000"/>
            <a:headEnd/>
            <a:tailEnd/>
          </a:ln>
        </p:spPr>
      </p:pic>
      <p:pic>
        <p:nvPicPr>
          <p:cNvPr id="13" name="Picture 5"/>
          <p:cNvPicPr>
            <a:picLocks noChangeAspect="1" noChangeArrowheads="1"/>
          </p:cNvPicPr>
          <p:nvPr/>
        </p:nvPicPr>
        <p:blipFill>
          <a:blip r:embed="rId2" cstate="print"/>
          <a:srcRect/>
          <a:stretch>
            <a:fillRect/>
          </a:stretch>
        </p:blipFill>
        <p:spPr bwMode="auto">
          <a:xfrm>
            <a:off x="2740874" y="3789040"/>
            <a:ext cx="2119158" cy="467866"/>
          </a:xfrm>
          <a:prstGeom prst="rect">
            <a:avLst/>
          </a:prstGeom>
          <a:noFill/>
          <a:ln w="9525">
            <a:noFill/>
            <a:miter lim="800000"/>
            <a:headEnd/>
            <a:tailEnd/>
          </a:ln>
        </p:spPr>
      </p:pic>
      <p:pic>
        <p:nvPicPr>
          <p:cNvPr id="14" name="Picture 5"/>
          <p:cNvPicPr>
            <a:picLocks noChangeAspect="1" noChangeArrowheads="1"/>
          </p:cNvPicPr>
          <p:nvPr/>
        </p:nvPicPr>
        <p:blipFill>
          <a:blip r:embed="rId2" cstate="print"/>
          <a:srcRect/>
          <a:stretch>
            <a:fillRect/>
          </a:stretch>
        </p:blipFill>
        <p:spPr bwMode="auto">
          <a:xfrm>
            <a:off x="3491880" y="5193382"/>
            <a:ext cx="2119158" cy="467866"/>
          </a:xfrm>
          <a:prstGeom prst="rect">
            <a:avLst/>
          </a:prstGeom>
          <a:noFill/>
          <a:ln w="9525">
            <a:noFill/>
            <a:miter lim="800000"/>
            <a:headEnd/>
            <a:tailEnd/>
          </a:ln>
        </p:spPr>
      </p:pic>
    </p:spTree>
    <p:extLst>
      <p:ext uri="{BB962C8B-B14F-4D97-AF65-F5344CB8AC3E}">
        <p14:creationId xmlns:p14="http://schemas.microsoft.com/office/powerpoint/2010/main" val="171481992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标题 1"/>
          <p:cNvSpPr>
            <a:spLocks noGrp="1"/>
          </p:cNvSpPr>
          <p:nvPr>
            <p:ph type="title"/>
          </p:nvPr>
        </p:nvSpPr>
        <p:spPr>
          <a:xfrm>
            <a:off x="34925" y="274638"/>
            <a:ext cx="8229600" cy="1143000"/>
          </a:xfrm>
        </p:spPr>
        <p:txBody>
          <a:bodyPr/>
          <a:lstStyle/>
          <a:p>
            <a:r>
              <a:rPr lang="en-US" altLang="zh-CN" dirty="0" smtClean="0">
                <a:solidFill>
                  <a:srgbClr val="FF0000"/>
                </a:solidFill>
              </a:rPr>
              <a:t>Our model: </a:t>
            </a:r>
            <a:r>
              <a:rPr lang="en-US" altLang="zh-CN" dirty="0" smtClean="0">
                <a:solidFill>
                  <a:srgbClr val="3333FF"/>
                </a:solidFill>
              </a:rPr>
              <a:t>SC algorithm</a:t>
            </a:r>
            <a:endParaRPr lang="zh-CN" altLang="en-US" dirty="0" smtClean="0">
              <a:solidFill>
                <a:srgbClr val="3333FF"/>
              </a:solidFill>
            </a:endParaRPr>
          </a:p>
        </p:txBody>
      </p:sp>
      <p:sp>
        <p:nvSpPr>
          <p:cNvPr id="28674" name="内容占位符 2"/>
          <p:cNvSpPr>
            <a:spLocks noGrp="1"/>
          </p:cNvSpPr>
          <p:nvPr>
            <p:ph idx="1"/>
          </p:nvPr>
        </p:nvSpPr>
        <p:spPr/>
        <p:txBody>
          <a:bodyPr/>
          <a:lstStyle/>
          <a:p>
            <a:r>
              <a:rPr lang="en-US" altLang="zh-CN" sz="3600" dirty="0" smtClean="0">
                <a:solidFill>
                  <a:srgbClr val="000000"/>
                </a:solidFill>
              </a:rPr>
              <a:t>SC is also a spatial algorithm</a:t>
            </a:r>
          </a:p>
          <a:p>
            <a:r>
              <a:rPr lang="en-US" altLang="zh-CN" sz="3600" dirty="0" smtClean="0">
                <a:solidFill>
                  <a:srgbClr val="000000"/>
                </a:solidFill>
              </a:rPr>
              <a:t>SC does not produce any redundant branches which are inevitable in </a:t>
            </a:r>
            <a:r>
              <a:rPr lang="en-US" altLang="zh-CN" sz="3600" dirty="0" err="1" smtClean="0">
                <a:solidFill>
                  <a:srgbClr val="000000"/>
                </a:solidFill>
              </a:rPr>
              <a:t>Wiuf</a:t>
            </a:r>
            <a:r>
              <a:rPr lang="en-US" altLang="zh-CN" sz="3600" dirty="0" smtClean="0">
                <a:solidFill>
                  <a:srgbClr val="000000"/>
                </a:solidFill>
              </a:rPr>
              <a:t> and Hein’s algorithm.</a:t>
            </a:r>
          </a:p>
          <a:p>
            <a:r>
              <a:rPr lang="en-US" altLang="zh-CN" sz="3600" dirty="0" smtClean="0">
                <a:solidFill>
                  <a:srgbClr val="000000"/>
                </a:solidFill>
              </a:rPr>
              <a:t>Existing approximation algorithm (SMC, SMC’, </a:t>
            </a:r>
            <a:r>
              <a:rPr lang="en-US" altLang="zh-CN" sz="3600" dirty="0" err="1" smtClean="0">
                <a:solidFill>
                  <a:srgbClr val="000000"/>
                </a:solidFill>
              </a:rPr>
              <a:t>MaCS</a:t>
            </a:r>
            <a:r>
              <a:rPr lang="en-US" altLang="zh-CN" sz="3600" dirty="0" smtClean="0">
                <a:solidFill>
                  <a:srgbClr val="000000"/>
                </a:solidFill>
              </a:rPr>
              <a:t>) are all special cases of our model.</a:t>
            </a:r>
          </a:p>
        </p:txBody>
      </p:sp>
    </p:spTree>
    <p:extLst>
      <p:ext uri="{BB962C8B-B14F-4D97-AF65-F5344CB8AC3E}">
        <p14:creationId xmlns:p14="http://schemas.microsoft.com/office/powerpoint/2010/main" val="354565026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120650" y="476250"/>
            <a:ext cx="8988425" cy="4392613"/>
          </a:xfrm>
          <a:prstGeom prst="rect">
            <a:avLst/>
          </a:prstGeom>
          <a:noFill/>
          <a:ln w="9525">
            <a:noFill/>
            <a:miter lim="800000"/>
            <a:headEnd/>
            <a:tailEnd/>
          </a:ln>
        </p:spPr>
      </p:pic>
      <p:cxnSp>
        <p:nvCxnSpPr>
          <p:cNvPr id="6" name="直接连接符 5"/>
          <p:cNvCxnSpPr/>
          <p:nvPr/>
        </p:nvCxnSpPr>
        <p:spPr>
          <a:xfrm>
            <a:off x="4297363" y="3213100"/>
            <a:ext cx="40322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92088" y="3429000"/>
            <a:ext cx="16430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圆角矩形 4"/>
          <p:cNvSpPr>
            <a:spLocks noChangeArrowheads="1"/>
          </p:cNvSpPr>
          <p:nvPr/>
        </p:nvSpPr>
        <p:spPr bwMode="auto">
          <a:xfrm>
            <a:off x="323850" y="5013325"/>
            <a:ext cx="8424863" cy="1008063"/>
          </a:xfrm>
          <a:prstGeom prst="roundRect">
            <a:avLst>
              <a:gd name="adj" fmla="val 16667"/>
            </a:avLst>
          </a:prstGeom>
          <a:solidFill>
            <a:schemeClr val="bg1"/>
          </a:solidFill>
          <a:ln w="6350" algn="ctr">
            <a:solidFill>
              <a:srgbClr val="FF0000"/>
            </a:solidFill>
            <a:round/>
            <a:headEnd/>
            <a:tailEnd/>
          </a:ln>
        </p:spPr>
        <p:txBody>
          <a:bodyPr wrap="none" anchor="ctr"/>
          <a:lstStyle/>
          <a:p>
            <a:r>
              <a:rPr lang="en-US" altLang="zh-CN" sz="2800" b="1">
                <a:solidFill>
                  <a:srgbClr val="3333FF"/>
                </a:solidFill>
                <a:latin typeface="隶书" pitchFamily="49" charset="-122"/>
                <a:ea typeface="隶书" pitchFamily="49" charset="-122"/>
              </a:rPr>
              <a:t>which I believe is an important contribution,</a:t>
            </a:r>
          </a:p>
        </p:txBody>
      </p:sp>
      <p:cxnSp>
        <p:nvCxnSpPr>
          <p:cNvPr id="7" name="直接箭头连接符 6"/>
          <p:cNvCxnSpPr>
            <a:cxnSpLocks noChangeShapeType="1"/>
          </p:cNvCxnSpPr>
          <p:nvPr/>
        </p:nvCxnSpPr>
        <p:spPr bwMode="auto">
          <a:xfrm flipV="1">
            <a:off x="5003800" y="3213100"/>
            <a:ext cx="1171575" cy="1728788"/>
          </a:xfrm>
          <a:prstGeom prst="straightConnector1">
            <a:avLst/>
          </a:prstGeom>
          <a:noFill/>
          <a:ln w="38100" algn="ctr">
            <a:solidFill>
              <a:srgbClr val="0000FF"/>
            </a:solidFill>
            <a:round/>
            <a:headEnd/>
            <a:tailEnd type="arrow" w="med" len="med"/>
          </a:ln>
        </p:spPr>
      </p:cxnSp>
    </p:spTree>
    <p:extLst>
      <p:ext uri="{BB962C8B-B14F-4D97-AF65-F5344CB8AC3E}">
        <p14:creationId xmlns:p14="http://schemas.microsoft.com/office/powerpoint/2010/main" val="425940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250825" y="404813"/>
            <a:ext cx="8293100" cy="3240087"/>
          </a:xfrm>
          <a:prstGeom prst="rect">
            <a:avLst/>
          </a:prstGeom>
          <a:noFill/>
          <a:ln w="9525">
            <a:noFill/>
            <a:miter lim="800000"/>
            <a:headEnd/>
            <a:tailEnd/>
          </a:ln>
        </p:spPr>
      </p:pic>
      <p:cxnSp>
        <p:nvCxnSpPr>
          <p:cNvPr id="3" name="直接连接符 2"/>
          <p:cNvCxnSpPr>
            <a:cxnSpLocks noChangeShapeType="1"/>
          </p:cNvCxnSpPr>
          <p:nvPr/>
        </p:nvCxnSpPr>
        <p:spPr bwMode="auto">
          <a:xfrm>
            <a:off x="4140200" y="2565400"/>
            <a:ext cx="4176713" cy="0"/>
          </a:xfrm>
          <a:prstGeom prst="line">
            <a:avLst/>
          </a:prstGeom>
          <a:noFill/>
          <a:ln w="28575" algn="ctr">
            <a:solidFill>
              <a:srgbClr val="FF0000"/>
            </a:solidFill>
            <a:round/>
            <a:headEnd/>
            <a:tailEnd/>
          </a:ln>
        </p:spPr>
      </p:cxnSp>
      <p:cxnSp>
        <p:nvCxnSpPr>
          <p:cNvPr id="4" name="直接连接符 3"/>
          <p:cNvCxnSpPr>
            <a:cxnSpLocks noChangeShapeType="1"/>
          </p:cNvCxnSpPr>
          <p:nvPr/>
        </p:nvCxnSpPr>
        <p:spPr bwMode="auto">
          <a:xfrm>
            <a:off x="250825" y="2781300"/>
            <a:ext cx="8010525" cy="0"/>
          </a:xfrm>
          <a:prstGeom prst="line">
            <a:avLst/>
          </a:prstGeom>
          <a:noFill/>
          <a:ln w="28575" algn="ctr">
            <a:solidFill>
              <a:srgbClr val="FF0000"/>
            </a:solidFill>
            <a:round/>
            <a:headEnd/>
            <a:tailEnd/>
          </a:ln>
        </p:spPr>
      </p:cxnSp>
      <p:cxnSp>
        <p:nvCxnSpPr>
          <p:cNvPr id="5" name="直接连接符 4"/>
          <p:cNvCxnSpPr>
            <a:cxnSpLocks noChangeShapeType="1"/>
          </p:cNvCxnSpPr>
          <p:nvPr/>
        </p:nvCxnSpPr>
        <p:spPr bwMode="auto">
          <a:xfrm>
            <a:off x="2124075" y="3213100"/>
            <a:ext cx="1584325" cy="0"/>
          </a:xfrm>
          <a:prstGeom prst="line">
            <a:avLst/>
          </a:prstGeom>
          <a:noFill/>
          <a:ln w="28575" algn="ctr">
            <a:solidFill>
              <a:srgbClr val="FF0000"/>
            </a:solidFill>
            <a:round/>
            <a:headEnd/>
            <a:tailEnd/>
          </a:ln>
        </p:spPr>
      </p:cxnSp>
      <p:cxnSp>
        <p:nvCxnSpPr>
          <p:cNvPr id="6" name="直接箭头连接符 5"/>
          <p:cNvCxnSpPr>
            <a:cxnSpLocks noChangeShapeType="1"/>
          </p:cNvCxnSpPr>
          <p:nvPr/>
        </p:nvCxnSpPr>
        <p:spPr bwMode="auto">
          <a:xfrm flipV="1">
            <a:off x="4643438" y="2781300"/>
            <a:ext cx="523875" cy="1079500"/>
          </a:xfrm>
          <a:prstGeom prst="straightConnector1">
            <a:avLst/>
          </a:prstGeom>
          <a:noFill/>
          <a:ln w="38100" algn="ctr">
            <a:solidFill>
              <a:srgbClr val="0000FF"/>
            </a:solidFill>
            <a:round/>
            <a:headEnd/>
            <a:tailEnd type="arrow" w="med" len="med"/>
          </a:ln>
        </p:spPr>
      </p:cxnSp>
      <p:sp>
        <p:nvSpPr>
          <p:cNvPr id="7" name="圆角矩形 6"/>
          <p:cNvSpPr>
            <a:spLocks noChangeArrowheads="1"/>
          </p:cNvSpPr>
          <p:nvPr/>
        </p:nvSpPr>
        <p:spPr bwMode="auto">
          <a:xfrm>
            <a:off x="755650" y="3860800"/>
            <a:ext cx="6985000" cy="2160588"/>
          </a:xfrm>
          <a:prstGeom prst="roundRect">
            <a:avLst>
              <a:gd name="adj" fmla="val 16667"/>
            </a:avLst>
          </a:prstGeom>
          <a:solidFill>
            <a:schemeClr val="bg1"/>
          </a:solidFill>
          <a:ln w="6350" algn="ctr">
            <a:solidFill>
              <a:srgbClr val="FF0000"/>
            </a:solidFill>
            <a:round/>
            <a:headEnd/>
            <a:tailEnd/>
          </a:ln>
        </p:spPr>
        <p:txBody>
          <a:bodyPr wrap="none" anchor="ctr"/>
          <a:lstStyle/>
          <a:p>
            <a:r>
              <a:rPr lang="en-US" altLang="zh-CN" sz="2800" b="1">
                <a:solidFill>
                  <a:srgbClr val="3333FF"/>
                </a:solidFill>
                <a:latin typeface="隶书" pitchFamily="49" charset="-122"/>
                <a:ea typeface="隶书" pitchFamily="49" charset="-122"/>
              </a:rPr>
              <a:t>It is in fact a very nice fix to the</a:t>
            </a:r>
          </a:p>
          <a:p>
            <a:r>
              <a:rPr lang="en-US" altLang="zh-CN" sz="2800" b="1">
                <a:solidFill>
                  <a:srgbClr val="3333FF"/>
                </a:solidFill>
                <a:latin typeface="隶书" pitchFamily="49" charset="-122"/>
                <a:ea typeface="隶书" pitchFamily="49" charset="-122"/>
              </a:rPr>
              <a:t>computationally burdened algorithm I</a:t>
            </a:r>
          </a:p>
          <a:p>
            <a:r>
              <a:rPr lang="en-US" altLang="zh-CN" sz="2800" b="1">
                <a:solidFill>
                  <a:srgbClr val="3333FF"/>
                </a:solidFill>
                <a:latin typeface="隶书" pitchFamily="49" charset="-122"/>
                <a:ea typeface="隶书" pitchFamily="49" charset="-122"/>
              </a:rPr>
              <a:t>did years ago. The idea of …… is </a:t>
            </a:r>
          </a:p>
          <a:p>
            <a:r>
              <a:rPr lang="en-US" altLang="zh-CN" sz="2800" b="1">
                <a:solidFill>
                  <a:srgbClr val="3333FF"/>
                </a:solidFill>
                <a:latin typeface="隶书" pitchFamily="49" charset="-122"/>
                <a:ea typeface="隶书" pitchFamily="49" charset="-122"/>
              </a:rPr>
              <a:t>Very nice. </a:t>
            </a:r>
            <a:endParaRPr lang="zh-CN" altLang="en-US" sz="2800" b="1">
              <a:solidFill>
                <a:srgbClr val="3333FF"/>
              </a:solidFill>
              <a:latin typeface="隶书" pitchFamily="49" charset="-122"/>
              <a:ea typeface="隶书" pitchFamily="49" charset="-122"/>
            </a:endParaRPr>
          </a:p>
        </p:txBody>
      </p:sp>
    </p:spTree>
    <p:extLst>
      <p:ext uri="{BB962C8B-B14F-4D97-AF65-F5344CB8AC3E}">
        <p14:creationId xmlns:p14="http://schemas.microsoft.com/office/powerpoint/2010/main" val="248350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body" idx="1"/>
          </p:nvPr>
        </p:nvSpPr>
        <p:spPr>
          <a:xfrm>
            <a:off x="457200" y="914400"/>
            <a:ext cx="8229600" cy="4525963"/>
          </a:xfrm>
        </p:spPr>
        <p:txBody>
          <a:bodyPr/>
          <a:lstStyle/>
          <a:p>
            <a:pPr eaLnBrk="1" hangingPunct="1">
              <a:buFontTx/>
              <a:buNone/>
            </a:pPr>
            <a:r>
              <a:rPr lang="en-US" altLang="zh-CN" sz="4400" b="1" smtClean="0">
                <a:ea typeface="楷体_GB2312" pitchFamily="49" charset="-122"/>
              </a:rPr>
              <a:t>  </a:t>
            </a:r>
            <a:r>
              <a:rPr lang="zh-CN" altLang="en-US" sz="4400" b="1" smtClean="0">
                <a:latin typeface="华文楷体" pitchFamily="2" charset="-122"/>
                <a:ea typeface="华文楷体" pitchFamily="2" charset="-122"/>
              </a:rPr>
              <a:t>数学仿佛是冰山，冰山在水面之下的部分是纯数学领域，水面之上为尖点，那是我们可以看见的数学向其它领域的渗透和应用。如果没有水下大得多的部分，水面之上的尖点将会消失。</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body" idx="1"/>
          </p:nvPr>
        </p:nvSpPr>
        <p:spPr>
          <a:xfrm>
            <a:off x="457200" y="685800"/>
            <a:ext cx="8229600" cy="5440363"/>
          </a:xfrm>
        </p:spPr>
        <p:txBody>
          <a:bodyPr/>
          <a:lstStyle/>
          <a:p>
            <a:pPr eaLnBrk="1" hangingPunct="1">
              <a:buFontTx/>
              <a:buNone/>
            </a:pPr>
            <a:r>
              <a:rPr lang="en-US" altLang="zh-CN" sz="2800" dirty="0" smtClean="0">
                <a:solidFill>
                  <a:srgbClr val="000099"/>
                </a:solidFill>
                <a:ea typeface="楷体_GB2312" pitchFamily="49" charset="-122"/>
              </a:rPr>
              <a:t>   </a:t>
            </a:r>
            <a:r>
              <a:rPr lang="zh-CN" altLang="en-US" sz="2800" b="1" dirty="0" smtClean="0">
                <a:solidFill>
                  <a:srgbClr val="FF0000"/>
                </a:solidFill>
                <a:latin typeface="华文楷体" pitchFamily="2" charset="-122"/>
                <a:ea typeface="华文楷体" pitchFamily="2" charset="-122"/>
              </a:rPr>
              <a:t>数学中的许多著名猜想、著名难题都具有激励人们发展新工具、促进学科发展的重大作用。</a:t>
            </a:r>
            <a:r>
              <a:rPr lang="zh-CN" altLang="en-US" sz="2800" b="1" dirty="0" smtClean="0">
                <a:latin typeface="华文楷体" pitchFamily="2" charset="-122"/>
                <a:ea typeface="华文楷体" pitchFamily="2" charset="-122"/>
              </a:rPr>
              <a:t>著名难题的解决过程不仅推动了相应学科领域本身的发展，更推动了数学不同领域的交叉与融合，产生了许多数学研究的新思维、新方法。这些耸立于数学世界的一座座“高峰”，以及数学世界许多神秘的未知领地，吸引着数学家自由探索的好奇心，吸引无数探索者不懈攀登，在跋涉、探索的过程中促进了数学的发展。</a:t>
            </a:r>
            <a:r>
              <a:rPr lang="zh-CN" altLang="en-US" sz="3600" b="1" dirty="0" smtClean="0">
                <a:solidFill>
                  <a:srgbClr val="FF0000"/>
                </a:solidFill>
                <a:latin typeface="华文楷体" pitchFamily="2" charset="-122"/>
                <a:ea typeface="华文楷体" pitchFamily="2" charset="-122"/>
              </a:rPr>
              <a:t>我们应持续不断地鼓励有志青年攀登重大数学难题，十年磨一剑，潜心研究。</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body" idx="1"/>
          </p:nvPr>
        </p:nvSpPr>
        <p:spPr>
          <a:xfrm>
            <a:off x="457200" y="457200"/>
            <a:ext cx="8229600" cy="5668963"/>
          </a:xfrm>
        </p:spPr>
        <p:txBody>
          <a:bodyPr/>
          <a:lstStyle/>
          <a:p>
            <a:pPr eaLnBrk="1" hangingPunct="1">
              <a:buFontTx/>
              <a:buNone/>
            </a:pPr>
            <a:r>
              <a:rPr lang="en-US" altLang="zh-CN" dirty="0" smtClean="0"/>
              <a:t>   </a:t>
            </a:r>
            <a:r>
              <a:rPr lang="zh-CN" altLang="en-US" sz="4000" b="1" dirty="0" smtClean="0">
                <a:solidFill>
                  <a:srgbClr val="FF0066"/>
                </a:solidFill>
                <a:latin typeface="华文楷体" pitchFamily="2" charset="-122"/>
                <a:ea typeface="华文楷体" pitchFamily="2" charset="-122"/>
              </a:rPr>
              <a:t>现实世界中提出的各种问题也是推动数学发展的重要动力</a:t>
            </a:r>
            <a:r>
              <a:rPr lang="zh-CN" altLang="en-US" sz="4000" b="1" dirty="0" smtClean="0">
                <a:latin typeface="华文楷体" pitchFamily="2" charset="-122"/>
                <a:ea typeface="华文楷体" pitchFamily="2" charset="-122"/>
              </a:rPr>
              <a:t>。</a:t>
            </a:r>
            <a:r>
              <a:rPr lang="zh-CN" altLang="en-US" sz="3600" b="1" dirty="0" smtClean="0">
                <a:latin typeface="华文楷体" pitchFamily="2" charset="-122"/>
                <a:ea typeface="华文楷体" pitchFamily="2" charset="-122"/>
              </a:rPr>
              <a:t>生命科学、信息科学、计算机网络、经济与金融、社会与经济管理等自然科学和社会科学的各个领域，不断地对数学提出新的课题与挑战，极大地刺激和推动了数学的发展。数学同其他学科综合研究、联合攻关，往往促进诸多学科的发展繁荣，其成果在实际领域中获得广泛应用。</a:t>
            </a:r>
            <a:r>
              <a:rPr lang="zh-CN" altLang="en-US" b="1" dirty="0" smtClean="0">
                <a:latin typeface="华文楷体" pitchFamily="2" charset="-122"/>
                <a:ea typeface="华文楷体" pitchFamily="2" charset="-122"/>
              </a:rPr>
              <a:t> </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p:cNvSpPr>
            <a:spLocks noGrp="1" noChangeArrowheads="1"/>
          </p:cNvSpPr>
          <p:nvPr>
            <p:ph type="title"/>
          </p:nvPr>
        </p:nvSpPr>
        <p:spPr>
          <a:xfrm>
            <a:off x="381000" y="2590800"/>
            <a:ext cx="8229600" cy="1143000"/>
          </a:xfrm>
        </p:spPr>
        <p:txBody>
          <a:bodyPr/>
          <a:lstStyle/>
          <a:p>
            <a:pPr eaLnBrk="1" hangingPunct="1"/>
            <a:r>
              <a:rPr lang="en-US" altLang="zh-CN" sz="9600" b="1" i="1" smtClean="0">
                <a:solidFill>
                  <a:srgbClr val="FF0000"/>
                </a:solidFill>
                <a:latin typeface="Tempus Sans ITC" pitchFamily="82" charset="0"/>
              </a:rPr>
              <a:t>Thank you !</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Tree>
    <p:extLst>
      <p:ext uri="{BB962C8B-B14F-4D97-AF65-F5344CB8AC3E}">
        <p14:creationId xmlns:p14="http://schemas.microsoft.com/office/powerpoint/2010/main" val="4189012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p:txBody>
          <a:bodyPr/>
          <a:lstStyle/>
          <a:p>
            <a:endParaRPr lang="zh-CN" altLang="en-US" smtClean="0"/>
          </a:p>
        </p:txBody>
      </p:sp>
      <p:sp>
        <p:nvSpPr>
          <p:cNvPr id="4" name="Rectangle 2"/>
          <p:cNvSpPr txBox="1">
            <a:spLocks noGrp="1" noChangeArrowheads="1"/>
          </p:cNvSpPr>
          <p:nvPr>
            <p:ph idx="1"/>
          </p:nvPr>
        </p:nvSpPr>
        <p:spPr>
          <a:xfrm>
            <a:off x="431448" y="1538748"/>
            <a:ext cx="8229600" cy="4680624"/>
          </a:xfrm>
        </p:spPr>
        <p:txBody>
          <a:bodyPr anchor="ctr"/>
          <a:lstStyle/>
          <a:p>
            <a:pPr algn="ctr">
              <a:buNone/>
              <a:defRPr/>
            </a:pPr>
            <a:endParaRPr lang="en-US" altLang="zh-CN" sz="4800" dirty="0" smtClean="0">
              <a:solidFill>
                <a:srgbClr val="3333FF"/>
              </a:solidFill>
              <a:latin typeface="华文新魏" pitchFamily="2" charset="-122"/>
              <a:ea typeface="华文新魏" pitchFamily="2" charset="-122"/>
            </a:endParaRPr>
          </a:p>
          <a:p>
            <a:pPr algn="ctr">
              <a:buNone/>
              <a:defRPr/>
            </a:pPr>
            <a:endParaRPr lang="en-US" altLang="zh-CN" sz="6000" dirty="0" smtClean="0">
              <a:solidFill>
                <a:srgbClr val="3333FF"/>
              </a:solidFill>
              <a:latin typeface="华文新魏" pitchFamily="2" charset="-122"/>
              <a:ea typeface="华文新魏" pitchFamily="2" charset="-122"/>
            </a:endParaRPr>
          </a:p>
          <a:p>
            <a:pPr algn="ctr">
              <a:buNone/>
              <a:defRPr/>
            </a:pPr>
            <a:r>
              <a:rPr lang="zh-CN" altLang="en-US" sz="6600" dirty="0" smtClean="0">
                <a:solidFill>
                  <a:srgbClr val="3333FF"/>
                </a:solidFill>
                <a:latin typeface="华文新魏" pitchFamily="2" charset="-122"/>
                <a:ea typeface="华文新魏" pitchFamily="2" charset="-122"/>
              </a:rPr>
              <a:t>生成对抗网络</a:t>
            </a:r>
            <a:endParaRPr lang="en-US" altLang="zh-CN" sz="6600" dirty="0" smtClean="0">
              <a:solidFill>
                <a:srgbClr val="3333FF"/>
              </a:solidFill>
              <a:latin typeface="华文新魏" pitchFamily="2" charset="-122"/>
              <a:ea typeface="华文新魏" pitchFamily="2" charset="-122"/>
            </a:endParaRPr>
          </a:p>
          <a:p>
            <a:pPr algn="ctr">
              <a:buNone/>
              <a:defRPr/>
            </a:pPr>
            <a:r>
              <a:rPr lang="zh-CN" altLang="en-US" sz="5400" dirty="0" smtClean="0">
                <a:solidFill>
                  <a:srgbClr val="3333FF"/>
                </a:solidFill>
                <a:latin typeface="华文新魏" pitchFamily="2" charset="-122"/>
                <a:ea typeface="华文新魏" pitchFamily="2" charset="-122"/>
              </a:rPr>
              <a:t>与</a:t>
            </a:r>
            <a:endParaRPr lang="en-US" altLang="zh-CN" sz="5400" dirty="0" smtClean="0">
              <a:solidFill>
                <a:srgbClr val="3333FF"/>
              </a:solidFill>
              <a:latin typeface="华文新魏" pitchFamily="2" charset="-122"/>
              <a:ea typeface="华文新魏" pitchFamily="2" charset="-122"/>
            </a:endParaRPr>
          </a:p>
          <a:p>
            <a:pPr algn="ctr">
              <a:buNone/>
              <a:defRPr/>
            </a:pPr>
            <a:r>
              <a:rPr lang="en-US" altLang="zh-CN" sz="6000" dirty="0" err="1" smtClean="0">
                <a:solidFill>
                  <a:srgbClr val="3333FF"/>
                </a:solidFill>
                <a:latin typeface="华文新魏" pitchFamily="2" charset="-122"/>
                <a:ea typeface="华文新魏" pitchFamily="2" charset="-122"/>
              </a:rPr>
              <a:t>Monge</a:t>
            </a:r>
            <a:r>
              <a:rPr lang="zh-CN" altLang="en-US" sz="6000" dirty="0" smtClean="0">
                <a:solidFill>
                  <a:srgbClr val="3333FF"/>
                </a:solidFill>
                <a:latin typeface="华文新魏" pitchFamily="2" charset="-122"/>
                <a:ea typeface="华文新魏" pitchFamily="2" charset="-122"/>
              </a:rPr>
              <a:t>最优传输</a:t>
            </a:r>
            <a:endParaRPr lang="en-US" altLang="zh-CN" sz="6000" dirty="0" smtClean="0">
              <a:solidFill>
                <a:srgbClr val="3333FF"/>
              </a:solidFill>
              <a:latin typeface="华文新魏" pitchFamily="2" charset="-122"/>
              <a:ea typeface="华文新魏" pitchFamily="2" charset="-122"/>
            </a:endParaRPr>
          </a:p>
          <a:p>
            <a:pPr algn="ctr">
              <a:buNone/>
              <a:defRPr/>
            </a:pPr>
            <a:endParaRPr lang="en-US" altLang="zh-CN" sz="6000" dirty="0" smtClean="0">
              <a:solidFill>
                <a:srgbClr val="3333FF"/>
              </a:solidFill>
              <a:latin typeface="华文新魏" pitchFamily="2" charset="-122"/>
              <a:ea typeface="华文新魏" pitchFamily="2" charset="-122"/>
            </a:endParaRPr>
          </a:p>
          <a:p>
            <a:pPr algn="ctr">
              <a:buNone/>
              <a:defRPr/>
            </a:pPr>
            <a:endParaRPr lang="en-US" altLang="zh-CN" sz="6000" dirty="0" smtClean="0">
              <a:solidFill>
                <a:srgbClr val="3333FF"/>
              </a:solidFill>
              <a:latin typeface="华文新魏" pitchFamily="2" charset="-122"/>
              <a:ea typeface="华文新魏" pitchFamily="2" charset="-122"/>
            </a:endParaRPr>
          </a:p>
          <a:p>
            <a:pPr algn="ctr">
              <a:buNone/>
              <a:defRPr/>
            </a:pPr>
            <a:endParaRPr lang="en-US" altLang="zh-CN" sz="6000" dirty="0" smtClean="0">
              <a:solidFill>
                <a:srgbClr val="3333FF"/>
              </a:solidFill>
              <a:latin typeface="华文新魏" pitchFamily="2" charset="-122"/>
              <a:ea typeface="华文新魏" pitchFamily="2" charset="-122"/>
            </a:endParaRPr>
          </a:p>
          <a:p>
            <a:pPr algn="ctr">
              <a:buFontTx/>
              <a:buNone/>
              <a:defRPr/>
            </a:pPr>
            <a:r>
              <a:rPr lang="zh-CN" altLang="en-US" sz="4400" b="1" i="1" dirty="0" smtClean="0">
                <a:solidFill>
                  <a:schemeClr val="tx2"/>
                </a:solidFill>
                <a:latin typeface="方正舒体" pitchFamily="2" charset="-122"/>
                <a:ea typeface="方正舒体" pitchFamily="2" charset="-122"/>
                <a:cs typeface="+mj-cs"/>
              </a:rPr>
              <a:t>       </a:t>
            </a:r>
            <a:endParaRPr lang="zh-CN" altLang="en-US" sz="4400" b="1" i="1" dirty="0">
              <a:solidFill>
                <a:schemeClr val="tx2"/>
              </a:solidFill>
              <a:latin typeface="方正舒体" pitchFamily="2" charset="-122"/>
              <a:ea typeface="方正舒体" pitchFamily="2" charset="-122"/>
              <a:cs typeface="+mj-cs"/>
            </a:endParaRPr>
          </a:p>
        </p:txBody>
      </p:sp>
    </p:spTree>
    <p:extLst>
      <p:ext uri="{BB962C8B-B14F-4D97-AF65-F5344CB8AC3E}">
        <p14:creationId xmlns:p14="http://schemas.microsoft.com/office/powerpoint/2010/main" val="164095276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Tree>
    <p:extLst>
      <p:ext uri="{BB962C8B-B14F-4D97-AF65-F5344CB8AC3E}">
        <p14:creationId xmlns:p14="http://schemas.microsoft.com/office/powerpoint/2010/main" val="158977999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内容占位符 2"/>
          <p:cNvSpPr>
            <a:spLocks noGrp="1"/>
          </p:cNvSpPr>
          <p:nvPr>
            <p:ph idx="1"/>
          </p:nvPr>
        </p:nvSpPr>
        <p:spPr>
          <a:xfrm>
            <a:off x="457200" y="277813"/>
            <a:ext cx="8435975" cy="6302375"/>
          </a:xfrm>
        </p:spPr>
        <p:txBody>
          <a:bodyPr/>
          <a:lstStyle/>
          <a:p>
            <a:r>
              <a:rPr lang="zh-CN" altLang="zh-CN" b="1" smtClean="0">
                <a:latin typeface="华文新魏" panose="02010800040101010101" pitchFamily="2" charset="-122"/>
                <a:ea typeface="华文新魏" panose="02010800040101010101" pitchFamily="2" charset="-122"/>
              </a:rPr>
              <a:t>网络上</a:t>
            </a:r>
            <a:r>
              <a:rPr lang="zh-CN" altLang="en-US" b="1" smtClean="0">
                <a:latin typeface="华文新魏" panose="02010800040101010101" pitchFamily="2" charset="-122"/>
                <a:ea typeface="华文新魏" panose="02010800040101010101" pitchFamily="2" charset="-122"/>
              </a:rPr>
              <a:t>（包括</a:t>
            </a:r>
            <a:r>
              <a:rPr lang="en-US" altLang="zh-CN" b="1" u="sng" smtClean="0">
                <a:latin typeface="华文新魏" panose="02010800040101010101" pitchFamily="2" charset="-122"/>
                <a:ea typeface="华文新魏" panose="02010800040101010101" pitchFamily="2" charset="-122"/>
                <a:hlinkClick r:id="rId2"/>
              </a:rPr>
              <a:t>硬盘</a:t>
            </a:r>
            <a:r>
              <a:rPr lang="zh-CN" altLang="zh-CN" b="1" smtClean="0">
                <a:latin typeface="华文新魏" panose="02010800040101010101" pitchFamily="2" charset="-122"/>
                <a:ea typeface="华文新魏" panose="02010800040101010101" pitchFamily="2" charset="-122"/>
              </a:rPr>
              <a:t>或</a:t>
            </a:r>
            <a:r>
              <a:rPr lang="en-US" altLang="zh-CN" b="1" u="sng" smtClean="0">
                <a:latin typeface="华文新魏" panose="02010800040101010101" pitchFamily="2" charset="-122"/>
                <a:ea typeface="华文新魏" panose="02010800040101010101" pitchFamily="2" charset="-122"/>
                <a:hlinkClick r:id="rId3"/>
              </a:rPr>
              <a:t>内存</a:t>
            </a:r>
            <a:r>
              <a:rPr lang="zh-CN" altLang="en-US" b="1" u="sng" smtClean="0">
                <a:latin typeface="华文新魏" panose="02010800040101010101" pitchFamily="2" charset="-122"/>
                <a:ea typeface="华文新魏" panose="02010800040101010101" pitchFamily="2" charset="-122"/>
              </a:rPr>
              <a:t>）的</a:t>
            </a:r>
            <a:r>
              <a:rPr lang="zh-CN" altLang="zh-CN" b="1" smtClean="0">
                <a:latin typeface="华文新魏" panose="02010800040101010101" pitchFamily="2" charset="-122"/>
                <a:ea typeface="华文新魏" panose="02010800040101010101" pitchFamily="2" charset="-122"/>
              </a:rPr>
              <a:t>所有信息都是以</a:t>
            </a:r>
            <a:r>
              <a:rPr lang="en-US" altLang="zh-CN" b="1" smtClean="0">
                <a:latin typeface="华文新魏" panose="02010800040101010101" pitchFamily="2" charset="-122"/>
                <a:ea typeface="华文新魏" panose="02010800040101010101" pitchFamily="2" charset="-122"/>
              </a:rPr>
              <a:t>“</a:t>
            </a:r>
            <a:r>
              <a:rPr lang="zh-CN" altLang="zh-CN" b="1" smtClean="0">
                <a:latin typeface="华文新魏" panose="02010800040101010101" pitchFamily="2" charset="-122"/>
                <a:ea typeface="华文新魏" panose="02010800040101010101" pitchFamily="2" charset="-122"/>
              </a:rPr>
              <a:t>位</a:t>
            </a:r>
            <a:r>
              <a:rPr lang="en-US" altLang="zh-CN" b="1" smtClean="0">
                <a:latin typeface="华文新魏" panose="02010800040101010101" pitchFamily="2" charset="-122"/>
                <a:ea typeface="华文新魏" panose="02010800040101010101" pitchFamily="2" charset="-122"/>
              </a:rPr>
              <a:t>”</a:t>
            </a:r>
            <a:r>
              <a:rPr lang="zh-CN" altLang="zh-CN" b="1" smtClean="0">
                <a:latin typeface="华文新魏" panose="02010800040101010101" pitchFamily="2" charset="-122"/>
                <a:ea typeface="华文新魏" panose="02010800040101010101" pitchFamily="2" charset="-122"/>
              </a:rPr>
              <a:t>（</a:t>
            </a:r>
            <a:r>
              <a:rPr lang="en-US" altLang="zh-CN" b="1" smtClean="0">
                <a:latin typeface="华文新魏" panose="02010800040101010101" pitchFamily="2" charset="-122"/>
                <a:ea typeface="华文新魏" panose="02010800040101010101" pitchFamily="2" charset="-122"/>
              </a:rPr>
              <a:t>bit</a:t>
            </a:r>
            <a:r>
              <a:rPr lang="zh-CN" altLang="zh-CN" b="1" smtClean="0">
                <a:latin typeface="华文新魏" panose="02010800040101010101" pitchFamily="2" charset="-122"/>
                <a:ea typeface="华文新魏" panose="02010800040101010101" pitchFamily="2" charset="-122"/>
              </a:rPr>
              <a:t>）为单位传递的，一个位就代表一个</a:t>
            </a:r>
            <a:r>
              <a:rPr lang="en-US" altLang="zh-CN" b="1" smtClean="0">
                <a:latin typeface="华文新魏" panose="02010800040101010101" pitchFamily="2" charset="-122"/>
                <a:ea typeface="华文新魏" panose="02010800040101010101" pitchFamily="2" charset="-122"/>
              </a:rPr>
              <a:t>0</a:t>
            </a:r>
            <a:r>
              <a:rPr lang="zh-CN" altLang="zh-CN" b="1" smtClean="0">
                <a:latin typeface="华文新魏" panose="02010800040101010101" pitchFamily="2" charset="-122"/>
                <a:ea typeface="华文新魏" panose="02010800040101010101" pitchFamily="2" charset="-122"/>
              </a:rPr>
              <a:t>或</a:t>
            </a:r>
            <a:r>
              <a:rPr lang="en-US" altLang="zh-CN" b="1" smtClean="0">
                <a:latin typeface="华文新魏" panose="02010800040101010101" pitchFamily="2" charset="-122"/>
                <a:ea typeface="华文新魏" panose="02010800040101010101" pitchFamily="2" charset="-122"/>
              </a:rPr>
              <a:t>1</a:t>
            </a:r>
            <a:r>
              <a:rPr lang="zh-CN" altLang="zh-CN" b="1" smtClean="0">
                <a:latin typeface="华文新魏" panose="02010800040101010101" pitchFamily="2" charset="-122"/>
                <a:ea typeface="华文新魏" panose="02010800040101010101" pitchFamily="2" charset="-122"/>
              </a:rPr>
              <a:t>，每</a:t>
            </a:r>
            <a:r>
              <a:rPr lang="en-US" altLang="zh-CN" b="1" smtClean="0">
                <a:latin typeface="华文新魏" panose="02010800040101010101" pitchFamily="2" charset="-122"/>
                <a:ea typeface="华文新魏" panose="02010800040101010101" pitchFamily="2" charset="-122"/>
              </a:rPr>
              <a:t>8</a:t>
            </a:r>
            <a:r>
              <a:rPr lang="zh-CN" altLang="zh-CN" b="1" smtClean="0">
                <a:latin typeface="华文新魏" panose="02010800040101010101" pitchFamily="2" charset="-122"/>
                <a:ea typeface="华文新魏" panose="02010800040101010101" pitchFamily="2" charset="-122"/>
              </a:rPr>
              <a:t>个位（</a:t>
            </a:r>
            <a:r>
              <a:rPr lang="en-US" altLang="zh-CN" b="1" smtClean="0">
                <a:latin typeface="华文新魏" panose="02010800040101010101" pitchFamily="2" charset="-122"/>
                <a:ea typeface="华文新魏" panose="02010800040101010101" pitchFamily="2" charset="-122"/>
              </a:rPr>
              <a:t>bit</a:t>
            </a:r>
            <a:r>
              <a:rPr lang="zh-CN" altLang="zh-CN" b="1" smtClean="0">
                <a:latin typeface="华文新魏" panose="02010800040101010101" pitchFamily="2" charset="-122"/>
                <a:ea typeface="华文新魏" panose="02010800040101010101" pitchFamily="2" charset="-122"/>
              </a:rPr>
              <a:t>）组成一个</a:t>
            </a:r>
            <a:r>
              <a:rPr lang="zh-CN" altLang="zh-CN" b="1" smtClean="0">
                <a:solidFill>
                  <a:srgbClr val="FF0000"/>
                </a:solidFill>
                <a:latin typeface="华文新魏" panose="02010800040101010101" pitchFamily="2" charset="-122"/>
                <a:ea typeface="华文新魏" panose="02010800040101010101" pitchFamily="2" charset="-122"/>
              </a:rPr>
              <a:t>字节</a:t>
            </a:r>
            <a:r>
              <a:rPr lang="zh-CN" altLang="zh-CN" b="1" smtClean="0">
                <a:latin typeface="华文新魏" panose="02010800040101010101" pitchFamily="2" charset="-122"/>
                <a:ea typeface="华文新魏" panose="02010800040101010101" pitchFamily="2" charset="-122"/>
              </a:rPr>
              <a:t>（</a:t>
            </a:r>
            <a:r>
              <a:rPr lang="en-US" altLang="zh-CN" b="1" smtClean="0">
                <a:latin typeface="华文新魏" panose="02010800040101010101" pitchFamily="2" charset="-122"/>
                <a:ea typeface="华文新魏" panose="02010800040101010101" pitchFamily="2" charset="-122"/>
              </a:rPr>
              <a:t>Byte</a:t>
            </a:r>
            <a:r>
              <a:rPr lang="zh-CN" altLang="zh-CN" b="1" smtClean="0">
                <a:latin typeface="华文新魏" panose="02010800040101010101" pitchFamily="2" charset="-122"/>
                <a:ea typeface="华文新魏" panose="02010800040101010101" pitchFamily="2" charset="-122"/>
              </a:rPr>
              <a:t>）。 </a:t>
            </a:r>
            <a:endParaRPr lang="en-US" altLang="zh-CN" b="1" smtClean="0">
              <a:latin typeface="华文新魏" panose="02010800040101010101" pitchFamily="2" charset="-122"/>
              <a:ea typeface="华文新魏" panose="02010800040101010101" pitchFamily="2" charset="-122"/>
            </a:endParaRPr>
          </a:p>
          <a:p>
            <a:r>
              <a:rPr lang="en-US" altLang="zh-CN" smtClean="0">
                <a:latin typeface="隶书" panose="02010509060101010101" pitchFamily="49" charset="-122"/>
                <a:ea typeface="隶书" panose="02010509060101010101" pitchFamily="49" charset="-122"/>
              </a:rPr>
              <a:t>640×480</a:t>
            </a:r>
            <a:r>
              <a:rPr lang="zh-CN" altLang="zh-CN" smtClean="0">
                <a:latin typeface="隶书" panose="02010509060101010101" pitchFamily="49" charset="-122"/>
                <a:ea typeface="隶书" panose="02010509060101010101" pitchFamily="49" charset="-122"/>
              </a:rPr>
              <a:t>中等分辨率彩色图像（</a:t>
            </a:r>
            <a:r>
              <a:rPr lang="en-US" altLang="zh-CN" smtClean="0">
                <a:latin typeface="隶书" panose="02010509060101010101" pitchFamily="49" charset="-122"/>
                <a:ea typeface="隶书" panose="02010509060101010101" pitchFamily="49" charset="-122"/>
              </a:rPr>
              <a:t>24bit</a:t>
            </a:r>
            <a:r>
              <a:rPr lang="zh-CN" altLang="zh-CN" smtClean="0">
                <a:latin typeface="隶书" panose="02010509060101010101" pitchFamily="49" charset="-122"/>
                <a:ea typeface="隶书" panose="02010509060101010101" pitchFamily="49" charset="-122"/>
              </a:rPr>
              <a:t>／像素）数据存储量为：</a:t>
            </a:r>
            <a:r>
              <a:rPr lang="en-US" altLang="zh-CN" smtClean="0">
                <a:latin typeface="隶书" panose="02010509060101010101" pitchFamily="49" charset="-122"/>
                <a:ea typeface="隶书" panose="02010509060101010101" pitchFamily="49" charset="-122"/>
              </a:rPr>
              <a:t>640×480×24=7372800bit=</a:t>
            </a:r>
            <a:r>
              <a:rPr lang="en-US" altLang="zh-CN" b="1" smtClean="0">
                <a:solidFill>
                  <a:srgbClr val="3333FF"/>
                </a:solidFill>
                <a:latin typeface="隶书" panose="02010509060101010101" pitchFamily="49" charset="-122"/>
                <a:ea typeface="隶书" panose="02010509060101010101" pitchFamily="49" charset="-122"/>
              </a:rPr>
              <a:t>7.37Mbit</a:t>
            </a:r>
            <a:r>
              <a:rPr lang="zh-CN" altLang="zh-CN" smtClean="0">
                <a:latin typeface="隶书" panose="02010509060101010101" pitchFamily="49" charset="-122"/>
                <a:ea typeface="隶书" panose="02010509060101010101" pitchFamily="49" charset="-122"/>
              </a:rPr>
              <a:t>。</a:t>
            </a:r>
          </a:p>
          <a:p>
            <a:r>
              <a:rPr lang="zh-CN" altLang="en-US" smtClean="0">
                <a:latin typeface="隶书" panose="02010509060101010101" pitchFamily="49" charset="-122"/>
                <a:ea typeface="隶书" panose="02010509060101010101" pitchFamily="49" charset="-122"/>
              </a:rPr>
              <a:t>人类说话</a:t>
            </a:r>
            <a:r>
              <a:rPr lang="en-US" altLang="zh-CN" smtClean="0">
                <a:latin typeface="隶书" panose="02010509060101010101" pitchFamily="49" charset="-122"/>
                <a:ea typeface="隶书" panose="02010509060101010101" pitchFamily="49" charset="-122"/>
              </a:rPr>
              <a:t>1</a:t>
            </a:r>
            <a:r>
              <a:rPr lang="zh-CN" altLang="zh-CN" smtClean="0">
                <a:latin typeface="隶书" panose="02010509060101010101" pitchFamily="49" charset="-122"/>
                <a:ea typeface="隶书" panose="02010509060101010101" pitchFamily="49" charset="-122"/>
              </a:rPr>
              <a:t>秒的数据存储量为</a:t>
            </a:r>
            <a:r>
              <a:rPr lang="en-US" altLang="zh-CN" smtClean="0">
                <a:latin typeface="隶书" panose="02010509060101010101" pitchFamily="49" charset="-122"/>
                <a:ea typeface="隶书" panose="02010509060101010101" pitchFamily="49" charset="-122"/>
              </a:rPr>
              <a:t>4×2×8=64kbit</a:t>
            </a:r>
            <a:r>
              <a:rPr lang="zh-CN" altLang="zh-CN" smtClean="0">
                <a:latin typeface="隶书" panose="02010509060101010101" pitchFamily="49" charset="-122"/>
                <a:ea typeface="隶书" panose="02010509060101010101" pitchFamily="49" charset="-122"/>
              </a:rPr>
              <a:t>；如果是高质量音频</a:t>
            </a:r>
            <a:r>
              <a:rPr lang="zh-CN" altLang="en-US" smtClean="0">
                <a:latin typeface="隶书" panose="02010509060101010101" pitchFamily="49" charset="-122"/>
                <a:ea typeface="隶书" panose="02010509060101010101" pitchFamily="49" charset="-122"/>
              </a:rPr>
              <a:t>则</a:t>
            </a:r>
            <a:r>
              <a:rPr lang="zh-CN" altLang="zh-CN" smtClean="0">
                <a:latin typeface="隶书" panose="02010509060101010101" pitchFamily="49" charset="-122"/>
                <a:ea typeface="隶书" panose="02010509060101010101" pitchFamily="49" charset="-122"/>
              </a:rPr>
              <a:t>为</a:t>
            </a:r>
            <a:r>
              <a:rPr lang="en-US" altLang="zh-CN" smtClean="0">
                <a:latin typeface="隶书" panose="02010509060101010101" pitchFamily="49" charset="-122"/>
                <a:ea typeface="隶书" panose="02010509060101010101" pitchFamily="49" charset="-122"/>
              </a:rPr>
              <a:t>44.1×16×2=1411.2kbit=</a:t>
            </a:r>
            <a:r>
              <a:rPr lang="en-US" altLang="zh-CN" b="1" smtClean="0">
                <a:solidFill>
                  <a:srgbClr val="3333FF"/>
                </a:solidFill>
                <a:latin typeface="隶书" panose="02010509060101010101" pitchFamily="49" charset="-122"/>
                <a:ea typeface="隶书" panose="02010509060101010101" pitchFamily="49" charset="-122"/>
              </a:rPr>
              <a:t>1.41Mbit</a:t>
            </a:r>
          </a:p>
          <a:p>
            <a:r>
              <a:rPr lang="en-US" altLang="zh-CN" smtClean="0">
                <a:latin typeface="隶书" panose="02010509060101010101" pitchFamily="49" charset="-122"/>
                <a:ea typeface="隶书" panose="02010509060101010101" pitchFamily="49" charset="-122"/>
              </a:rPr>
              <a:t>1</a:t>
            </a:r>
            <a:r>
              <a:rPr lang="zh-CN" altLang="zh-CN" smtClean="0">
                <a:latin typeface="隶书" panose="02010509060101010101" pitchFamily="49" charset="-122"/>
                <a:ea typeface="隶书" panose="02010509060101010101" pitchFamily="49" charset="-122"/>
              </a:rPr>
              <a:t>秒的电视图像信号数据存储量将达到</a:t>
            </a:r>
            <a:r>
              <a:rPr lang="en-US" altLang="zh-CN" smtClean="0">
                <a:latin typeface="隶书" panose="02010509060101010101" pitchFamily="49" charset="-122"/>
                <a:ea typeface="隶书" panose="02010509060101010101" pitchFamily="49" charset="-122"/>
              </a:rPr>
              <a:t>(4.2+1.5+0.5)×2×8=</a:t>
            </a:r>
            <a:r>
              <a:rPr lang="en-US" altLang="zh-CN" b="1" smtClean="0">
                <a:solidFill>
                  <a:srgbClr val="3333FF"/>
                </a:solidFill>
                <a:latin typeface="隶书" panose="02010509060101010101" pitchFamily="49" charset="-122"/>
                <a:ea typeface="隶书" panose="02010509060101010101" pitchFamily="49" charset="-122"/>
              </a:rPr>
              <a:t>99.2Mbit</a:t>
            </a:r>
            <a:endParaRPr lang="zh-CN" altLang="en-US" b="1" smtClean="0">
              <a:solidFill>
                <a:srgbClr val="3333FF"/>
              </a:solidFill>
              <a:latin typeface="隶书" panose="02010509060101010101" pitchFamily="49" charset="-122"/>
              <a:ea typeface="隶书" panose="02010509060101010101" pitchFamily="49" charset="-122"/>
            </a:endParaRPr>
          </a:p>
        </p:txBody>
      </p:sp>
    </p:spTree>
    <p:extLst>
      <p:ext uri="{BB962C8B-B14F-4D97-AF65-F5344CB8AC3E}">
        <p14:creationId xmlns:p14="http://schemas.microsoft.com/office/powerpoint/2010/main" val="418522177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691616" y="1988808"/>
            <a:ext cx="5130684" cy="2824992"/>
          </a:xfrm>
          <a:prstGeom prst="rect">
            <a:avLst/>
          </a:prstGeom>
          <a:noFill/>
          <a:ln w="9525">
            <a:noFill/>
            <a:miter lim="800000"/>
            <a:headEnd/>
            <a:tailEnd/>
          </a:ln>
        </p:spPr>
      </p:pic>
      <p:sp>
        <p:nvSpPr>
          <p:cNvPr id="5" name="TextBox 4"/>
          <p:cNvSpPr txBox="1"/>
          <p:nvPr/>
        </p:nvSpPr>
        <p:spPr>
          <a:xfrm>
            <a:off x="397031" y="4955167"/>
            <a:ext cx="8135497" cy="1354217"/>
          </a:xfrm>
          <a:prstGeom prst="rect">
            <a:avLst/>
          </a:prstGeom>
          <a:noFill/>
        </p:spPr>
        <p:txBody>
          <a:bodyPr wrap="none" rtlCol="0">
            <a:spAutoFit/>
          </a:bodyPr>
          <a:lstStyle/>
          <a:p>
            <a:r>
              <a:rPr lang="en-US" altLang="zh-CN" sz="2800" dirty="0" smtClean="0">
                <a:solidFill>
                  <a:srgbClr val="000000"/>
                </a:solidFill>
              </a:rPr>
              <a:t>Fig. 3.2. Economic illustration of </a:t>
            </a:r>
            <a:r>
              <a:rPr lang="en-US" altLang="zh-CN" sz="2800" dirty="0" err="1" smtClean="0">
                <a:solidFill>
                  <a:srgbClr val="000000"/>
                </a:solidFill>
              </a:rPr>
              <a:t>Monge’s</a:t>
            </a:r>
            <a:r>
              <a:rPr lang="en-US" altLang="zh-CN" sz="2800" dirty="0" smtClean="0">
                <a:solidFill>
                  <a:srgbClr val="000000"/>
                </a:solidFill>
              </a:rPr>
              <a:t> problem</a:t>
            </a:r>
          </a:p>
          <a:p>
            <a:r>
              <a:rPr lang="en-US" altLang="zh-CN" dirty="0" smtClean="0">
                <a:solidFill>
                  <a:srgbClr val="000000"/>
                </a:solidFill>
              </a:rPr>
              <a:t>:Consider a large number of bakeries, producing loaves, that should be</a:t>
            </a:r>
          </a:p>
          <a:p>
            <a:r>
              <a:rPr lang="en-US" altLang="zh-CN" dirty="0" smtClean="0">
                <a:solidFill>
                  <a:srgbClr val="000000"/>
                </a:solidFill>
              </a:rPr>
              <a:t> transported each morning to </a:t>
            </a:r>
            <a:r>
              <a:rPr lang="en-US" altLang="zh-CN" dirty="0" err="1" smtClean="0">
                <a:solidFill>
                  <a:srgbClr val="000000"/>
                </a:solidFill>
              </a:rPr>
              <a:t>caf´es</a:t>
            </a:r>
            <a:r>
              <a:rPr lang="en-US" altLang="zh-CN" dirty="0" smtClean="0">
                <a:solidFill>
                  <a:srgbClr val="000000"/>
                </a:solidFill>
              </a:rPr>
              <a:t> where consumers will eat them.</a:t>
            </a:r>
          </a:p>
          <a:p>
            <a:endParaRPr lang="en-US" altLang="zh-CN" dirty="0" smtClean="0">
              <a:solidFill>
                <a:srgbClr val="000000"/>
              </a:solidFill>
            </a:endParaRPr>
          </a:p>
        </p:txBody>
      </p:sp>
      <p:sp>
        <p:nvSpPr>
          <p:cNvPr id="6" name="标题 1"/>
          <p:cNvSpPr>
            <a:spLocks noGrp="1"/>
          </p:cNvSpPr>
          <p:nvPr>
            <p:ph type="title"/>
          </p:nvPr>
        </p:nvSpPr>
        <p:spPr>
          <a:xfrm>
            <a:off x="457200" y="485760"/>
            <a:ext cx="8229600" cy="1143000"/>
          </a:xfrm>
        </p:spPr>
        <p:txBody>
          <a:bodyPr/>
          <a:lstStyle/>
          <a:p>
            <a:pPr algn="l"/>
            <a:r>
              <a:rPr lang="en-US" altLang="zh-CN" sz="3200" b="1" dirty="0" err="1" smtClean="0">
                <a:solidFill>
                  <a:srgbClr val="FF0000"/>
                </a:solidFill>
              </a:rPr>
              <a:t>Cédric</a:t>
            </a:r>
            <a:r>
              <a:rPr lang="en-US" altLang="zh-CN" sz="3200" b="1" dirty="0" smtClean="0">
                <a:solidFill>
                  <a:srgbClr val="FF0000"/>
                </a:solidFill>
              </a:rPr>
              <a:t> </a:t>
            </a:r>
            <a:r>
              <a:rPr lang="en-US" altLang="zh-CN" sz="3200" b="1" dirty="0" err="1" smtClean="0">
                <a:solidFill>
                  <a:srgbClr val="FF0000"/>
                </a:solidFill>
              </a:rPr>
              <a:t>Villani</a:t>
            </a:r>
            <a:r>
              <a:rPr lang="zh-CN" altLang="en-US" sz="3200" b="1" dirty="0" smtClean="0">
                <a:solidFill>
                  <a:srgbClr val="FF0000"/>
                </a:solidFill>
              </a:rPr>
              <a:t>， </a:t>
            </a:r>
            <a:r>
              <a:rPr lang="en-US" altLang="zh-CN" sz="3200" b="1" dirty="0" smtClean="0">
                <a:solidFill>
                  <a:srgbClr val="FF0000"/>
                </a:solidFill>
              </a:rPr>
              <a:t>2010</a:t>
            </a:r>
            <a:r>
              <a:rPr lang="zh-CN" altLang="en-US" sz="3200" b="1" dirty="0" smtClean="0">
                <a:solidFill>
                  <a:srgbClr val="FF0000"/>
                </a:solidFill>
              </a:rPr>
              <a:t>年菲尔兹奖得主</a:t>
            </a:r>
            <a:r>
              <a:rPr lang="en-US" altLang="zh-CN" sz="3200" b="1" dirty="0" smtClean="0">
                <a:solidFill>
                  <a:srgbClr val="FF0000"/>
                </a:solidFill>
              </a:rPr>
              <a:t/>
            </a:r>
            <a:br>
              <a:rPr lang="en-US" altLang="zh-CN" sz="3200" b="1" dirty="0" smtClean="0">
                <a:solidFill>
                  <a:srgbClr val="FF0000"/>
                </a:solidFill>
              </a:rPr>
            </a:br>
            <a:r>
              <a:rPr lang="en-US" altLang="zh-CN" sz="2400" dirty="0" smtClean="0"/>
              <a:t> one of the pioneers in the applications of </a:t>
            </a:r>
            <a:r>
              <a:rPr lang="en-US" altLang="zh-CN" sz="2400" dirty="0" smtClean="0">
                <a:solidFill>
                  <a:srgbClr val="FF0000"/>
                </a:solidFill>
              </a:rPr>
              <a:t>optimal transport theory </a:t>
            </a:r>
            <a:r>
              <a:rPr lang="en-US" altLang="zh-CN" sz="2400" dirty="0" smtClean="0"/>
              <a:t>to geometric and functional inequalities</a:t>
            </a:r>
            <a:r>
              <a:rPr lang="zh-CN" altLang="en-US" sz="2400" dirty="0" smtClean="0"/>
              <a:t>。</a:t>
            </a:r>
            <a:endParaRPr lang="zh-CN" altLang="en-US" sz="2400" dirty="0"/>
          </a:p>
        </p:txBody>
      </p:sp>
    </p:spTree>
    <p:extLst>
      <p:ext uri="{BB962C8B-B14F-4D97-AF65-F5344CB8AC3E}">
        <p14:creationId xmlns:p14="http://schemas.microsoft.com/office/powerpoint/2010/main" val="329761468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Line 2"/>
          <p:cNvSpPr>
            <a:spLocks noChangeShapeType="1"/>
          </p:cNvSpPr>
          <p:nvPr/>
        </p:nvSpPr>
        <p:spPr bwMode="auto">
          <a:xfrm>
            <a:off x="838200" y="2209800"/>
            <a:ext cx="838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2800" b="1" i="1" smtClean="0">
              <a:solidFill>
                <a:srgbClr val="000000"/>
              </a:solidFill>
              <a:latin typeface="华文楷体" panose="02010600040101010101" pitchFamily="2" charset="-122"/>
              <a:ea typeface="宋体" panose="02010600030101010101" pitchFamily="2" charset="-122"/>
            </a:endParaRPr>
          </a:p>
        </p:txBody>
      </p:sp>
      <p:sp>
        <p:nvSpPr>
          <p:cNvPr id="5125" name="Rectangle 3"/>
          <p:cNvSpPr>
            <a:spLocks noChangeArrowheads="1"/>
          </p:cNvSpPr>
          <p:nvPr/>
        </p:nvSpPr>
        <p:spPr bwMode="auto">
          <a:xfrm>
            <a:off x="1676400" y="1752600"/>
            <a:ext cx="2133600" cy="838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i="1">
                <a:solidFill>
                  <a:schemeClr val="tx2"/>
                </a:solidFill>
                <a:latin typeface="华文楷体" panose="02010600040101010101" pitchFamily="2" charset="-122"/>
                <a:ea typeface="宋体" panose="02010600030101010101" pitchFamily="2" charset="-122"/>
              </a:defRPr>
            </a:lvl1pPr>
            <a:lvl2pPr marL="742950" indent="-285750" eaLnBrk="0" hangingPunct="0">
              <a:defRPr sz="2800" b="1" i="1">
                <a:solidFill>
                  <a:schemeClr val="tx2"/>
                </a:solidFill>
                <a:latin typeface="华文楷体" panose="02010600040101010101" pitchFamily="2" charset="-122"/>
                <a:ea typeface="宋体" panose="02010600030101010101" pitchFamily="2" charset="-122"/>
              </a:defRPr>
            </a:lvl2pPr>
            <a:lvl3pPr marL="1143000" indent="-228600" eaLnBrk="0" hangingPunct="0">
              <a:defRPr sz="2800" b="1" i="1">
                <a:solidFill>
                  <a:schemeClr val="tx2"/>
                </a:solidFill>
                <a:latin typeface="华文楷体" panose="02010600040101010101" pitchFamily="2" charset="-122"/>
                <a:ea typeface="宋体" panose="02010600030101010101" pitchFamily="2" charset="-122"/>
              </a:defRPr>
            </a:lvl3pPr>
            <a:lvl4pPr marL="1600200" indent="-228600" eaLnBrk="0" hangingPunct="0">
              <a:defRPr sz="2800" b="1" i="1">
                <a:solidFill>
                  <a:schemeClr val="tx2"/>
                </a:solidFill>
                <a:latin typeface="华文楷体" panose="02010600040101010101" pitchFamily="2" charset="-122"/>
                <a:ea typeface="宋体" panose="02010600030101010101" pitchFamily="2" charset="-122"/>
              </a:defRPr>
            </a:lvl4pPr>
            <a:lvl5pPr marL="2057400" indent="-228600" eaLnBrk="0" hangingPunct="0">
              <a:defRPr sz="2800" b="1" i="1">
                <a:solidFill>
                  <a:schemeClr val="tx2"/>
                </a:solidFill>
                <a:latin typeface="华文楷体" panose="02010600040101010101" pitchFamily="2" charset="-122"/>
                <a:ea typeface="宋体" panose="02010600030101010101" pitchFamily="2" charset="-122"/>
              </a:defRPr>
            </a:lvl5pPr>
            <a:lvl6pPr marL="25146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6pPr>
            <a:lvl7pPr marL="29718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7pPr>
            <a:lvl8pPr marL="34290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8pPr>
            <a:lvl9pPr marL="38862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9pPr>
          </a:lstStyle>
          <a:p>
            <a:pPr eaLnBrk="1" hangingPunct="1"/>
            <a:endParaRPr lang="zh-CN" altLang="en-US" smtClean="0">
              <a:solidFill>
                <a:srgbClr val="000000"/>
              </a:solidFill>
            </a:endParaRPr>
          </a:p>
        </p:txBody>
      </p:sp>
      <p:sp>
        <p:nvSpPr>
          <p:cNvPr id="5126" name="Line 4"/>
          <p:cNvSpPr>
            <a:spLocks noChangeShapeType="1"/>
          </p:cNvSpPr>
          <p:nvPr/>
        </p:nvSpPr>
        <p:spPr bwMode="auto">
          <a:xfrm>
            <a:off x="3810000" y="2209800"/>
            <a:ext cx="1981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2800" b="1" i="1" smtClean="0">
              <a:solidFill>
                <a:srgbClr val="000000"/>
              </a:solidFill>
              <a:latin typeface="华文楷体" panose="02010600040101010101" pitchFamily="2" charset="-122"/>
              <a:ea typeface="宋体" panose="02010600030101010101" pitchFamily="2" charset="-122"/>
            </a:endParaRPr>
          </a:p>
        </p:txBody>
      </p:sp>
      <p:sp>
        <p:nvSpPr>
          <p:cNvPr id="5127" name="Rectangle 5"/>
          <p:cNvSpPr>
            <a:spLocks noChangeArrowheads="1"/>
          </p:cNvSpPr>
          <p:nvPr/>
        </p:nvSpPr>
        <p:spPr bwMode="auto">
          <a:xfrm>
            <a:off x="5791200" y="1752600"/>
            <a:ext cx="1676400" cy="8382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i="1">
                <a:solidFill>
                  <a:schemeClr val="tx2"/>
                </a:solidFill>
                <a:latin typeface="华文楷体" panose="02010600040101010101" pitchFamily="2" charset="-122"/>
                <a:ea typeface="宋体" panose="02010600030101010101" pitchFamily="2" charset="-122"/>
              </a:defRPr>
            </a:lvl1pPr>
            <a:lvl2pPr marL="742950" indent="-285750" eaLnBrk="0" hangingPunct="0">
              <a:defRPr sz="2800" b="1" i="1">
                <a:solidFill>
                  <a:schemeClr val="tx2"/>
                </a:solidFill>
                <a:latin typeface="华文楷体" panose="02010600040101010101" pitchFamily="2" charset="-122"/>
                <a:ea typeface="宋体" panose="02010600030101010101" pitchFamily="2" charset="-122"/>
              </a:defRPr>
            </a:lvl2pPr>
            <a:lvl3pPr marL="1143000" indent="-228600" eaLnBrk="0" hangingPunct="0">
              <a:defRPr sz="2800" b="1" i="1">
                <a:solidFill>
                  <a:schemeClr val="tx2"/>
                </a:solidFill>
                <a:latin typeface="华文楷体" panose="02010600040101010101" pitchFamily="2" charset="-122"/>
                <a:ea typeface="宋体" panose="02010600030101010101" pitchFamily="2" charset="-122"/>
              </a:defRPr>
            </a:lvl3pPr>
            <a:lvl4pPr marL="1600200" indent="-228600" eaLnBrk="0" hangingPunct="0">
              <a:defRPr sz="2800" b="1" i="1">
                <a:solidFill>
                  <a:schemeClr val="tx2"/>
                </a:solidFill>
                <a:latin typeface="华文楷体" panose="02010600040101010101" pitchFamily="2" charset="-122"/>
                <a:ea typeface="宋体" panose="02010600030101010101" pitchFamily="2" charset="-122"/>
              </a:defRPr>
            </a:lvl4pPr>
            <a:lvl5pPr marL="2057400" indent="-228600" eaLnBrk="0" hangingPunct="0">
              <a:defRPr sz="2800" b="1" i="1">
                <a:solidFill>
                  <a:schemeClr val="tx2"/>
                </a:solidFill>
                <a:latin typeface="华文楷体" panose="02010600040101010101" pitchFamily="2" charset="-122"/>
                <a:ea typeface="宋体" panose="02010600030101010101" pitchFamily="2" charset="-122"/>
              </a:defRPr>
            </a:lvl5pPr>
            <a:lvl6pPr marL="25146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6pPr>
            <a:lvl7pPr marL="29718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7pPr>
            <a:lvl8pPr marL="34290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8pPr>
            <a:lvl9pPr marL="38862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9pPr>
          </a:lstStyle>
          <a:p>
            <a:pPr eaLnBrk="1" hangingPunct="1"/>
            <a:endParaRPr lang="zh-CN" altLang="en-US" smtClean="0">
              <a:solidFill>
                <a:srgbClr val="000000"/>
              </a:solidFill>
            </a:endParaRPr>
          </a:p>
        </p:txBody>
      </p:sp>
      <p:sp>
        <p:nvSpPr>
          <p:cNvPr id="5128" name="Line 6"/>
          <p:cNvSpPr>
            <a:spLocks noChangeShapeType="1"/>
          </p:cNvSpPr>
          <p:nvPr/>
        </p:nvSpPr>
        <p:spPr bwMode="auto">
          <a:xfrm>
            <a:off x="7467600" y="2209800"/>
            <a:ext cx="838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2800" b="1" i="1" smtClean="0">
              <a:solidFill>
                <a:srgbClr val="000000"/>
              </a:solidFill>
              <a:latin typeface="华文楷体" panose="02010600040101010101" pitchFamily="2" charset="-122"/>
              <a:ea typeface="宋体" panose="02010600030101010101" pitchFamily="2" charset="-122"/>
            </a:endParaRPr>
          </a:p>
        </p:txBody>
      </p:sp>
      <p:sp>
        <p:nvSpPr>
          <p:cNvPr id="5129" name="Text Box 7"/>
          <p:cNvSpPr txBox="1">
            <a:spLocks noChangeArrowheads="1"/>
          </p:cNvSpPr>
          <p:nvPr/>
        </p:nvSpPr>
        <p:spPr bwMode="auto">
          <a:xfrm>
            <a:off x="2133600" y="1905000"/>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i="1">
                <a:solidFill>
                  <a:schemeClr val="tx2"/>
                </a:solidFill>
                <a:latin typeface="华文楷体" panose="02010600040101010101" pitchFamily="2" charset="-122"/>
                <a:ea typeface="宋体" panose="02010600030101010101" pitchFamily="2" charset="-122"/>
              </a:defRPr>
            </a:lvl1pPr>
            <a:lvl2pPr marL="742950" indent="-285750" eaLnBrk="0" hangingPunct="0">
              <a:defRPr sz="2800" b="1" i="1">
                <a:solidFill>
                  <a:schemeClr val="tx2"/>
                </a:solidFill>
                <a:latin typeface="华文楷体" panose="02010600040101010101" pitchFamily="2" charset="-122"/>
                <a:ea typeface="宋体" panose="02010600030101010101" pitchFamily="2" charset="-122"/>
              </a:defRPr>
            </a:lvl2pPr>
            <a:lvl3pPr marL="1143000" indent="-228600" eaLnBrk="0" hangingPunct="0">
              <a:defRPr sz="2800" b="1" i="1">
                <a:solidFill>
                  <a:schemeClr val="tx2"/>
                </a:solidFill>
                <a:latin typeface="华文楷体" panose="02010600040101010101" pitchFamily="2" charset="-122"/>
                <a:ea typeface="宋体" panose="02010600030101010101" pitchFamily="2" charset="-122"/>
              </a:defRPr>
            </a:lvl3pPr>
            <a:lvl4pPr marL="1600200" indent="-228600" eaLnBrk="0" hangingPunct="0">
              <a:defRPr sz="2800" b="1" i="1">
                <a:solidFill>
                  <a:schemeClr val="tx2"/>
                </a:solidFill>
                <a:latin typeface="华文楷体" panose="02010600040101010101" pitchFamily="2" charset="-122"/>
                <a:ea typeface="宋体" panose="02010600030101010101" pitchFamily="2" charset="-122"/>
              </a:defRPr>
            </a:lvl4pPr>
            <a:lvl5pPr marL="2057400" indent="-228600" eaLnBrk="0" hangingPunct="0">
              <a:defRPr sz="2800" b="1" i="1">
                <a:solidFill>
                  <a:schemeClr val="tx2"/>
                </a:solidFill>
                <a:latin typeface="华文楷体" panose="02010600040101010101" pitchFamily="2" charset="-122"/>
                <a:ea typeface="宋体" panose="02010600030101010101" pitchFamily="2" charset="-122"/>
              </a:defRPr>
            </a:lvl5pPr>
            <a:lvl6pPr marL="25146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6pPr>
            <a:lvl7pPr marL="29718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7pPr>
            <a:lvl8pPr marL="34290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8pPr>
            <a:lvl9pPr marL="38862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9pPr>
          </a:lstStyle>
          <a:p>
            <a:pPr eaLnBrk="1" hangingPunct="1">
              <a:spcBef>
                <a:spcPct val="50000"/>
              </a:spcBef>
            </a:pPr>
            <a:r>
              <a:rPr lang="zh-CN" altLang="en-US" smtClean="0">
                <a:solidFill>
                  <a:srgbClr val="000000"/>
                </a:solidFill>
              </a:rPr>
              <a:t>基因</a:t>
            </a:r>
            <a:r>
              <a:rPr lang="en-US" altLang="zh-CN" smtClean="0">
                <a:solidFill>
                  <a:srgbClr val="000000"/>
                </a:solidFill>
              </a:rPr>
              <a:t>1</a:t>
            </a:r>
          </a:p>
        </p:txBody>
      </p:sp>
      <p:sp>
        <p:nvSpPr>
          <p:cNvPr id="5130" name="Text Box 8"/>
          <p:cNvSpPr txBox="1">
            <a:spLocks noChangeArrowheads="1"/>
          </p:cNvSpPr>
          <p:nvPr/>
        </p:nvSpPr>
        <p:spPr bwMode="auto">
          <a:xfrm>
            <a:off x="6096000" y="1905000"/>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i="1">
                <a:solidFill>
                  <a:schemeClr val="tx2"/>
                </a:solidFill>
                <a:latin typeface="华文楷体" panose="02010600040101010101" pitchFamily="2" charset="-122"/>
                <a:ea typeface="宋体" panose="02010600030101010101" pitchFamily="2" charset="-122"/>
              </a:defRPr>
            </a:lvl1pPr>
            <a:lvl2pPr marL="742950" indent="-285750" eaLnBrk="0" hangingPunct="0">
              <a:defRPr sz="2800" b="1" i="1">
                <a:solidFill>
                  <a:schemeClr val="tx2"/>
                </a:solidFill>
                <a:latin typeface="华文楷体" panose="02010600040101010101" pitchFamily="2" charset="-122"/>
                <a:ea typeface="宋体" panose="02010600030101010101" pitchFamily="2" charset="-122"/>
              </a:defRPr>
            </a:lvl2pPr>
            <a:lvl3pPr marL="1143000" indent="-228600" eaLnBrk="0" hangingPunct="0">
              <a:defRPr sz="2800" b="1" i="1">
                <a:solidFill>
                  <a:schemeClr val="tx2"/>
                </a:solidFill>
                <a:latin typeface="华文楷体" panose="02010600040101010101" pitchFamily="2" charset="-122"/>
                <a:ea typeface="宋体" panose="02010600030101010101" pitchFamily="2" charset="-122"/>
              </a:defRPr>
            </a:lvl3pPr>
            <a:lvl4pPr marL="1600200" indent="-228600" eaLnBrk="0" hangingPunct="0">
              <a:defRPr sz="2800" b="1" i="1">
                <a:solidFill>
                  <a:schemeClr val="tx2"/>
                </a:solidFill>
                <a:latin typeface="华文楷体" panose="02010600040101010101" pitchFamily="2" charset="-122"/>
                <a:ea typeface="宋体" panose="02010600030101010101" pitchFamily="2" charset="-122"/>
              </a:defRPr>
            </a:lvl4pPr>
            <a:lvl5pPr marL="2057400" indent="-228600" eaLnBrk="0" hangingPunct="0">
              <a:defRPr sz="2800" b="1" i="1">
                <a:solidFill>
                  <a:schemeClr val="tx2"/>
                </a:solidFill>
                <a:latin typeface="华文楷体" panose="02010600040101010101" pitchFamily="2" charset="-122"/>
                <a:ea typeface="宋体" panose="02010600030101010101" pitchFamily="2" charset="-122"/>
              </a:defRPr>
            </a:lvl5pPr>
            <a:lvl6pPr marL="25146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6pPr>
            <a:lvl7pPr marL="29718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7pPr>
            <a:lvl8pPr marL="34290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8pPr>
            <a:lvl9pPr marL="38862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9pPr>
          </a:lstStyle>
          <a:p>
            <a:pPr eaLnBrk="1" hangingPunct="1">
              <a:spcBef>
                <a:spcPct val="50000"/>
              </a:spcBef>
            </a:pPr>
            <a:r>
              <a:rPr lang="zh-CN" altLang="en-US" smtClean="0">
                <a:solidFill>
                  <a:srgbClr val="000000"/>
                </a:solidFill>
              </a:rPr>
              <a:t>基因</a:t>
            </a:r>
            <a:r>
              <a:rPr lang="en-US" altLang="zh-CN" smtClean="0">
                <a:solidFill>
                  <a:srgbClr val="000000"/>
                </a:solidFill>
              </a:rPr>
              <a:t>2</a:t>
            </a:r>
          </a:p>
        </p:txBody>
      </p:sp>
      <p:sp>
        <p:nvSpPr>
          <p:cNvPr id="5131" name="Line 9"/>
          <p:cNvSpPr>
            <a:spLocks noChangeShapeType="1"/>
          </p:cNvSpPr>
          <p:nvPr/>
        </p:nvSpPr>
        <p:spPr bwMode="auto">
          <a:xfrm>
            <a:off x="2667000" y="2743200"/>
            <a:ext cx="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sz="2800" b="1" i="1" smtClean="0">
              <a:solidFill>
                <a:srgbClr val="000000"/>
              </a:solidFill>
              <a:latin typeface="华文楷体" panose="02010600040101010101" pitchFamily="2" charset="-122"/>
              <a:ea typeface="宋体" panose="02010600030101010101" pitchFamily="2" charset="-122"/>
            </a:endParaRPr>
          </a:p>
        </p:txBody>
      </p:sp>
      <p:sp>
        <p:nvSpPr>
          <p:cNvPr id="5132" name="Line 10"/>
          <p:cNvSpPr>
            <a:spLocks noChangeShapeType="1"/>
          </p:cNvSpPr>
          <p:nvPr/>
        </p:nvSpPr>
        <p:spPr bwMode="auto">
          <a:xfrm>
            <a:off x="6629400" y="2743200"/>
            <a:ext cx="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sz="2800" b="1" i="1" smtClean="0">
              <a:solidFill>
                <a:srgbClr val="000000"/>
              </a:solidFill>
              <a:latin typeface="华文楷体" panose="02010600040101010101" pitchFamily="2" charset="-122"/>
              <a:ea typeface="宋体" panose="02010600030101010101" pitchFamily="2" charset="-122"/>
            </a:endParaRPr>
          </a:p>
        </p:txBody>
      </p:sp>
      <p:graphicFrame>
        <p:nvGraphicFramePr>
          <p:cNvPr id="5122" name="Object 11"/>
          <p:cNvGraphicFramePr>
            <a:graphicFrameLocks noChangeAspect="1"/>
          </p:cNvGraphicFramePr>
          <p:nvPr/>
        </p:nvGraphicFramePr>
        <p:xfrm>
          <a:off x="1981200" y="3352800"/>
          <a:ext cx="1328738" cy="2146300"/>
        </p:xfrm>
        <a:graphic>
          <a:graphicData uri="http://schemas.openxmlformats.org/presentationml/2006/ole">
            <mc:AlternateContent xmlns:mc="http://schemas.openxmlformats.org/markup-compatibility/2006">
              <mc:Choice xmlns:v="urn:schemas-microsoft-com:vml" Requires="v">
                <p:oleObj spid="_x0000_s845946" name="Image" r:id="rId3" imgW="1906107" imgH="3075185" progId="Photoshop.Image.4">
                  <p:embed/>
                </p:oleObj>
              </mc:Choice>
              <mc:Fallback>
                <p:oleObj name="Image" r:id="rId3" imgW="1906107" imgH="3075185" progId="Photoshop.Image.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352800"/>
                        <a:ext cx="1328738"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12"/>
          <p:cNvGraphicFramePr>
            <a:graphicFrameLocks noChangeAspect="1"/>
          </p:cNvGraphicFramePr>
          <p:nvPr/>
        </p:nvGraphicFramePr>
        <p:xfrm>
          <a:off x="5564188" y="3352800"/>
          <a:ext cx="2055812" cy="2133600"/>
        </p:xfrm>
        <a:graphic>
          <a:graphicData uri="http://schemas.openxmlformats.org/presentationml/2006/ole">
            <mc:AlternateContent xmlns:mc="http://schemas.openxmlformats.org/markup-compatibility/2006">
              <mc:Choice xmlns:v="urn:schemas-microsoft-com:vml" Requires="v">
                <p:oleObj spid="_x0000_s845947" name="Image" r:id="rId5" imgW="5006707" imgH="5197317" progId="Photoshop.Image.4">
                  <p:embed/>
                </p:oleObj>
              </mc:Choice>
              <mc:Fallback>
                <p:oleObj name="Image" r:id="rId5" imgW="5006707" imgH="5197317" progId="Photoshop.Image.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188" y="3352800"/>
                        <a:ext cx="205581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33" name="Text Box 13"/>
          <p:cNvSpPr txBox="1">
            <a:spLocks noChangeArrowheads="1"/>
          </p:cNvSpPr>
          <p:nvPr/>
        </p:nvSpPr>
        <p:spPr bwMode="auto">
          <a:xfrm>
            <a:off x="1828800" y="5638800"/>
            <a:ext cx="1676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i="1">
                <a:solidFill>
                  <a:schemeClr val="tx2"/>
                </a:solidFill>
                <a:latin typeface="华文楷体" panose="02010600040101010101" pitchFamily="2" charset="-122"/>
                <a:ea typeface="宋体" panose="02010600030101010101" pitchFamily="2" charset="-122"/>
              </a:defRPr>
            </a:lvl1pPr>
            <a:lvl2pPr marL="742950" indent="-285750" eaLnBrk="0" hangingPunct="0">
              <a:defRPr sz="2800" b="1" i="1">
                <a:solidFill>
                  <a:schemeClr val="tx2"/>
                </a:solidFill>
                <a:latin typeface="华文楷体" panose="02010600040101010101" pitchFamily="2" charset="-122"/>
                <a:ea typeface="宋体" panose="02010600030101010101" pitchFamily="2" charset="-122"/>
              </a:defRPr>
            </a:lvl2pPr>
            <a:lvl3pPr marL="1143000" indent="-228600" eaLnBrk="0" hangingPunct="0">
              <a:defRPr sz="2800" b="1" i="1">
                <a:solidFill>
                  <a:schemeClr val="tx2"/>
                </a:solidFill>
                <a:latin typeface="华文楷体" panose="02010600040101010101" pitchFamily="2" charset="-122"/>
                <a:ea typeface="宋体" panose="02010600030101010101" pitchFamily="2" charset="-122"/>
              </a:defRPr>
            </a:lvl3pPr>
            <a:lvl4pPr marL="1600200" indent="-228600" eaLnBrk="0" hangingPunct="0">
              <a:defRPr sz="2800" b="1" i="1">
                <a:solidFill>
                  <a:schemeClr val="tx2"/>
                </a:solidFill>
                <a:latin typeface="华文楷体" panose="02010600040101010101" pitchFamily="2" charset="-122"/>
                <a:ea typeface="宋体" panose="02010600030101010101" pitchFamily="2" charset="-122"/>
              </a:defRPr>
            </a:lvl4pPr>
            <a:lvl5pPr marL="2057400" indent="-228600" eaLnBrk="0" hangingPunct="0">
              <a:defRPr sz="2800" b="1" i="1">
                <a:solidFill>
                  <a:schemeClr val="tx2"/>
                </a:solidFill>
                <a:latin typeface="华文楷体" panose="02010600040101010101" pitchFamily="2" charset="-122"/>
                <a:ea typeface="宋体" panose="02010600030101010101" pitchFamily="2" charset="-122"/>
              </a:defRPr>
            </a:lvl5pPr>
            <a:lvl6pPr marL="25146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6pPr>
            <a:lvl7pPr marL="29718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7pPr>
            <a:lvl8pPr marL="34290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8pPr>
            <a:lvl9pPr marL="38862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9pPr>
          </a:lstStyle>
          <a:p>
            <a:pPr eaLnBrk="1" hangingPunct="1">
              <a:spcBef>
                <a:spcPct val="50000"/>
              </a:spcBef>
            </a:pPr>
            <a:r>
              <a:rPr lang="zh-CN" altLang="en-US" sz="3200" smtClean="0">
                <a:solidFill>
                  <a:srgbClr val="000000"/>
                </a:solidFill>
              </a:rPr>
              <a:t>蛋白质</a:t>
            </a:r>
            <a:r>
              <a:rPr lang="en-US" altLang="zh-CN" sz="3200" smtClean="0">
                <a:solidFill>
                  <a:srgbClr val="000000"/>
                </a:solidFill>
              </a:rPr>
              <a:t>1</a:t>
            </a:r>
          </a:p>
        </p:txBody>
      </p:sp>
      <p:sp>
        <p:nvSpPr>
          <p:cNvPr id="5134" name="Text Box 14"/>
          <p:cNvSpPr txBox="1">
            <a:spLocks noChangeArrowheads="1"/>
          </p:cNvSpPr>
          <p:nvPr/>
        </p:nvSpPr>
        <p:spPr bwMode="auto">
          <a:xfrm>
            <a:off x="5715000" y="5638800"/>
            <a:ext cx="1676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i="1">
                <a:solidFill>
                  <a:schemeClr val="tx2"/>
                </a:solidFill>
                <a:latin typeface="华文楷体" panose="02010600040101010101" pitchFamily="2" charset="-122"/>
                <a:ea typeface="宋体" panose="02010600030101010101" pitchFamily="2" charset="-122"/>
              </a:defRPr>
            </a:lvl1pPr>
            <a:lvl2pPr marL="742950" indent="-285750" eaLnBrk="0" hangingPunct="0">
              <a:defRPr sz="2800" b="1" i="1">
                <a:solidFill>
                  <a:schemeClr val="tx2"/>
                </a:solidFill>
                <a:latin typeface="华文楷体" panose="02010600040101010101" pitchFamily="2" charset="-122"/>
                <a:ea typeface="宋体" panose="02010600030101010101" pitchFamily="2" charset="-122"/>
              </a:defRPr>
            </a:lvl2pPr>
            <a:lvl3pPr marL="1143000" indent="-228600" eaLnBrk="0" hangingPunct="0">
              <a:defRPr sz="2800" b="1" i="1">
                <a:solidFill>
                  <a:schemeClr val="tx2"/>
                </a:solidFill>
                <a:latin typeface="华文楷体" panose="02010600040101010101" pitchFamily="2" charset="-122"/>
                <a:ea typeface="宋体" panose="02010600030101010101" pitchFamily="2" charset="-122"/>
              </a:defRPr>
            </a:lvl3pPr>
            <a:lvl4pPr marL="1600200" indent="-228600" eaLnBrk="0" hangingPunct="0">
              <a:defRPr sz="2800" b="1" i="1">
                <a:solidFill>
                  <a:schemeClr val="tx2"/>
                </a:solidFill>
                <a:latin typeface="华文楷体" panose="02010600040101010101" pitchFamily="2" charset="-122"/>
                <a:ea typeface="宋体" panose="02010600030101010101" pitchFamily="2" charset="-122"/>
              </a:defRPr>
            </a:lvl4pPr>
            <a:lvl5pPr marL="2057400" indent="-228600" eaLnBrk="0" hangingPunct="0">
              <a:defRPr sz="2800" b="1" i="1">
                <a:solidFill>
                  <a:schemeClr val="tx2"/>
                </a:solidFill>
                <a:latin typeface="华文楷体" panose="02010600040101010101" pitchFamily="2" charset="-122"/>
                <a:ea typeface="宋体" panose="02010600030101010101" pitchFamily="2" charset="-122"/>
              </a:defRPr>
            </a:lvl5pPr>
            <a:lvl6pPr marL="25146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6pPr>
            <a:lvl7pPr marL="29718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7pPr>
            <a:lvl8pPr marL="34290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8pPr>
            <a:lvl9pPr marL="38862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9pPr>
          </a:lstStyle>
          <a:p>
            <a:pPr eaLnBrk="1" hangingPunct="1">
              <a:spcBef>
                <a:spcPct val="50000"/>
              </a:spcBef>
            </a:pPr>
            <a:r>
              <a:rPr lang="zh-CN" altLang="en-US" sz="3200" smtClean="0">
                <a:solidFill>
                  <a:srgbClr val="000000"/>
                </a:solidFill>
              </a:rPr>
              <a:t>蛋白质</a:t>
            </a:r>
            <a:r>
              <a:rPr lang="en-US" altLang="zh-CN" sz="3200" smtClean="0">
                <a:solidFill>
                  <a:srgbClr val="000000"/>
                </a:solidFill>
              </a:rPr>
              <a:t>2</a:t>
            </a:r>
          </a:p>
        </p:txBody>
      </p:sp>
      <p:sp>
        <p:nvSpPr>
          <p:cNvPr id="5135" name="Rectangle 15"/>
          <p:cNvSpPr>
            <a:spLocks noChangeArrowheads="1"/>
          </p:cNvSpPr>
          <p:nvPr/>
        </p:nvSpPr>
        <p:spPr bwMode="auto">
          <a:xfrm>
            <a:off x="1771650" y="404813"/>
            <a:ext cx="5772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2"/>
                </a:solidFill>
                <a:latin typeface="华文楷体" panose="02010600040101010101" pitchFamily="2" charset="-122"/>
                <a:ea typeface="宋体" panose="02010600030101010101" pitchFamily="2" charset="-122"/>
              </a:defRPr>
            </a:lvl1pPr>
            <a:lvl2pPr marL="742950" indent="-285750" eaLnBrk="0" hangingPunct="0">
              <a:defRPr sz="2800" b="1" i="1">
                <a:solidFill>
                  <a:schemeClr val="tx2"/>
                </a:solidFill>
                <a:latin typeface="华文楷体" panose="02010600040101010101" pitchFamily="2" charset="-122"/>
                <a:ea typeface="宋体" panose="02010600030101010101" pitchFamily="2" charset="-122"/>
              </a:defRPr>
            </a:lvl2pPr>
            <a:lvl3pPr marL="1143000" indent="-228600" eaLnBrk="0" hangingPunct="0">
              <a:defRPr sz="2800" b="1" i="1">
                <a:solidFill>
                  <a:schemeClr val="tx2"/>
                </a:solidFill>
                <a:latin typeface="华文楷体" panose="02010600040101010101" pitchFamily="2" charset="-122"/>
                <a:ea typeface="宋体" panose="02010600030101010101" pitchFamily="2" charset="-122"/>
              </a:defRPr>
            </a:lvl3pPr>
            <a:lvl4pPr marL="1600200" indent="-228600" eaLnBrk="0" hangingPunct="0">
              <a:defRPr sz="2800" b="1" i="1">
                <a:solidFill>
                  <a:schemeClr val="tx2"/>
                </a:solidFill>
                <a:latin typeface="华文楷体" panose="02010600040101010101" pitchFamily="2" charset="-122"/>
                <a:ea typeface="宋体" panose="02010600030101010101" pitchFamily="2" charset="-122"/>
              </a:defRPr>
            </a:lvl4pPr>
            <a:lvl5pPr marL="2057400" indent="-228600" eaLnBrk="0" hangingPunct="0">
              <a:defRPr sz="2800" b="1" i="1">
                <a:solidFill>
                  <a:schemeClr val="tx2"/>
                </a:solidFill>
                <a:latin typeface="华文楷体" panose="02010600040101010101" pitchFamily="2" charset="-122"/>
                <a:ea typeface="宋体" panose="02010600030101010101" pitchFamily="2" charset="-122"/>
              </a:defRPr>
            </a:lvl5pPr>
            <a:lvl6pPr marL="25146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6pPr>
            <a:lvl7pPr marL="29718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7pPr>
            <a:lvl8pPr marL="34290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8pPr>
            <a:lvl9pPr marL="3886200" indent="-228600" eaLnBrk="0" fontAlgn="base" hangingPunct="0">
              <a:spcBef>
                <a:spcPct val="0"/>
              </a:spcBef>
              <a:spcAft>
                <a:spcPct val="0"/>
              </a:spcAft>
              <a:defRPr sz="2800" b="1" i="1">
                <a:solidFill>
                  <a:schemeClr val="tx2"/>
                </a:solidFill>
                <a:latin typeface="华文楷体" panose="02010600040101010101" pitchFamily="2" charset="-122"/>
                <a:ea typeface="宋体" panose="02010600030101010101" pitchFamily="2" charset="-122"/>
              </a:defRPr>
            </a:lvl9pPr>
          </a:lstStyle>
          <a:p>
            <a:pPr eaLnBrk="1" hangingPunct="1"/>
            <a:r>
              <a:rPr lang="zh-CN" altLang="en-US" sz="4000" smtClean="0">
                <a:solidFill>
                  <a:srgbClr val="000000"/>
                </a:solidFill>
              </a:rPr>
              <a:t>一个基因决定一种蛋白质</a:t>
            </a:r>
          </a:p>
        </p:txBody>
      </p:sp>
    </p:spTree>
    <p:extLst>
      <p:ext uri="{BB962C8B-B14F-4D97-AF65-F5344CB8AC3E}">
        <p14:creationId xmlns:p14="http://schemas.microsoft.com/office/powerpoint/2010/main" val="334383646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algn="l" eaLnBrk="1" hangingPunct="1"/>
            <a:r>
              <a:rPr lang="zh-CN" altLang="en-US" smtClean="0">
                <a:solidFill>
                  <a:srgbClr val="FF0066"/>
                </a:solidFill>
              </a:rPr>
              <a:t>许宝騄：</a:t>
            </a:r>
          </a:p>
        </p:txBody>
      </p:sp>
      <p:sp>
        <p:nvSpPr>
          <p:cNvPr id="62467" name="Rectangle 3"/>
          <p:cNvSpPr>
            <a:spLocks noGrp="1" noChangeArrowheads="1"/>
          </p:cNvSpPr>
          <p:nvPr>
            <p:ph type="body" idx="1"/>
          </p:nvPr>
        </p:nvSpPr>
        <p:spPr/>
        <p:txBody>
          <a:bodyPr/>
          <a:lstStyle/>
          <a:p>
            <a:pPr eaLnBrk="1" hangingPunct="1"/>
            <a:r>
              <a:rPr lang="zh-CN" altLang="en-US" sz="4000" smtClean="0">
                <a:ea typeface="楷体_GB2312" pitchFamily="49" charset="-122"/>
              </a:rPr>
              <a:t>一篇文章的价值不是在它发表的时候得到了承认，而是在后来不断被人引用的时候才得到证实。</a:t>
            </a:r>
          </a:p>
          <a:p>
            <a:pPr eaLnBrk="1" hangingPunct="1"/>
            <a:r>
              <a:rPr lang="zh-CN" altLang="en-US" sz="4000" smtClean="0">
                <a:ea typeface="楷体_GB2312" pitchFamily="49" charset="-122"/>
              </a:rPr>
              <a:t>我不希望自己的文章登在有名的杂志因而出了名。我希望一本杂志因为刊登了我的文章而出名。</a:t>
            </a:r>
          </a:p>
        </p:txBody>
      </p:sp>
    </p:spTree>
    <p:extLst>
      <p:ext uri="{BB962C8B-B14F-4D97-AF65-F5344CB8AC3E}">
        <p14:creationId xmlns:p14="http://schemas.microsoft.com/office/powerpoint/2010/main" val="302049237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endParaRPr lang="zh-CN" altLang="zh-CN" smtClean="0"/>
          </a:p>
        </p:txBody>
      </p:sp>
      <p:sp>
        <p:nvSpPr>
          <p:cNvPr id="102403" name="Rectangle 3"/>
          <p:cNvSpPr>
            <a:spLocks noGrp="1" noChangeArrowheads="1"/>
          </p:cNvSpPr>
          <p:nvPr>
            <p:ph type="body" idx="1"/>
          </p:nvPr>
        </p:nvSpPr>
        <p:spPr/>
        <p:txBody>
          <a:bodyPr/>
          <a:lstStyle/>
          <a:p>
            <a:pPr eaLnBrk="1" hangingPunct="1"/>
            <a:r>
              <a:rPr lang="zh-CN" altLang="en-US" sz="4000" b="1" dirty="0" smtClean="0">
                <a:ea typeface="楷体_GB2312" pitchFamily="49" charset="-122"/>
              </a:rPr>
              <a:t>纯粹数学与应用数学并不能截然分开，二者是相互促进，相互融合的。</a:t>
            </a:r>
          </a:p>
          <a:p>
            <a:pPr eaLnBrk="1" hangingPunct="1"/>
            <a:endParaRPr lang="zh-CN" altLang="en-US" sz="4000" b="1" dirty="0" smtClean="0">
              <a:ea typeface="楷体_GB2312" pitchFamily="49" charset="-122"/>
            </a:endParaRPr>
          </a:p>
          <a:p>
            <a:pPr eaLnBrk="1" hangingPunct="1"/>
            <a:r>
              <a:rPr lang="en-US" altLang="zh-CN" sz="4000" b="1" dirty="0" smtClean="0">
                <a:ea typeface="楷体_GB2312" pitchFamily="49" charset="-122"/>
              </a:rPr>
              <a:t>Ito</a:t>
            </a:r>
            <a:r>
              <a:rPr lang="zh-CN" altLang="en-US" sz="4000" b="1" dirty="0" smtClean="0">
                <a:ea typeface="楷体_GB2312" pitchFamily="49" charset="-122"/>
              </a:rPr>
              <a:t>的随机分析，他本人一直认为是纯粹数学，但却在应用领域产生了巨大影响。</a:t>
            </a:r>
          </a:p>
        </p:txBody>
      </p:sp>
    </p:spTree>
    <p:extLst>
      <p:ext uri="{BB962C8B-B14F-4D97-AF65-F5344CB8AC3E}">
        <p14:creationId xmlns:p14="http://schemas.microsoft.com/office/powerpoint/2010/main" val="371403109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25622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09800"/>
            <a:ext cx="30384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819400"/>
            <a:ext cx="55149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038600"/>
            <a:ext cx="18859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4648200"/>
            <a:ext cx="48768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TextBox 10"/>
          <p:cNvSpPr txBox="1">
            <a:spLocks noChangeArrowheads="1"/>
          </p:cNvSpPr>
          <p:nvPr/>
        </p:nvSpPr>
        <p:spPr bwMode="auto">
          <a:xfrm>
            <a:off x="533400" y="1143000"/>
            <a:ext cx="60467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400" smtClean="0">
                <a:solidFill>
                  <a:srgbClr val="3333FF"/>
                </a:solidFill>
              </a:rPr>
              <a:t>到期日为</a:t>
            </a:r>
            <a:r>
              <a:rPr lang="en-US" altLang="zh-CN" sz="4400" smtClean="0">
                <a:solidFill>
                  <a:srgbClr val="3333FF"/>
                </a:solidFill>
              </a:rPr>
              <a:t>T</a:t>
            </a:r>
            <a:r>
              <a:rPr lang="zh-CN" altLang="en-US" sz="4400" smtClean="0">
                <a:solidFill>
                  <a:srgbClr val="3333FF"/>
                </a:solidFill>
              </a:rPr>
              <a:t>的期权价格</a:t>
            </a:r>
            <a:r>
              <a:rPr lang="en-US" altLang="zh-CN" sz="4400" smtClean="0">
                <a:solidFill>
                  <a:srgbClr val="3333FF"/>
                </a:solidFill>
              </a:rPr>
              <a:t>G</a:t>
            </a:r>
            <a:endParaRPr lang="zh-CN" altLang="en-US" sz="4400" smtClean="0">
              <a:solidFill>
                <a:srgbClr val="3333FF"/>
              </a:solidFill>
            </a:endParaRPr>
          </a:p>
        </p:txBody>
      </p:sp>
      <p:sp>
        <p:nvSpPr>
          <p:cNvPr id="104456" name="矩形 7"/>
          <p:cNvSpPr>
            <a:spLocks noChangeArrowheads="1"/>
          </p:cNvSpPr>
          <p:nvPr/>
        </p:nvSpPr>
        <p:spPr bwMode="auto">
          <a:xfrm>
            <a:off x="3402013" y="458788"/>
            <a:ext cx="4916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smtClean="0">
                <a:solidFill>
                  <a:srgbClr val="000000"/>
                </a:solidFill>
              </a:rPr>
              <a:t>Option price G with maturity time T</a:t>
            </a:r>
            <a:endParaRPr lang="zh-CN" altLang="en-US" sz="2400" smtClean="0">
              <a:solidFill>
                <a:srgbClr val="000000"/>
              </a:solidFill>
            </a:endParaRPr>
          </a:p>
        </p:txBody>
      </p:sp>
    </p:spTree>
    <p:extLst>
      <p:ext uri="{BB962C8B-B14F-4D97-AF65-F5344CB8AC3E}">
        <p14:creationId xmlns:p14="http://schemas.microsoft.com/office/powerpoint/2010/main" val="1996990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1448" y="1060331"/>
            <a:ext cx="8551140" cy="4985980"/>
          </a:xfrm>
          <a:prstGeom prst="rect">
            <a:avLst/>
          </a:prstGeom>
        </p:spPr>
        <p:txBody>
          <a:bodyPr wrap="square">
            <a:spAutoFit/>
          </a:bodyPr>
          <a:lstStyle/>
          <a:p>
            <a:r>
              <a:rPr lang="en-US" altLang="zh-CN" sz="4400" dirty="0" smtClean="0">
                <a:solidFill>
                  <a:srgbClr val="3333FF"/>
                </a:solidFill>
                <a:latin typeface="Helvetica-Light"/>
              </a:rPr>
              <a:t>Generative Adversarial Nets</a:t>
            </a:r>
          </a:p>
          <a:p>
            <a:r>
              <a:rPr lang="zh-CN" altLang="en-US" sz="4400" dirty="0" smtClean="0">
                <a:solidFill>
                  <a:srgbClr val="FF0000"/>
                </a:solidFill>
                <a:latin typeface="Helvetica-Light"/>
              </a:rPr>
              <a:t>       生成对抗网络（</a:t>
            </a:r>
            <a:r>
              <a:rPr lang="en-US" altLang="zh-CN" sz="4400" dirty="0" smtClean="0">
                <a:solidFill>
                  <a:srgbClr val="FF0000"/>
                </a:solidFill>
                <a:latin typeface="Helvetica-Light"/>
              </a:rPr>
              <a:t>GAN</a:t>
            </a:r>
            <a:r>
              <a:rPr lang="zh-CN" altLang="en-US" sz="4400" dirty="0" smtClean="0">
                <a:solidFill>
                  <a:srgbClr val="FF0000"/>
                </a:solidFill>
                <a:latin typeface="Helvetica-Light"/>
              </a:rPr>
              <a:t>）</a:t>
            </a:r>
            <a:endParaRPr lang="en-US" altLang="zh-CN" sz="4400" dirty="0" smtClean="0">
              <a:solidFill>
                <a:srgbClr val="FF0000"/>
              </a:solidFill>
              <a:latin typeface="Helvetica-Light"/>
            </a:endParaRPr>
          </a:p>
          <a:p>
            <a:r>
              <a:rPr lang="zh-CN" altLang="en-US" sz="4400" dirty="0" smtClean="0">
                <a:solidFill>
                  <a:srgbClr val="3333FF"/>
                </a:solidFill>
                <a:latin typeface="Helvetica-Light"/>
              </a:rPr>
              <a:t>      </a:t>
            </a:r>
            <a:endParaRPr lang="en-US" altLang="zh-CN" sz="4400" dirty="0" smtClean="0">
              <a:solidFill>
                <a:srgbClr val="3333FF"/>
              </a:solidFill>
              <a:latin typeface="Helvetica-Light"/>
            </a:endParaRPr>
          </a:p>
          <a:p>
            <a:r>
              <a:rPr lang="en-US" altLang="zh-CN" sz="2400" dirty="0" smtClean="0">
                <a:solidFill>
                  <a:srgbClr val="FF0000"/>
                </a:solidFill>
                <a:latin typeface="Helvetica-Light"/>
              </a:rPr>
              <a:t>Acknowledgement:</a:t>
            </a:r>
            <a:endParaRPr lang="en-US" altLang="zh-CN" sz="2400" dirty="0">
              <a:solidFill>
                <a:srgbClr val="FF0000"/>
              </a:solidFill>
              <a:latin typeface="Helvetica-Light"/>
            </a:endParaRPr>
          </a:p>
          <a:p>
            <a:r>
              <a:rPr lang="en-US" altLang="zh-CN" sz="2400" dirty="0" err="1">
                <a:solidFill>
                  <a:srgbClr val="3333FF"/>
                </a:solidFill>
                <a:latin typeface="Helvetica-Light"/>
              </a:rPr>
              <a:t>Yanyan</a:t>
            </a:r>
            <a:r>
              <a:rPr lang="en-US" altLang="zh-CN" sz="2400" dirty="0">
                <a:solidFill>
                  <a:srgbClr val="3333FF"/>
                </a:solidFill>
                <a:latin typeface="Helvetica-Light"/>
              </a:rPr>
              <a:t> Lan</a:t>
            </a:r>
            <a:r>
              <a:rPr lang="en-US" altLang="zh-CN" sz="2400" dirty="0">
                <a:solidFill>
                  <a:srgbClr val="000000"/>
                </a:solidFill>
                <a:latin typeface="Helvetica-Light"/>
              </a:rPr>
              <a:t>, </a:t>
            </a:r>
            <a:r>
              <a:rPr lang="en-US" altLang="zh-CN" sz="2400" dirty="0" smtClean="0">
                <a:solidFill>
                  <a:srgbClr val="000000"/>
                </a:solidFill>
                <a:latin typeface="Helvetica-Light"/>
              </a:rPr>
              <a:t>Institute </a:t>
            </a:r>
            <a:r>
              <a:rPr lang="en-US" altLang="zh-CN" sz="2400" dirty="0">
                <a:solidFill>
                  <a:srgbClr val="000000"/>
                </a:solidFill>
                <a:latin typeface="Helvetica-Light"/>
              </a:rPr>
              <a:t>of Computing Technology,</a:t>
            </a:r>
          </a:p>
          <a:p>
            <a:r>
              <a:rPr lang="en-US" altLang="zh-CN" sz="2400" dirty="0">
                <a:solidFill>
                  <a:srgbClr val="000000"/>
                </a:solidFill>
                <a:latin typeface="Helvetica-Light"/>
              </a:rPr>
              <a:t>Chinese Academy of </a:t>
            </a:r>
            <a:r>
              <a:rPr lang="en-US" altLang="zh-CN" sz="2400" dirty="0" smtClean="0">
                <a:solidFill>
                  <a:srgbClr val="000000"/>
                </a:solidFill>
                <a:latin typeface="Helvetica-Light"/>
              </a:rPr>
              <a:t>Sciences</a:t>
            </a:r>
          </a:p>
          <a:p>
            <a:endParaRPr lang="en-US" altLang="zh-CN" dirty="0" smtClean="0">
              <a:solidFill>
                <a:srgbClr val="000000"/>
              </a:solidFill>
              <a:latin typeface="Helvetica-Light"/>
            </a:endParaRPr>
          </a:p>
          <a:p>
            <a:pPr marL="457200" indent="-457200">
              <a:buFont typeface="Arial" pitchFamily="34" charset="0"/>
              <a:buChar char="•"/>
            </a:pPr>
            <a:r>
              <a:rPr lang="en-US" altLang="zh-CN" sz="2400" dirty="0" smtClean="0">
                <a:solidFill>
                  <a:srgbClr val="000000"/>
                </a:solidFill>
              </a:rPr>
              <a:t>Key </a:t>
            </a:r>
            <a:r>
              <a:rPr lang="en-US" altLang="zh-CN" sz="2400" dirty="0">
                <a:solidFill>
                  <a:srgbClr val="000000"/>
                </a:solidFill>
              </a:rPr>
              <a:t>Laboratory of Network Data Science &amp; </a:t>
            </a:r>
            <a:r>
              <a:rPr lang="en-US" altLang="zh-CN" sz="2400" dirty="0" smtClean="0">
                <a:solidFill>
                  <a:srgbClr val="000000"/>
                </a:solidFill>
              </a:rPr>
              <a:t>Technology</a:t>
            </a:r>
            <a:endParaRPr lang="en-US" altLang="zh-CN" sz="2400" dirty="0">
              <a:solidFill>
                <a:srgbClr val="000000"/>
              </a:solidFill>
            </a:endParaRPr>
          </a:p>
          <a:p>
            <a:r>
              <a:rPr lang="en-US" altLang="zh-CN" dirty="0">
                <a:solidFill>
                  <a:srgbClr val="000000"/>
                </a:solidFill>
              </a:rPr>
              <a:t>• </a:t>
            </a:r>
            <a:r>
              <a:rPr lang="en-US" altLang="zh-CN" dirty="0" smtClean="0">
                <a:solidFill>
                  <a:srgbClr val="000000"/>
                </a:solidFill>
              </a:rPr>
              <a:t>   </a:t>
            </a:r>
            <a:r>
              <a:rPr lang="en-US" altLang="zh-CN" sz="2400" dirty="0" smtClean="0">
                <a:solidFill>
                  <a:srgbClr val="000000"/>
                </a:solidFill>
              </a:rPr>
              <a:t>National </a:t>
            </a:r>
            <a:r>
              <a:rPr lang="en-US" altLang="zh-CN" sz="2400" dirty="0">
                <a:solidFill>
                  <a:srgbClr val="000000"/>
                </a:solidFill>
              </a:rPr>
              <a:t>Engineering Laboratory of Big Data Analysis </a:t>
            </a:r>
            <a:endParaRPr lang="en-US" altLang="zh-CN" sz="2400" dirty="0" smtClean="0">
              <a:solidFill>
                <a:srgbClr val="000000"/>
              </a:solidFill>
            </a:endParaRPr>
          </a:p>
          <a:p>
            <a:r>
              <a:rPr lang="en-US" altLang="zh-CN" sz="2400" dirty="0" smtClean="0">
                <a:solidFill>
                  <a:srgbClr val="000000"/>
                </a:solidFill>
              </a:rPr>
              <a:t>    System</a:t>
            </a:r>
            <a:endParaRPr lang="en-US" altLang="zh-CN" sz="1600" dirty="0">
              <a:solidFill>
                <a:srgbClr val="000000"/>
              </a:solidFill>
            </a:endParaRPr>
          </a:p>
          <a:p>
            <a:r>
              <a:rPr lang="en-US" altLang="zh-CN" dirty="0">
                <a:solidFill>
                  <a:srgbClr val="000000"/>
                </a:solidFill>
              </a:rPr>
              <a:t>• </a:t>
            </a:r>
            <a:r>
              <a:rPr lang="en-US" altLang="zh-CN" dirty="0" smtClean="0">
                <a:solidFill>
                  <a:srgbClr val="000000"/>
                </a:solidFill>
              </a:rPr>
              <a:t>   </a:t>
            </a:r>
            <a:r>
              <a:rPr lang="en-US" altLang="zh-CN" sz="2400" dirty="0" smtClean="0">
                <a:solidFill>
                  <a:srgbClr val="000000"/>
                </a:solidFill>
              </a:rPr>
              <a:t>Machine </a:t>
            </a:r>
            <a:r>
              <a:rPr lang="en-US" altLang="zh-CN" sz="2400" dirty="0">
                <a:solidFill>
                  <a:srgbClr val="000000"/>
                </a:solidFill>
              </a:rPr>
              <a:t>Learning &amp; Intelligent Search Group</a:t>
            </a:r>
            <a:endParaRPr lang="zh-CN" altLang="en-US" sz="2400" dirty="0">
              <a:solidFill>
                <a:srgbClr val="000000"/>
              </a:solidFill>
            </a:endParaRPr>
          </a:p>
        </p:txBody>
      </p:sp>
      <p:sp>
        <p:nvSpPr>
          <p:cNvPr id="3" name="矩形 2"/>
          <p:cNvSpPr/>
          <p:nvPr/>
        </p:nvSpPr>
        <p:spPr>
          <a:xfrm>
            <a:off x="1828800" y="983159"/>
            <a:ext cx="184731" cy="769441"/>
          </a:xfrm>
          <a:prstGeom prst="rect">
            <a:avLst/>
          </a:prstGeom>
        </p:spPr>
        <p:txBody>
          <a:bodyPr wrap="none">
            <a:spAutoFit/>
          </a:bodyPr>
          <a:lstStyle/>
          <a:p>
            <a:endParaRPr lang="en-US" altLang="zh-CN" sz="4400" dirty="0">
              <a:solidFill>
                <a:srgbClr val="FF0000"/>
              </a:solidFill>
              <a:latin typeface="Helvetica-Light"/>
            </a:endParaRPr>
          </a:p>
        </p:txBody>
      </p:sp>
    </p:spTree>
    <p:extLst>
      <p:ext uri="{BB962C8B-B14F-4D97-AF65-F5344CB8AC3E}">
        <p14:creationId xmlns:p14="http://schemas.microsoft.com/office/powerpoint/2010/main" val="1775140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166688" y="100012"/>
            <a:ext cx="8824912" cy="6418916"/>
          </a:xfrm>
          <a:prstGeom prst="rect">
            <a:avLst/>
          </a:prstGeom>
        </p:spPr>
      </p:pic>
    </p:spTree>
    <p:extLst>
      <p:ext uri="{BB962C8B-B14F-4D97-AF65-F5344CB8AC3E}">
        <p14:creationId xmlns:p14="http://schemas.microsoft.com/office/powerpoint/2010/main" val="3552082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304771" y="638175"/>
            <a:ext cx="8305829" cy="5610225"/>
          </a:xfrm>
          <a:prstGeom prst="rect">
            <a:avLst/>
          </a:prstGeom>
        </p:spPr>
      </p:pic>
    </p:spTree>
    <p:extLst>
      <p:ext uri="{BB962C8B-B14F-4D97-AF65-F5344CB8AC3E}">
        <p14:creationId xmlns:p14="http://schemas.microsoft.com/office/powerpoint/2010/main" val="1440829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矩形 2"/>
          <p:cNvSpPr>
            <a:spLocks noChangeArrowheads="1"/>
          </p:cNvSpPr>
          <p:nvPr/>
        </p:nvSpPr>
        <p:spPr bwMode="auto">
          <a:xfrm>
            <a:off x="701675" y="1449388"/>
            <a:ext cx="7691438" cy="4032250"/>
          </a:xfrm>
          <a:prstGeom prst="rect">
            <a:avLst/>
          </a:prstGeom>
          <a:noFill/>
          <a:ln w="9525">
            <a:noFill/>
            <a:miter lim="800000"/>
            <a:headEnd/>
            <a:tailEnd/>
          </a:ln>
        </p:spPr>
        <p:txBody>
          <a:bodyPr>
            <a:spAutoFit/>
          </a:bodyPr>
          <a:lstStyle/>
          <a:p>
            <a:r>
              <a:rPr lang="zh-CN" altLang="en-US" sz="3200">
                <a:solidFill>
                  <a:srgbClr val="3333FF"/>
                </a:solidFill>
                <a:latin typeface="华文新魏" pitchFamily="2" charset="-122"/>
                <a:ea typeface="华文新魏" pitchFamily="2" charset="-122"/>
              </a:rPr>
              <a:t>数学不仅是一门独立的科学，而且还为所有其他科学、技术和工程的发展提供</a:t>
            </a:r>
            <a:r>
              <a:rPr lang="zh-CN" altLang="en-US" sz="3200" b="1" i="1">
                <a:solidFill>
                  <a:srgbClr val="3333FF"/>
                </a:solidFill>
                <a:latin typeface="华文新魏" pitchFamily="2" charset="-122"/>
                <a:ea typeface="华文新魏" pitchFamily="2" charset="-122"/>
              </a:rPr>
              <a:t>语言、观念、方法和工具</a:t>
            </a:r>
            <a:r>
              <a:rPr lang="zh-CN" altLang="en-US" sz="3200">
                <a:solidFill>
                  <a:srgbClr val="3333FF"/>
                </a:solidFill>
                <a:latin typeface="华文新魏" pitchFamily="2" charset="-122"/>
                <a:ea typeface="华文新魏" pitchFamily="2" charset="-122"/>
              </a:rPr>
              <a:t>。</a:t>
            </a:r>
            <a:r>
              <a:rPr lang="zh-CN" altLang="en-US" sz="3200">
                <a:solidFill>
                  <a:srgbClr val="000000"/>
                </a:solidFill>
                <a:latin typeface="华文新魏" pitchFamily="2" charset="-122"/>
                <a:ea typeface="华文新魏" pitchFamily="2" charset="-122"/>
              </a:rPr>
              <a:t>数学在人类认识自然，描述和发现自然规律，以及进行科学思维上起着不可代替的重要作用。随着计算机技术的高度发展，数学更在科学发现、技术创新、工程技术、管理与决策以及经济和金融等众多领域发挥越来越大的作用。</a:t>
            </a:r>
          </a:p>
        </p:txBody>
      </p:sp>
      <p:sp>
        <p:nvSpPr>
          <p:cNvPr id="3" name="Rectangle 2"/>
          <p:cNvSpPr txBox="1">
            <a:spLocks noChangeArrowheads="1"/>
          </p:cNvSpPr>
          <p:nvPr/>
        </p:nvSpPr>
        <p:spPr bwMode="auto">
          <a:xfrm>
            <a:off x="501650" y="98425"/>
            <a:ext cx="8031163" cy="1584325"/>
          </a:xfrm>
          <a:prstGeom prst="rect">
            <a:avLst/>
          </a:prstGeom>
          <a:noFill/>
          <a:ln w="9525">
            <a:noFill/>
            <a:miter lim="800000"/>
            <a:headEnd/>
            <a:tailEnd/>
          </a:ln>
        </p:spPr>
        <p:txBody>
          <a:bodyPr anchor="ctr"/>
          <a:lstStyle/>
          <a:p>
            <a:pPr algn="ctr">
              <a:defRPr/>
            </a:pPr>
            <a:r>
              <a:rPr lang="zh-CN" altLang="en-US" sz="5400" kern="0" dirty="0">
                <a:solidFill>
                  <a:srgbClr val="FF0000"/>
                </a:solidFill>
                <a:latin typeface="华文新魏" pitchFamily="2" charset="-122"/>
                <a:ea typeface="华文新魏" pitchFamily="2" charset="-122"/>
              </a:rPr>
              <a:t>数学不同于其它自然科学</a:t>
            </a:r>
            <a:r>
              <a:rPr lang="zh-CN" altLang="en-US" sz="3600" b="1" i="1" kern="0" dirty="0">
                <a:solidFill>
                  <a:srgbClr val="000000"/>
                </a:solidFill>
                <a:latin typeface="Arial"/>
                <a:ea typeface="宋体"/>
              </a:rPr>
              <a:t>           </a:t>
            </a:r>
          </a:p>
        </p:txBody>
      </p:sp>
      <p:sp>
        <p:nvSpPr>
          <p:cNvPr id="4" name="TextBox 3"/>
          <p:cNvSpPr txBox="1">
            <a:spLocks noChangeArrowheads="1"/>
          </p:cNvSpPr>
          <p:nvPr/>
        </p:nvSpPr>
        <p:spPr bwMode="auto">
          <a:xfrm>
            <a:off x="431800" y="5408613"/>
            <a:ext cx="7920038" cy="1077912"/>
          </a:xfrm>
          <a:prstGeom prst="rect">
            <a:avLst/>
          </a:prstGeom>
          <a:noFill/>
          <a:ln w="9525">
            <a:noFill/>
            <a:miter lim="800000"/>
            <a:headEnd/>
            <a:tailEnd/>
          </a:ln>
        </p:spPr>
        <p:txBody>
          <a:bodyPr>
            <a:spAutoFit/>
          </a:bodyPr>
          <a:lstStyle/>
          <a:p>
            <a:r>
              <a:rPr lang="zh-CN" altLang="en-US" sz="3200" b="1">
                <a:solidFill>
                  <a:srgbClr val="000099"/>
                </a:solidFill>
                <a:latin typeface="华文新魏" pitchFamily="2" charset="-122"/>
                <a:ea typeface="华文新魏" pitchFamily="2" charset="-122"/>
              </a:rPr>
              <a:t>关于数学的最大误区是把它与</a:t>
            </a:r>
            <a:endParaRPr lang="en-US" altLang="zh-CN" sz="3200" b="1" dirty="0">
              <a:solidFill>
                <a:srgbClr val="000099"/>
              </a:solidFill>
              <a:latin typeface="华文新魏" pitchFamily="2" charset="-122"/>
              <a:ea typeface="华文新魏" pitchFamily="2" charset="-122"/>
            </a:endParaRPr>
          </a:p>
          <a:p>
            <a:r>
              <a:rPr lang="en-US" altLang="zh-CN" sz="3200" b="1" dirty="0">
                <a:solidFill>
                  <a:srgbClr val="000099"/>
                </a:solidFill>
                <a:latin typeface="华文新魏" pitchFamily="2" charset="-122"/>
                <a:ea typeface="华文新魏" pitchFamily="2" charset="-122"/>
              </a:rPr>
              <a:t>      </a:t>
            </a:r>
            <a:r>
              <a:rPr lang="zh-CN" altLang="en-US" sz="3200" b="1">
                <a:solidFill>
                  <a:srgbClr val="00B0F0"/>
                </a:solidFill>
                <a:latin typeface="华文新魏" pitchFamily="2" charset="-122"/>
                <a:ea typeface="华文新魏" pitchFamily="2" charset="-122"/>
              </a:rPr>
              <a:t>（数）</a:t>
            </a:r>
            <a:r>
              <a:rPr lang="zh-CN" altLang="en-US" sz="3200" b="1">
                <a:solidFill>
                  <a:srgbClr val="FF0000"/>
                </a:solidFill>
                <a:latin typeface="华文新魏" pitchFamily="2" charset="-122"/>
                <a:ea typeface="华文新魏" pitchFamily="2" charset="-122"/>
              </a:rPr>
              <a:t>理化天地生</a:t>
            </a:r>
            <a:r>
              <a:rPr lang="zh-CN" altLang="en-US" sz="3200" b="1">
                <a:solidFill>
                  <a:srgbClr val="000099"/>
                </a:solidFill>
                <a:latin typeface="华文新魏" pitchFamily="2" charset="-122"/>
                <a:ea typeface="华文新魏" pitchFamily="2" charset="-122"/>
              </a:rPr>
              <a:t>放在同等的地位 </a:t>
            </a:r>
            <a:r>
              <a:rPr lang="en-US" altLang="zh-CN" sz="3200" b="1" dirty="0">
                <a:solidFill>
                  <a:srgbClr val="000099"/>
                </a:solidFill>
                <a:latin typeface="华文新魏" pitchFamily="2" charset="-122"/>
                <a:ea typeface="华文新魏" pitchFamily="2" charset="-122"/>
              </a:rPr>
              <a:t>!</a:t>
            </a:r>
            <a:endParaRPr lang="zh-CN" altLang="en-US" sz="3200" b="1">
              <a:solidFill>
                <a:srgbClr val="000099"/>
              </a:solidFill>
              <a:latin typeface="华文新魏" pitchFamily="2" charset="-122"/>
              <a:ea typeface="华文新魏" pitchFamily="2" charset="-122"/>
            </a:endParaRPr>
          </a:p>
        </p:txBody>
      </p:sp>
    </p:spTree>
    <p:extLst>
      <p:ext uri="{BB962C8B-B14F-4D97-AF65-F5344CB8AC3E}">
        <p14:creationId xmlns:p14="http://schemas.microsoft.com/office/powerpoint/2010/main" val="225795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2400" y="-4922004"/>
            <a:ext cx="8991600" cy="418704"/>
          </a:xfrm>
          <a:prstGeom prst="rect">
            <a:avLst/>
          </a:prstGeom>
        </p:spPr>
        <p:txBody>
          <a:bodyPr wrap="square">
            <a:spAutoFit/>
          </a:bodyPr>
          <a:lstStyle/>
          <a:p>
            <a:pPr>
              <a:lnSpc>
                <a:spcPts val="2100"/>
              </a:lnSpc>
              <a:spcBef>
                <a:spcPts val="960"/>
              </a:spcBef>
              <a:spcAft>
                <a:spcPts val="960"/>
              </a:spcAft>
            </a:pPr>
            <a:r>
              <a:rPr lang="en-US" altLang="zh-CN" sz="3600" dirty="0">
                <a:solidFill>
                  <a:srgbClr val="555555"/>
                </a:solidFill>
                <a:latin typeface="微软雅黑" panose="020B0503020204020204" pitchFamily="34" charset="-122"/>
                <a:cs typeface="宋体" panose="02010600030101010101" pitchFamily="2" charset="-122"/>
              </a:rPr>
              <a:t> </a:t>
            </a:r>
            <a:endParaRPr lang="zh-CN" altLang="en-US" sz="2000" dirty="0">
              <a:solidFill>
                <a:srgbClr val="000000"/>
              </a:solidFill>
            </a:endParaRPr>
          </a:p>
        </p:txBody>
      </p:sp>
      <p:sp>
        <p:nvSpPr>
          <p:cNvPr id="11" name="内容占位符 10"/>
          <p:cNvSpPr>
            <a:spLocks noGrp="1"/>
          </p:cNvSpPr>
          <p:nvPr>
            <p:ph idx="1"/>
          </p:nvPr>
        </p:nvSpPr>
        <p:spPr>
          <a:xfrm>
            <a:off x="457200" y="278580"/>
            <a:ext cx="8229600" cy="6172200"/>
          </a:xfrm>
        </p:spPr>
        <p:txBody>
          <a:bodyPr/>
          <a:lstStyle/>
          <a:p>
            <a:pPr marL="0" indent="0">
              <a:lnSpc>
                <a:spcPts val="2100"/>
              </a:lnSpc>
              <a:spcBef>
                <a:spcPts val="960"/>
              </a:spcBef>
              <a:spcAft>
                <a:spcPts val="960"/>
              </a:spcAft>
              <a:buNone/>
            </a:pPr>
            <a:r>
              <a:rPr lang="en-US" altLang="zh-CN" dirty="0" smtClean="0">
                <a:solidFill>
                  <a:srgbClr val="555555"/>
                </a:solidFill>
                <a:latin typeface="微软雅黑" panose="020B0503020204020204" pitchFamily="34" charset="-122"/>
                <a:cs typeface="宋体" panose="02010600030101010101" pitchFamily="2" charset="-122"/>
              </a:rPr>
              <a:t>              </a:t>
            </a:r>
          </a:p>
          <a:p>
            <a:pPr marL="0" indent="0">
              <a:lnSpc>
                <a:spcPts val="2100"/>
              </a:lnSpc>
              <a:spcBef>
                <a:spcPts val="960"/>
              </a:spcBef>
              <a:spcAft>
                <a:spcPts val="960"/>
              </a:spcAft>
              <a:buNone/>
            </a:pPr>
            <a:r>
              <a:rPr lang="en-US" altLang="zh-CN" sz="4000" dirty="0">
                <a:solidFill>
                  <a:srgbClr val="FF0000"/>
                </a:solidFill>
                <a:latin typeface="微软雅黑" panose="020B0503020204020204" pitchFamily="34" charset="-122"/>
                <a:cs typeface="宋体" panose="02010600030101010101" pitchFamily="2" charset="-122"/>
              </a:rPr>
              <a:t> </a:t>
            </a:r>
            <a:r>
              <a:rPr lang="en-US" altLang="zh-CN" sz="4000" dirty="0" smtClean="0">
                <a:solidFill>
                  <a:srgbClr val="FF0000"/>
                </a:solidFill>
                <a:latin typeface="微软雅黑" panose="020B0503020204020204" pitchFamily="34" charset="-122"/>
                <a:cs typeface="宋体" panose="02010600030101010101" pitchFamily="2" charset="-122"/>
              </a:rPr>
              <a:t>          GAN</a:t>
            </a:r>
            <a:r>
              <a:rPr lang="zh-CN" altLang="zh-CN" sz="4000" b="1" dirty="0">
                <a:solidFill>
                  <a:srgbClr val="FF0000"/>
                </a:solidFill>
                <a:latin typeface="微软雅黑" panose="020B0503020204020204" pitchFamily="34" charset="-122"/>
                <a:cs typeface="宋体" panose="02010600030101010101" pitchFamily="2" charset="-122"/>
              </a:rPr>
              <a:t>的思想与训练</a:t>
            </a:r>
            <a:r>
              <a:rPr lang="zh-CN" altLang="zh-CN" sz="4000" b="1" dirty="0" smtClean="0">
                <a:solidFill>
                  <a:srgbClr val="FF0000"/>
                </a:solidFill>
                <a:latin typeface="微软雅黑" panose="020B0503020204020204" pitchFamily="34" charset="-122"/>
                <a:cs typeface="宋体" panose="02010600030101010101" pitchFamily="2" charset="-122"/>
              </a:rPr>
              <a:t>方法</a:t>
            </a:r>
            <a:endParaRPr lang="en-US" altLang="zh-CN" sz="4000" b="1" dirty="0" smtClean="0">
              <a:solidFill>
                <a:srgbClr val="FF0000"/>
              </a:solidFill>
              <a:latin typeface="微软雅黑" panose="020B0503020204020204" pitchFamily="34" charset="-122"/>
              <a:cs typeface="宋体" panose="02010600030101010101" pitchFamily="2" charset="-122"/>
            </a:endParaRPr>
          </a:p>
          <a:p>
            <a:pPr>
              <a:lnSpc>
                <a:spcPts val="2100"/>
              </a:lnSpc>
              <a:spcBef>
                <a:spcPts val="960"/>
              </a:spcBef>
              <a:spcAft>
                <a:spcPts val="960"/>
              </a:spcAft>
            </a:pPr>
            <a:endParaRPr lang="zh-CN" altLang="zh-CN" sz="4000" dirty="0">
              <a:latin typeface="宋体" panose="02010600030101010101" pitchFamily="2" charset="-122"/>
              <a:cs typeface="宋体" panose="02010600030101010101" pitchFamily="2" charset="-122"/>
            </a:endParaRPr>
          </a:p>
          <a:p>
            <a:r>
              <a:rPr lang="en-US" altLang="zh-CN" sz="280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GAN[</a:t>
            </a:r>
            <a:r>
              <a:rPr lang="en-US" altLang="zh-CN" sz="2800" dirty="0" err="1"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Goodfellow</a:t>
            </a:r>
            <a:r>
              <a:rPr lang="en-US" altLang="zh-CN" sz="280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 </a:t>
            </a:r>
            <a:r>
              <a:rPr lang="en-US" altLang="zh-CN" sz="280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Ian</a:t>
            </a:r>
            <a:r>
              <a:rPr lang="zh-CN" altLang="zh-CN" sz="280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a:t>
            </a:r>
            <a:r>
              <a:rPr lang="en-US" altLang="zh-CN" sz="280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GAN]</a:t>
            </a:r>
            <a:r>
              <a:rPr lang="zh-CN" altLang="zh-CN" sz="280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启发自博弈论中的二人零和博弈（</a:t>
            </a:r>
            <a:r>
              <a:rPr lang="en-US" altLang="zh-CN" sz="280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two-player game</a:t>
            </a:r>
            <a:r>
              <a:rPr lang="zh-CN" altLang="zh-CN" sz="280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），由</a:t>
            </a:r>
            <a:r>
              <a:rPr lang="en-US" altLang="zh-CN" sz="2800" u="sng" dirty="0">
                <a:solidFill>
                  <a:srgbClr val="0C89CF"/>
                </a:solidFill>
                <a:latin typeface="微软雅黑" panose="020B0503020204020204" pitchFamily="34" charset="-122"/>
                <a:ea typeface="华文行楷" panose="02010800040101010101" pitchFamily="2" charset="-122"/>
                <a:cs typeface="Times New Roman" panose="02020603050405020304" pitchFamily="18" charset="0"/>
                <a:hlinkClick r:id="rId2"/>
              </a:rPr>
              <a:t>[</a:t>
            </a:r>
            <a:r>
              <a:rPr lang="en-US" altLang="zh-CN" sz="2800" u="sng" dirty="0" err="1">
                <a:solidFill>
                  <a:srgbClr val="0C89CF"/>
                </a:solidFill>
                <a:latin typeface="微软雅黑" panose="020B0503020204020204" pitchFamily="34" charset="-122"/>
                <a:ea typeface="华文行楷" panose="02010800040101010101" pitchFamily="2" charset="-122"/>
                <a:cs typeface="Times New Roman" panose="02020603050405020304" pitchFamily="18" charset="0"/>
                <a:hlinkClick r:id="rId2"/>
              </a:rPr>
              <a:t>Goodfellow</a:t>
            </a:r>
            <a:r>
              <a:rPr lang="en-US" altLang="zh-CN" sz="2800" u="sng" dirty="0">
                <a:solidFill>
                  <a:srgbClr val="0C89CF"/>
                </a:solidFill>
                <a:latin typeface="微软雅黑" panose="020B0503020204020204" pitchFamily="34" charset="-122"/>
                <a:ea typeface="华文行楷" panose="02010800040101010101" pitchFamily="2" charset="-122"/>
                <a:cs typeface="Times New Roman" panose="02020603050405020304" pitchFamily="18" charset="0"/>
                <a:hlinkClick r:id="rId2"/>
              </a:rPr>
              <a:t> et al, NIPS 2014]</a:t>
            </a:r>
            <a:r>
              <a:rPr lang="zh-CN" altLang="zh-CN" sz="280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开创性地提出</a:t>
            </a:r>
            <a:r>
              <a:rPr lang="zh-CN" altLang="zh-CN" sz="280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a:t>
            </a:r>
            <a:endParaRPr lang="en-US" altLang="zh-CN" sz="280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endParaRPr>
          </a:p>
          <a:p>
            <a:endParaRPr lang="en-US" altLang="zh-CN" sz="280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endParaRPr>
          </a:p>
          <a:p>
            <a:r>
              <a:rPr lang="en-US" altLang="zh-CN" sz="280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GAN</a:t>
            </a:r>
            <a:r>
              <a:rPr lang="zh-CN" altLang="zh-CN" sz="280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模型中的两位博弈方分别由</a:t>
            </a:r>
            <a:r>
              <a:rPr lang="zh-CN" altLang="zh-CN" sz="2800" dirty="0">
                <a:solidFill>
                  <a:srgbClr val="FF0000"/>
                </a:solidFill>
                <a:latin typeface="微软雅黑" panose="020B0503020204020204" pitchFamily="34" charset="-122"/>
                <a:ea typeface="华文行楷" panose="02010800040101010101" pitchFamily="2" charset="-122"/>
                <a:cs typeface="Times New Roman" panose="02020603050405020304" pitchFamily="18" charset="0"/>
              </a:rPr>
              <a:t>生成式</a:t>
            </a:r>
            <a:r>
              <a:rPr lang="zh-CN" altLang="zh-CN" sz="2800" dirty="0" smtClean="0">
                <a:solidFill>
                  <a:srgbClr val="FF0000"/>
                </a:solidFill>
                <a:latin typeface="微软雅黑" panose="020B0503020204020204" pitchFamily="34" charset="-122"/>
                <a:ea typeface="华文行楷" panose="02010800040101010101" pitchFamily="2" charset="-122"/>
                <a:cs typeface="Times New Roman" panose="02020603050405020304" pitchFamily="18" charset="0"/>
              </a:rPr>
              <a:t>模型</a:t>
            </a:r>
            <a:endParaRPr lang="en-US" altLang="zh-CN" sz="2800" dirty="0" smtClean="0">
              <a:solidFill>
                <a:srgbClr val="FF0000"/>
              </a:solidFill>
              <a:latin typeface="微软雅黑" panose="020B0503020204020204" pitchFamily="34" charset="-122"/>
              <a:ea typeface="华文行楷" panose="02010800040101010101" pitchFamily="2" charset="-122"/>
              <a:cs typeface="Times New Roman" panose="02020603050405020304" pitchFamily="18" charset="0"/>
            </a:endParaRPr>
          </a:p>
          <a:p>
            <a:pPr>
              <a:buNone/>
            </a:pPr>
            <a:r>
              <a:rPr lang="zh-CN" altLang="zh-CN" sz="280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a:t>
            </a:r>
            <a:r>
              <a:rPr lang="en-US" altLang="zh-CN" sz="280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generative model</a:t>
            </a:r>
            <a:r>
              <a:rPr lang="zh-CN" altLang="zh-CN" sz="280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）和</a:t>
            </a:r>
            <a:r>
              <a:rPr lang="zh-CN" altLang="zh-CN" sz="2800" dirty="0">
                <a:solidFill>
                  <a:srgbClr val="FF0000"/>
                </a:solidFill>
                <a:latin typeface="微软雅黑" panose="020B0503020204020204" pitchFamily="34" charset="-122"/>
                <a:ea typeface="华文行楷" panose="02010800040101010101" pitchFamily="2" charset="-122"/>
                <a:cs typeface="Times New Roman" panose="02020603050405020304" pitchFamily="18" charset="0"/>
              </a:rPr>
              <a:t>判别式模型</a:t>
            </a:r>
            <a:r>
              <a:rPr lang="zh-CN" altLang="zh-CN" sz="280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a:t>
            </a:r>
            <a:r>
              <a:rPr lang="en-US" altLang="zh-CN" sz="280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discriminative model</a:t>
            </a:r>
            <a:r>
              <a:rPr lang="zh-CN" altLang="zh-CN" sz="280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）充当</a:t>
            </a:r>
            <a:r>
              <a:rPr lang="zh-CN" altLang="zh-CN" sz="280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a:t>
            </a:r>
            <a:endParaRPr lang="zh-CN" altLang="en-US" sz="2800" dirty="0">
              <a:ea typeface="华文行楷" panose="02010800040101010101" pitchFamily="2" charset="-122"/>
            </a:endParaRPr>
          </a:p>
        </p:txBody>
      </p:sp>
    </p:spTree>
    <p:extLst>
      <p:ext uri="{BB962C8B-B14F-4D97-AF65-F5344CB8AC3E}">
        <p14:creationId xmlns:p14="http://schemas.microsoft.com/office/powerpoint/2010/main" val="28499166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948696" y="278580"/>
            <a:ext cx="6773724" cy="4494043"/>
          </a:xfrm>
          <a:prstGeom prst="rect">
            <a:avLst/>
          </a:prstGeom>
        </p:spPr>
      </p:pic>
      <p:sp>
        <p:nvSpPr>
          <p:cNvPr id="3" name="矩形 2"/>
          <p:cNvSpPr/>
          <p:nvPr/>
        </p:nvSpPr>
        <p:spPr>
          <a:xfrm>
            <a:off x="341436" y="5005118"/>
            <a:ext cx="8461128" cy="1754326"/>
          </a:xfrm>
          <a:prstGeom prst="rect">
            <a:avLst/>
          </a:prstGeom>
        </p:spPr>
        <p:txBody>
          <a:bodyPr wrap="square">
            <a:spAutoFit/>
          </a:bodyPr>
          <a:lstStyle/>
          <a:p>
            <a:r>
              <a:rPr lang="en-US"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G</a:t>
            </a:r>
            <a:r>
              <a:rPr lang="zh-CN"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和</a:t>
            </a:r>
            <a:r>
              <a:rPr lang="en-US"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D</a:t>
            </a:r>
            <a:r>
              <a:rPr lang="zh-CN"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一般都是非线性映射函数，例如多层感知机、卷积神经网络等。如图所示，左图是一个判别式模型，当输入训练数据</a:t>
            </a:r>
            <a:r>
              <a:rPr lang="en-US"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x</a:t>
            </a:r>
            <a:r>
              <a:rPr lang="zh-CN"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时，期待输出高概率（接近</a:t>
            </a:r>
            <a:r>
              <a:rPr lang="en-US"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1</a:t>
            </a:r>
            <a:r>
              <a:rPr lang="zh-CN"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）；右图下半部分是生成模型，输入是一些服从某一简单分布（例如高斯分布）的随机噪声</a:t>
            </a:r>
            <a:r>
              <a:rPr lang="en-US"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z</a:t>
            </a:r>
            <a:r>
              <a:rPr lang="zh-CN"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，输出是与训练图像相同尺寸的生成图像。向判别模型</a:t>
            </a:r>
            <a:r>
              <a:rPr lang="en-US"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D</a:t>
            </a:r>
            <a:r>
              <a:rPr lang="zh-CN"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输入生成样本，对于</a:t>
            </a:r>
            <a:r>
              <a:rPr lang="en-US"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D</a:t>
            </a:r>
            <a:r>
              <a:rPr lang="zh-CN"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来说期望输出低概率（判断为生成样本），对于生成模型</a:t>
            </a:r>
            <a:r>
              <a:rPr lang="en-US"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G</a:t>
            </a:r>
            <a:r>
              <a:rPr lang="zh-CN"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来说要尽量欺骗</a:t>
            </a:r>
            <a:r>
              <a:rPr lang="en-US"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D</a:t>
            </a:r>
            <a:r>
              <a:rPr lang="zh-CN" altLang="zh-CN"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，使判别模型输出高概率（误判为真实样本），从而形成竞争与对抗。</a:t>
            </a:r>
            <a:endParaRPr lang="zh-CN" altLang="en-US" dirty="0">
              <a:solidFill>
                <a:srgbClr val="000000"/>
              </a:solidFill>
            </a:endParaRPr>
          </a:p>
        </p:txBody>
      </p:sp>
    </p:spTree>
    <p:extLst>
      <p:ext uri="{BB962C8B-B14F-4D97-AF65-F5344CB8AC3E}">
        <p14:creationId xmlns:p14="http://schemas.microsoft.com/office/powerpoint/2010/main" val="7199005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701484" y="818652"/>
            <a:ext cx="8191092" cy="5567464"/>
          </a:xfrm>
          <a:prstGeom prst="rect">
            <a:avLst/>
          </a:prstGeom>
          <a:ln>
            <a:solidFill>
              <a:srgbClr val="00B0F0"/>
            </a:solidFill>
          </a:ln>
        </p:spPr>
      </p:pic>
      <p:sp>
        <p:nvSpPr>
          <p:cNvPr id="4" name="矩形 3"/>
          <p:cNvSpPr/>
          <p:nvPr/>
        </p:nvSpPr>
        <p:spPr bwMode="auto">
          <a:xfrm>
            <a:off x="166496" y="278580"/>
            <a:ext cx="2160288" cy="2970396"/>
          </a:xfrm>
          <a:prstGeom prst="rect">
            <a:avLst/>
          </a:prstGeom>
          <a:solidFill>
            <a:srgbClr val="FFC000"/>
          </a:solidFill>
          <a:ln w="41275" cap="flat" cmpd="sng" algn="ctr">
            <a:solidFill>
              <a:srgbClr val="92D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5" name="矩形 4"/>
          <p:cNvSpPr/>
          <p:nvPr/>
        </p:nvSpPr>
        <p:spPr>
          <a:xfrm>
            <a:off x="328186" y="368592"/>
            <a:ext cx="1980264" cy="2985433"/>
          </a:xfrm>
          <a:prstGeom prst="rect">
            <a:avLst/>
          </a:prstGeom>
        </p:spPr>
        <p:txBody>
          <a:bodyPr wrap="square">
            <a:spAutoFit/>
          </a:bodyPr>
          <a:lstStyle/>
          <a:p>
            <a:pPr marL="342900" lvl="0" indent="-342900" eaLnBrk="0" hangingPunct="0">
              <a:spcBef>
                <a:spcPct val="20000"/>
              </a:spcBef>
            </a:pPr>
            <a:r>
              <a:rPr lang="zh-CN" altLang="zh-CN" sz="2000" kern="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生成模型</a:t>
            </a:r>
            <a:r>
              <a:rPr lang="en-US" altLang="zh-CN" sz="2000" kern="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G</a:t>
            </a:r>
            <a:r>
              <a:rPr lang="zh-CN"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捕捉</a:t>
            </a:r>
            <a:endParaRPr lang="en-US"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endParaRPr>
          </a:p>
          <a:p>
            <a:pPr marL="342900" lvl="0" indent="-342900" eaLnBrk="0" hangingPunct="0">
              <a:spcBef>
                <a:spcPct val="20000"/>
              </a:spcBef>
            </a:pPr>
            <a:r>
              <a:rPr lang="zh-CN"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样本数据分布</a:t>
            </a:r>
            <a:r>
              <a:rPr lang="zh-CN" altLang="en-US"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a:t>
            </a:r>
            <a:endParaRPr lang="en-US" altLang="zh-CN" sz="2000" kern="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endParaRPr>
          </a:p>
          <a:p>
            <a:pPr marL="342900" lvl="0" indent="-342900" eaLnBrk="0" hangingPunct="0">
              <a:spcBef>
                <a:spcPct val="20000"/>
              </a:spcBef>
            </a:pPr>
            <a:r>
              <a:rPr lang="zh-CN"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判别模型是一</a:t>
            </a:r>
            <a:r>
              <a:rPr lang="zh-CN" altLang="en-US"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个</a:t>
            </a:r>
            <a:endParaRPr lang="en-US"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endParaRPr>
          </a:p>
          <a:p>
            <a:pPr marL="342900" lvl="0" indent="-342900" eaLnBrk="0" hangingPunct="0">
              <a:spcBef>
                <a:spcPct val="20000"/>
              </a:spcBef>
            </a:pPr>
            <a:r>
              <a:rPr lang="zh-CN"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二分类器，估计</a:t>
            </a:r>
            <a:endParaRPr lang="en-US"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endParaRPr>
          </a:p>
          <a:p>
            <a:pPr marL="342900" lvl="0" indent="-342900" eaLnBrk="0" hangingPunct="0">
              <a:spcBef>
                <a:spcPct val="20000"/>
              </a:spcBef>
            </a:pPr>
            <a:r>
              <a:rPr lang="zh-CN"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一个样本来自于</a:t>
            </a:r>
            <a:endParaRPr lang="en-US"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endParaRPr>
          </a:p>
          <a:p>
            <a:pPr marL="342900" lvl="0" indent="-342900" eaLnBrk="0" hangingPunct="0">
              <a:spcBef>
                <a:spcPct val="20000"/>
              </a:spcBef>
            </a:pPr>
            <a:r>
              <a:rPr lang="zh-CN"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训练数据（而非</a:t>
            </a:r>
            <a:endParaRPr lang="en-US"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endParaRPr>
          </a:p>
          <a:p>
            <a:pPr marL="342900" lvl="0" indent="-342900" eaLnBrk="0" hangingPunct="0">
              <a:spcBef>
                <a:spcPct val="20000"/>
              </a:spcBef>
            </a:pPr>
            <a:r>
              <a:rPr lang="zh-CN"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生成数据）的概</a:t>
            </a:r>
            <a:endParaRPr lang="en-US"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endParaRPr>
          </a:p>
          <a:p>
            <a:pPr marL="342900" lvl="0" indent="-342900" eaLnBrk="0" hangingPunct="0">
              <a:spcBef>
                <a:spcPct val="20000"/>
              </a:spcBef>
            </a:pPr>
            <a:r>
              <a:rPr lang="zh-CN" altLang="zh-CN" sz="2000" kern="0" dirty="0" smtClean="0">
                <a:solidFill>
                  <a:srgbClr val="555555"/>
                </a:solidFill>
                <a:latin typeface="微软雅黑" panose="020B0503020204020204" pitchFamily="34" charset="-122"/>
                <a:ea typeface="华文行楷" panose="02010800040101010101" pitchFamily="2" charset="-122"/>
                <a:cs typeface="Times New Roman" panose="02020603050405020304" pitchFamily="18" charset="0"/>
              </a:rPr>
              <a:t>率。</a:t>
            </a:r>
            <a:endParaRPr lang="en-US" altLang="zh-CN" sz="2000" kern="0" dirty="0">
              <a:solidFill>
                <a:srgbClr val="555555"/>
              </a:solidFill>
              <a:latin typeface="微软雅黑" panose="020B0503020204020204" pitchFamily="34" charset="-122"/>
              <a:ea typeface="华文行楷"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24958381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FF0000"/>
                </a:solidFill>
              </a:rPr>
              <a:t>Burst of </a:t>
            </a:r>
            <a:r>
              <a:rPr lang="en-US" altLang="zh-CN" dirty="0" smtClean="0">
                <a:solidFill>
                  <a:srgbClr val="FF0000"/>
                </a:solidFill>
              </a:rPr>
              <a:t>GANs</a:t>
            </a:r>
            <a:endParaRPr lang="zh-CN" altLang="en-US" dirty="0">
              <a:solidFill>
                <a:srgbClr val="FF0000"/>
              </a:solidFill>
            </a:endParaRPr>
          </a:p>
        </p:txBody>
      </p:sp>
      <p:sp>
        <p:nvSpPr>
          <p:cNvPr id="3" name="内容占位符 2"/>
          <p:cNvSpPr>
            <a:spLocks noGrp="1"/>
          </p:cNvSpPr>
          <p:nvPr>
            <p:ph idx="1"/>
          </p:nvPr>
        </p:nvSpPr>
        <p:spPr>
          <a:xfrm>
            <a:off x="341436" y="1386108"/>
            <a:ext cx="8229600" cy="4383204"/>
          </a:xfrm>
        </p:spPr>
        <p:txBody>
          <a:bodyPr/>
          <a:lstStyle/>
          <a:p>
            <a:r>
              <a:rPr lang="en-US" altLang="zh-CN" sz="2000" dirty="0" smtClean="0"/>
              <a:t>NIPS2016</a:t>
            </a:r>
            <a:r>
              <a:rPr lang="en-US" altLang="zh-CN" sz="2000" dirty="0"/>
              <a:t>: </a:t>
            </a:r>
            <a:r>
              <a:rPr lang="zh-CN" altLang="en-US" sz="2000" dirty="0"/>
              <a:t>会议⼤大纲中提及</a:t>
            </a:r>
            <a:r>
              <a:rPr lang="en-US" altLang="zh-CN" sz="2000" dirty="0"/>
              <a:t>120+</a:t>
            </a:r>
            <a:r>
              <a:rPr lang="zh-CN" altLang="en-US" sz="2000" dirty="0"/>
              <a:t>次；</a:t>
            </a:r>
            <a:r>
              <a:rPr lang="en-US" altLang="zh-CN" sz="2000" dirty="0"/>
              <a:t>Tutorial</a:t>
            </a:r>
            <a:r>
              <a:rPr lang="zh-CN" altLang="en-US" sz="2000" dirty="0"/>
              <a:t>吸引</a:t>
            </a:r>
            <a:r>
              <a:rPr lang="en-US" altLang="zh-CN" sz="2000" dirty="0"/>
              <a:t>1000+</a:t>
            </a:r>
            <a:r>
              <a:rPr lang="zh-CN" altLang="en-US" sz="2000" dirty="0"/>
              <a:t>⼈人；</a:t>
            </a:r>
          </a:p>
          <a:p>
            <a:r>
              <a:rPr lang="en-US" altLang="zh-CN" sz="2000" dirty="0"/>
              <a:t>workshop</a:t>
            </a:r>
            <a:r>
              <a:rPr lang="zh-CN" altLang="en-US" sz="2000" dirty="0"/>
              <a:t>收录</a:t>
            </a:r>
            <a:r>
              <a:rPr lang="en-US" altLang="zh-CN" sz="2000" dirty="0"/>
              <a:t>32</a:t>
            </a:r>
            <a:r>
              <a:rPr lang="zh-CN" altLang="en-US" sz="2000" dirty="0"/>
              <a:t>篇⽂文章；⼤大会收录</a:t>
            </a:r>
            <a:r>
              <a:rPr lang="en-US" altLang="zh-CN" sz="2000" dirty="0"/>
              <a:t>17</a:t>
            </a:r>
            <a:r>
              <a:rPr lang="zh-CN" altLang="en-US" sz="2000" dirty="0"/>
              <a:t>篇产⽣生式，超过</a:t>
            </a:r>
            <a:r>
              <a:rPr lang="en-US" altLang="zh-CN" sz="2000" dirty="0"/>
              <a:t>11</a:t>
            </a:r>
            <a:r>
              <a:rPr lang="zh-CN" altLang="en-US" sz="2000" dirty="0"/>
              <a:t>篇与</a:t>
            </a:r>
          </a:p>
          <a:p>
            <a:pPr marL="0" indent="0">
              <a:buNone/>
            </a:pPr>
            <a:r>
              <a:rPr lang="en-US" altLang="zh-CN" sz="2000" dirty="0" smtClean="0"/>
              <a:t>      adversarial </a:t>
            </a:r>
            <a:r>
              <a:rPr lang="en-US" altLang="zh-CN" sz="2000" dirty="0"/>
              <a:t>training</a:t>
            </a:r>
            <a:r>
              <a:rPr lang="zh-CN" altLang="en-US" sz="2000" dirty="0"/>
              <a:t>相关</a:t>
            </a:r>
            <a:r>
              <a:rPr lang="en-US" altLang="zh-CN" sz="2000" dirty="0"/>
              <a:t>……</a:t>
            </a:r>
          </a:p>
          <a:p>
            <a:r>
              <a:rPr lang="en-US" altLang="zh-CN" sz="2000" dirty="0" smtClean="0"/>
              <a:t>ICLR2017</a:t>
            </a:r>
            <a:r>
              <a:rPr lang="en-US" altLang="zh-CN" sz="2000" dirty="0"/>
              <a:t>: </a:t>
            </a:r>
            <a:r>
              <a:rPr lang="zh-CN" altLang="en-US" sz="2000" dirty="0"/>
              <a:t>提交论⽂文中</a:t>
            </a:r>
            <a:r>
              <a:rPr lang="en-US" altLang="zh-CN" sz="2000" dirty="0"/>
              <a:t>45</a:t>
            </a:r>
            <a:r>
              <a:rPr lang="zh-CN" altLang="en-US" sz="2000" dirty="0"/>
              <a:t>篇与</a:t>
            </a:r>
            <a:r>
              <a:rPr lang="en-US" altLang="zh-CN" sz="2000" dirty="0"/>
              <a:t>Generative</a:t>
            </a:r>
            <a:r>
              <a:rPr lang="zh-CN" altLang="en-US" sz="2000" dirty="0"/>
              <a:t>相关，</a:t>
            </a:r>
            <a:r>
              <a:rPr lang="en-US" altLang="zh-CN" sz="2000" dirty="0"/>
              <a:t>37</a:t>
            </a:r>
            <a:r>
              <a:rPr lang="zh-CN" altLang="en-US" sz="2000" dirty="0"/>
              <a:t>篇</a:t>
            </a:r>
            <a:r>
              <a:rPr lang="zh-CN" altLang="en-US" sz="2000" dirty="0" smtClean="0"/>
              <a:t>与</a:t>
            </a:r>
            <a:endParaRPr lang="en-US" altLang="zh-CN" sz="2000" dirty="0" smtClean="0"/>
          </a:p>
          <a:p>
            <a:pPr marL="0" indent="0">
              <a:buNone/>
            </a:pPr>
            <a:r>
              <a:rPr lang="en-US" altLang="zh-CN" sz="2000" dirty="0"/>
              <a:t> </a:t>
            </a:r>
            <a:r>
              <a:rPr lang="en-US" altLang="zh-CN" sz="2000" dirty="0" smtClean="0"/>
              <a:t>    adversarial</a:t>
            </a:r>
            <a:r>
              <a:rPr lang="zh-CN" altLang="en-US" sz="2000" dirty="0"/>
              <a:t>相关</a:t>
            </a:r>
            <a:r>
              <a:rPr lang="en-US" altLang="zh-CN" sz="2000" dirty="0"/>
              <a:t>……</a:t>
            </a:r>
          </a:p>
          <a:p>
            <a:r>
              <a:rPr lang="en-US" altLang="zh-CN" sz="2000" dirty="0" err="1" smtClean="0"/>
              <a:t>Arxiv</a:t>
            </a:r>
            <a:r>
              <a:rPr lang="zh-CN" altLang="en-US" sz="2000" dirty="0"/>
              <a:t>：</a:t>
            </a:r>
            <a:r>
              <a:rPr lang="en-US" altLang="zh-CN" sz="2000" dirty="0"/>
              <a:t>CS</a:t>
            </a:r>
            <a:r>
              <a:rPr lang="zh-CN" altLang="en-US" sz="2000" dirty="0"/>
              <a:t>分类下</a:t>
            </a:r>
            <a:r>
              <a:rPr lang="en-US" altLang="zh-CN" sz="2000" dirty="0"/>
              <a:t>500+</a:t>
            </a:r>
            <a:r>
              <a:rPr lang="zh-CN" altLang="en-US" sz="2000" dirty="0"/>
              <a:t>与</a:t>
            </a:r>
            <a:r>
              <a:rPr lang="en-US" altLang="zh-CN" sz="2000" dirty="0"/>
              <a:t>adversarial training</a:t>
            </a:r>
            <a:r>
              <a:rPr lang="zh-CN" altLang="en-US" sz="2000" dirty="0"/>
              <a:t>相关，⼤大部分都</a:t>
            </a:r>
          </a:p>
          <a:p>
            <a:pPr marL="0" indent="0">
              <a:buNone/>
            </a:pPr>
            <a:r>
              <a:rPr lang="zh-CN" altLang="en-US" sz="2000" dirty="0" smtClean="0"/>
              <a:t>     是</a:t>
            </a:r>
            <a:r>
              <a:rPr lang="en-US" altLang="zh-CN" sz="2000" dirty="0"/>
              <a:t>2016</a:t>
            </a:r>
            <a:r>
              <a:rPr lang="zh-CN" altLang="en-US" sz="2000" dirty="0"/>
              <a:t>之后的成果；</a:t>
            </a:r>
          </a:p>
          <a:p>
            <a:r>
              <a:rPr lang="en-US" altLang="zh-CN" sz="2000" dirty="0" smtClean="0"/>
              <a:t>CVPR2017</a:t>
            </a:r>
            <a:r>
              <a:rPr lang="zh-CN" altLang="en-US" sz="2000" dirty="0"/>
              <a:t>，</a:t>
            </a:r>
            <a:r>
              <a:rPr lang="en-US" altLang="zh-CN" sz="2000" dirty="0"/>
              <a:t>ICCV2017</a:t>
            </a:r>
            <a:r>
              <a:rPr lang="zh-CN" altLang="en-US" sz="2000" dirty="0"/>
              <a:t>和</a:t>
            </a:r>
            <a:r>
              <a:rPr lang="en-US" altLang="zh-CN" sz="2000" dirty="0"/>
              <a:t>SIGIR2017</a:t>
            </a:r>
            <a:r>
              <a:rPr lang="zh-CN" altLang="en-US" sz="2000" dirty="0" smtClean="0"/>
              <a:t>出现大</a:t>
            </a:r>
            <a:r>
              <a:rPr lang="zh-CN" altLang="en-US" sz="2000" dirty="0"/>
              <a:t>波视觉</a:t>
            </a:r>
            <a:r>
              <a:rPr lang="zh-CN" altLang="en-US" sz="2000" dirty="0" smtClean="0"/>
              <a:t>，图像</a:t>
            </a:r>
            <a:r>
              <a:rPr lang="zh-CN" altLang="en-US" sz="2000" dirty="0"/>
              <a:t>和⽂文</a:t>
            </a:r>
          </a:p>
          <a:p>
            <a:pPr marL="0" indent="0">
              <a:buNone/>
            </a:pPr>
            <a:r>
              <a:rPr lang="zh-CN" altLang="en-US" sz="2000" dirty="0" smtClean="0"/>
              <a:t>     本</a:t>
            </a:r>
            <a:r>
              <a:rPr lang="zh-CN" altLang="en-US" sz="2000" dirty="0"/>
              <a:t>⽣生成相关的应⽤用型⽂文章</a:t>
            </a:r>
            <a:r>
              <a:rPr lang="zh-CN" altLang="en-US" sz="2000" dirty="0" smtClean="0"/>
              <a:t>。</a:t>
            </a:r>
            <a:endParaRPr lang="en-US" altLang="zh-CN" sz="2000" dirty="0" smtClean="0"/>
          </a:p>
          <a:p>
            <a:pPr>
              <a:buFont typeface="Arial" panose="020B0604020202020204" pitchFamily="34" charset="0"/>
              <a:buChar char="•"/>
            </a:pPr>
            <a:r>
              <a:rPr lang="en-US" altLang="zh-CN" sz="3600" dirty="0" smtClean="0"/>
              <a:t>……</a:t>
            </a:r>
            <a:endParaRPr lang="en-US" altLang="zh-CN" sz="3600" dirty="0"/>
          </a:p>
          <a:p>
            <a:pPr marL="0" indent="0">
              <a:buNone/>
            </a:pPr>
            <a:r>
              <a:rPr lang="zh-CN" altLang="en-US" sz="2000" dirty="0" smtClean="0"/>
              <a:t>  </a:t>
            </a:r>
            <a:endParaRPr lang="en-US" altLang="zh-CN" sz="2000" dirty="0" smtClean="0"/>
          </a:p>
          <a:p>
            <a:pPr marL="0" indent="0">
              <a:buNone/>
            </a:pPr>
            <a:endParaRPr lang="zh-CN" altLang="en-US" sz="2000" dirty="0"/>
          </a:p>
        </p:txBody>
      </p:sp>
    </p:spTree>
    <p:extLst>
      <p:ext uri="{BB962C8B-B14F-4D97-AF65-F5344CB8AC3E}">
        <p14:creationId xmlns:p14="http://schemas.microsoft.com/office/powerpoint/2010/main" val="5126700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solidFill>
                  <a:srgbClr val="FF0000"/>
                </a:solidFill>
              </a:rPr>
              <a:t>Challenges of GANs</a:t>
            </a:r>
            <a:endParaRPr lang="zh-CN" altLang="en-US" dirty="0">
              <a:solidFill>
                <a:srgbClr val="FF0000"/>
              </a:solidFill>
            </a:endParaRPr>
          </a:p>
        </p:txBody>
      </p:sp>
      <p:sp>
        <p:nvSpPr>
          <p:cNvPr id="5" name="内容占位符 4"/>
          <p:cNvSpPr>
            <a:spLocks noGrp="1"/>
          </p:cNvSpPr>
          <p:nvPr>
            <p:ph idx="1"/>
          </p:nvPr>
        </p:nvSpPr>
        <p:spPr>
          <a:xfrm>
            <a:off x="457200" y="1371600"/>
            <a:ext cx="8229600" cy="4724400"/>
          </a:xfrm>
        </p:spPr>
        <p:txBody>
          <a:bodyPr/>
          <a:lstStyle/>
          <a:p>
            <a:pPr marL="0" indent="0">
              <a:buNone/>
            </a:pPr>
            <a:r>
              <a:rPr lang="en-US" altLang="zh-CN" sz="3600" dirty="0" smtClean="0"/>
              <a:t> </a:t>
            </a:r>
            <a:r>
              <a:rPr lang="en-US" altLang="zh-CN" dirty="0" smtClean="0"/>
              <a:t>When compare the </a:t>
            </a:r>
          </a:p>
          <a:p>
            <a:pPr marL="0" indent="0">
              <a:buNone/>
            </a:pPr>
            <a:r>
              <a:rPr lang="en-US" altLang="zh-CN" dirty="0" smtClean="0">
                <a:solidFill>
                  <a:srgbClr val="3333FF"/>
                </a:solidFill>
              </a:rPr>
              <a:t>Distributions of Pixels </a:t>
            </a:r>
            <a:r>
              <a:rPr lang="en-US" altLang="zh-CN" sz="2400" dirty="0" smtClean="0"/>
              <a:t>of </a:t>
            </a:r>
            <a:r>
              <a:rPr lang="en-US" altLang="zh-CN" sz="2400" dirty="0" smtClean="0">
                <a:solidFill>
                  <a:srgbClr val="FF0000"/>
                </a:solidFill>
              </a:rPr>
              <a:t>two pictures</a:t>
            </a:r>
            <a:r>
              <a:rPr lang="en-US" altLang="zh-CN" sz="2400" dirty="0" smtClean="0"/>
              <a:t>:</a:t>
            </a:r>
          </a:p>
          <a:p>
            <a:pPr marL="0" indent="0">
              <a:buNone/>
            </a:pPr>
            <a:endParaRPr lang="en-US" altLang="zh-CN" sz="2800" dirty="0" smtClean="0"/>
          </a:p>
          <a:p>
            <a:pPr marL="0" indent="0">
              <a:buNone/>
            </a:pPr>
            <a:r>
              <a:rPr lang="en-US" altLang="zh-CN" sz="3600" dirty="0" smtClean="0"/>
              <a:t> Non-convergence</a:t>
            </a:r>
            <a:endParaRPr lang="en-US" altLang="zh-CN" sz="3600" dirty="0"/>
          </a:p>
          <a:p>
            <a:r>
              <a:rPr lang="en-US" altLang="zh-CN" dirty="0" smtClean="0"/>
              <a:t>Optimization </a:t>
            </a:r>
            <a:r>
              <a:rPr lang="en-US" altLang="zh-CN" dirty="0"/>
              <a:t>algorithms often approach a </a:t>
            </a:r>
            <a:r>
              <a:rPr lang="en-US" altLang="zh-CN" dirty="0" smtClean="0"/>
              <a:t>saddle point </a:t>
            </a:r>
            <a:r>
              <a:rPr lang="en-US" altLang="zh-CN" dirty="0"/>
              <a:t>or local minimum rather than a </a:t>
            </a:r>
            <a:r>
              <a:rPr lang="en-US" altLang="zh-CN" dirty="0" smtClean="0"/>
              <a:t>global minimum</a:t>
            </a:r>
            <a:endParaRPr lang="en-US" altLang="zh-CN" dirty="0"/>
          </a:p>
          <a:p>
            <a:r>
              <a:rPr lang="en-US" altLang="zh-CN" dirty="0" smtClean="0"/>
              <a:t>Game </a:t>
            </a:r>
            <a:r>
              <a:rPr lang="en-US" altLang="zh-CN" dirty="0"/>
              <a:t>solving algorithms may not approach </a:t>
            </a:r>
            <a:r>
              <a:rPr lang="en-US" altLang="zh-CN" dirty="0" smtClean="0"/>
              <a:t>an equilibrium </a:t>
            </a:r>
            <a:r>
              <a:rPr lang="en-US" altLang="zh-CN" dirty="0"/>
              <a:t>at all</a:t>
            </a:r>
            <a:endParaRPr lang="zh-CN" altLang="en-US" dirty="0"/>
          </a:p>
        </p:txBody>
      </p:sp>
    </p:spTree>
    <p:extLst>
      <p:ext uri="{BB962C8B-B14F-4D97-AF65-F5344CB8AC3E}">
        <p14:creationId xmlns:p14="http://schemas.microsoft.com/office/powerpoint/2010/main" val="33701238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zh-CN" sz="3600" dirty="0" smtClean="0">
                <a:latin typeface="华文新魏" pitchFamily="2" charset="-122"/>
                <a:ea typeface="华文新魏" pitchFamily="2" charset="-122"/>
              </a:rPr>
              <a:t>判别器训练得太好，生成器梯度消失，生成器</a:t>
            </a:r>
            <a:r>
              <a:rPr lang="en-US" altLang="zh-CN" sz="3600" dirty="0" smtClean="0">
                <a:latin typeface="华文新魏" pitchFamily="2" charset="-122"/>
                <a:ea typeface="华文新魏" pitchFamily="2" charset="-122"/>
              </a:rPr>
              <a:t>loss</a:t>
            </a:r>
            <a:r>
              <a:rPr lang="zh-CN" altLang="zh-CN" sz="3600" dirty="0" smtClean="0">
                <a:latin typeface="华文新魏" pitchFamily="2" charset="-122"/>
                <a:ea typeface="华文新魏" pitchFamily="2" charset="-122"/>
              </a:rPr>
              <a:t>降不下去；判别器训练得不好，生成器梯度不准，四处乱跑。只有判别器训练得不好不坏才行，但是这个火候又很难把握，甚至在同一轮训练的前后不同阶段这个火候都可能不一样，所以</a:t>
            </a:r>
            <a:r>
              <a:rPr lang="en-US" altLang="zh-CN" sz="3600" dirty="0" smtClean="0">
                <a:latin typeface="华文新魏" pitchFamily="2" charset="-122"/>
                <a:ea typeface="华文新魏" pitchFamily="2" charset="-122"/>
              </a:rPr>
              <a:t>GAN</a:t>
            </a:r>
            <a:r>
              <a:rPr lang="zh-CN" altLang="zh-CN" sz="3600" dirty="0" smtClean="0">
                <a:latin typeface="华文新魏" pitchFamily="2" charset="-122"/>
                <a:ea typeface="华文新魏" pitchFamily="2" charset="-122"/>
              </a:rPr>
              <a:t>才那么难训练。</a:t>
            </a:r>
          </a:p>
          <a:p>
            <a:endParaRPr lang="zh-CN" altLang="en-US" dirty="0"/>
          </a:p>
        </p:txBody>
      </p:sp>
      <p:sp>
        <p:nvSpPr>
          <p:cNvPr id="4" name="标题 3"/>
          <p:cNvSpPr>
            <a:spLocks noGrp="1"/>
          </p:cNvSpPr>
          <p:nvPr>
            <p:ph type="title"/>
          </p:nvPr>
        </p:nvSpPr>
        <p:spPr/>
        <p:txBody>
          <a:bodyPr/>
          <a:lstStyle/>
          <a:p>
            <a:r>
              <a:rPr lang="en-US" altLang="zh-CN" dirty="0">
                <a:solidFill>
                  <a:srgbClr val="FF0000"/>
                </a:solidFill>
              </a:rPr>
              <a:t>Challenges of GANs</a:t>
            </a:r>
            <a:endParaRPr lang="zh-CN" altLang="en-US" dirty="0">
              <a:solidFill>
                <a:srgbClr val="FF0000"/>
              </a:solidFill>
            </a:endParaRPr>
          </a:p>
        </p:txBody>
      </p:sp>
    </p:spTree>
    <p:extLst>
      <p:ext uri="{BB962C8B-B14F-4D97-AF65-F5344CB8AC3E}">
        <p14:creationId xmlns:p14="http://schemas.microsoft.com/office/powerpoint/2010/main" val="2130856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424" y="368592"/>
            <a:ext cx="8371116" cy="369332"/>
          </a:xfrm>
          <a:prstGeom prst="rect">
            <a:avLst/>
          </a:prstGeom>
        </p:spPr>
        <p:txBody>
          <a:bodyPr wrap="square">
            <a:spAutoFit/>
          </a:bodyPr>
          <a:lstStyle/>
          <a:p>
            <a:r>
              <a:rPr lang="zh-CN" altLang="en-US" dirty="0">
                <a:solidFill>
                  <a:srgbClr val="000000"/>
                </a:solidFill>
                <a:ea typeface="宋体" pitchFamily="2" charset="-122"/>
              </a:rPr>
              <a:t>训练过程是 </a:t>
            </a:r>
            <a:r>
              <a:rPr lang="en-US" altLang="zh-CN" dirty="0">
                <a:solidFill>
                  <a:srgbClr val="000000"/>
                </a:solidFill>
                <a:ea typeface="宋体" pitchFamily="2" charset="-122"/>
              </a:rPr>
              <a:t>D </a:t>
            </a:r>
            <a:r>
              <a:rPr lang="zh-CN" altLang="en-US" dirty="0">
                <a:solidFill>
                  <a:srgbClr val="000000"/>
                </a:solidFill>
                <a:ea typeface="宋体" pitchFamily="2" charset="-122"/>
              </a:rPr>
              <a:t>和 </a:t>
            </a:r>
            <a:r>
              <a:rPr lang="en-US" altLang="zh-CN" dirty="0">
                <a:solidFill>
                  <a:srgbClr val="000000"/>
                </a:solidFill>
                <a:ea typeface="宋体" pitchFamily="2" charset="-122"/>
              </a:rPr>
              <a:t>G </a:t>
            </a:r>
            <a:r>
              <a:rPr lang="zh-CN" altLang="en-US" dirty="0">
                <a:solidFill>
                  <a:srgbClr val="000000"/>
                </a:solidFill>
                <a:ea typeface="宋体" pitchFamily="2" charset="-122"/>
              </a:rPr>
              <a:t>的一个二元零和博弈过程，等价于极小极大目 标函数</a:t>
            </a:r>
            <a:r>
              <a:rPr lang="en-US" altLang="zh-CN" dirty="0">
                <a:solidFill>
                  <a:srgbClr val="000000"/>
                </a:solidFill>
                <a:ea typeface="宋体" pitchFamily="2" charset="-122"/>
              </a:rPr>
              <a:t>V(G,D)</a:t>
            </a:r>
            <a:r>
              <a:rPr lang="zh-CN" altLang="en-US" dirty="0">
                <a:solidFill>
                  <a:srgbClr val="000000"/>
                </a:solidFill>
                <a:ea typeface="宋体" pitchFamily="2" charset="-122"/>
              </a:rPr>
              <a:t>：</a:t>
            </a:r>
          </a:p>
        </p:txBody>
      </p:sp>
      <p:sp>
        <p:nvSpPr>
          <p:cNvPr id="3" name="矩形 2"/>
          <p:cNvSpPr/>
          <p:nvPr/>
        </p:nvSpPr>
        <p:spPr>
          <a:xfrm>
            <a:off x="521460" y="1898796"/>
            <a:ext cx="8101080" cy="369332"/>
          </a:xfrm>
          <a:prstGeom prst="rect">
            <a:avLst/>
          </a:prstGeom>
        </p:spPr>
        <p:txBody>
          <a:bodyPr wrap="square">
            <a:spAutoFit/>
          </a:bodyPr>
          <a:lstStyle/>
          <a:p>
            <a:r>
              <a:rPr lang="zh-CN" altLang="en-US" dirty="0" smtClean="0">
                <a:solidFill>
                  <a:srgbClr val="000000"/>
                </a:solidFill>
                <a:ea typeface="宋体" pitchFamily="2" charset="-122"/>
              </a:rPr>
              <a:t>先</a:t>
            </a:r>
            <a:r>
              <a:rPr lang="zh-CN" altLang="en-US" dirty="0">
                <a:solidFill>
                  <a:srgbClr val="000000"/>
                </a:solidFill>
                <a:ea typeface="宋体" pitchFamily="2" charset="-122"/>
              </a:rPr>
              <a:t>对 </a:t>
            </a:r>
            <a:r>
              <a:rPr lang="en-US" altLang="zh-CN" dirty="0">
                <a:solidFill>
                  <a:srgbClr val="000000"/>
                </a:solidFill>
                <a:ea typeface="宋体" pitchFamily="2" charset="-122"/>
              </a:rPr>
              <a:t>D </a:t>
            </a:r>
            <a:r>
              <a:rPr lang="zh-CN" altLang="en-US" dirty="0">
                <a:solidFill>
                  <a:srgbClr val="000000"/>
                </a:solidFill>
                <a:ea typeface="宋体" pitchFamily="2" charset="-122"/>
              </a:rPr>
              <a:t>进 行 </a:t>
            </a:r>
            <a:r>
              <a:rPr lang="en-US" altLang="zh-CN" dirty="0">
                <a:solidFill>
                  <a:srgbClr val="000000"/>
                </a:solidFill>
                <a:ea typeface="宋体" pitchFamily="2" charset="-122"/>
              </a:rPr>
              <a:t>k </a:t>
            </a:r>
            <a:r>
              <a:rPr lang="zh-CN" altLang="en-US" dirty="0">
                <a:solidFill>
                  <a:srgbClr val="000000"/>
                </a:solidFill>
                <a:ea typeface="宋体" pitchFamily="2" charset="-122"/>
              </a:rPr>
              <a:t>步优化，再对 </a:t>
            </a:r>
            <a:r>
              <a:rPr lang="en-US" altLang="zh-CN" dirty="0">
                <a:solidFill>
                  <a:srgbClr val="000000"/>
                </a:solidFill>
                <a:ea typeface="宋体" pitchFamily="2" charset="-122"/>
              </a:rPr>
              <a:t>G </a:t>
            </a:r>
            <a:r>
              <a:rPr lang="zh-CN" altLang="en-US" dirty="0">
                <a:solidFill>
                  <a:srgbClr val="000000"/>
                </a:solidFill>
                <a:ea typeface="宋体" pitchFamily="2" charset="-122"/>
              </a:rPr>
              <a:t>进行 </a:t>
            </a:r>
            <a:r>
              <a:rPr lang="en-US" altLang="zh-CN" dirty="0">
                <a:solidFill>
                  <a:srgbClr val="000000"/>
                </a:solidFill>
                <a:ea typeface="宋体" pitchFamily="2" charset="-122"/>
              </a:rPr>
              <a:t>1 </a:t>
            </a:r>
            <a:r>
              <a:rPr lang="zh-CN" altLang="en-US" dirty="0">
                <a:solidFill>
                  <a:srgbClr val="000000"/>
                </a:solidFill>
                <a:ea typeface="宋体" pitchFamily="2" charset="-122"/>
              </a:rPr>
              <a:t>步优化</a:t>
            </a:r>
            <a:r>
              <a:rPr lang="zh-CN" altLang="en-US" dirty="0" smtClean="0">
                <a:solidFill>
                  <a:srgbClr val="000000"/>
                </a:solidFill>
                <a:ea typeface="宋体" pitchFamily="2" charset="-122"/>
              </a:rPr>
              <a:t>，不断重复</a:t>
            </a:r>
            <a:r>
              <a:rPr lang="zh-CN" altLang="en-US" dirty="0">
                <a:solidFill>
                  <a:srgbClr val="000000"/>
                </a:solidFill>
                <a:ea typeface="宋体" pitchFamily="2" charset="-122"/>
              </a:rPr>
              <a:t>。</a:t>
            </a:r>
            <a:r>
              <a:rPr lang="zh-CN" altLang="en-US" dirty="0" smtClean="0">
                <a:solidFill>
                  <a:srgbClr val="000000"/>
                </a:solidFill>
                <a:ea typeface="宋体" pitchFamily="2" charset="-122"/>
              </a:rPr>
              <a:t>如</a:t>
            </a:r>
            <a:r>
              <a:rPr lang="zh-CN" altLang="en-US" dirty="0">
                <a:solidFill>
                  <a:srgbClr val="000000"/>
                </a:solidFill>
                <a:ea typeface="宋体" pitchFamily="2" charset="-122"/>
              </a:rPr>
              <a:t>算法 </a:t>
            </a:r>
            <a:r>
              <a:rPr lang="en-US" altLang="zh-CN" dirty="0">
                <a:solidFill>
                  <a:srgbClr val="000000"/>
                </a:solidFill>
                <a:ea typeface="宋体" pitchFamily="2" charset="-122"/>
              </a:rPr>
              <a:t>1 </a:t>
            </a:r>
            <a:r>
              <a:rPr lang="zh-CN" altLang="en-US" dirty="0">
                <a:solidFill>
                  <a:srgbClr val="000000"/>
                </a:solidFill>
                <a:ea typeface="宋体" pitchFamily="2" charset="-122"/>
              </a:rPr>
              <a:t>所示：</a:t>
            </a:r>
          </a:p>
        </p:txBody>
      </p:sp>
      <p:grpSp>
        <p:nvGrpSpPr>
          <p:cNvPr id="4" name="组合 3"/>
          <p:cNvGrpSpPr/>
          <p:nvPr/>
        </p:nvGrpSpPr>
        <p:grpSpPr>
          <a:xfrm>
            <a:off x="611472" y="908664"/>
            <a:ext cx="7651020" cy="900120"/>
            <a:chOff x="540073" y="1088688"/>
            <a:chExt cx="8164165" cy="1073865"/>
          </a:xfrm>
        </p:grpSpPr>
        <p:pic>
          <p:nvPicPr>
            <p:cNvPr id="5" name="图片 4"/>
            <p:cNvPicPr>
              <a:picLocks noChangeAspect="1"/>
            </p:cNvPicPr>
            <p:nvPr/>
          </p:nvPicPr>
          <p:blipFill>
            <a:blip r:embed="rId2"/>
            <a:stretch>
              <a:fillRect/>
            </a:stretch>
          </p:blipFill>
          <p:spPr>
            <a:xfrm>
              <a:off x="540073" y="1088688"/>
              <a:ext cx="2610348" cy="559781"/>
            </a:xfrm>
            <a:prstGeom prst="rect">
              <a:avLst/>
            </a:prstGeom>
          </p:spPr>
        </p:pic>
        <p:pic>
          <p:nvPicPr>
            <p:cNvPr id="6" name="图片 5"/>
            <p:cNvPicPr>
              <a:picLocks noChangeAspect="1"/>
            </p:cNvPicPr>
            <p:nvPr/>
          </p:nvPicPr>
          <p:blipFill>
            <a:blip r:embed="rId3"/>
            <a:stretch>
              <a:fillRect/>
            </a:stretch>
          </p:blipFill>
          <p:spPr>
            <a:xfrm>
              <a:off x="2241986" y="1583754"/>
              <a:ext cx="6462252" cy="578799"/>
            </a:xfrm>
            <a:prstGeom prst="rect">
              <a:avLst/>
            </a:prstGeom>
          </p:spPr>
        </p:pic>
      </p:grpSp>
      <p:pic>
        <p:nvPicPr>
          <p:cNvPr id="7" name="图片 6"/>
          <p:cNvPicPr>
            <a:picLocks noChangeAspect="1"/>
          </p:cNvPicPr>
          <p:nvPr/>
        </p:nvPicPr>
        <p:blipFill>
          <a:blip r:embed="rId4"/>
          <a:stretch>
            <a:fillRect/>
          </a:stretch>
        </p:blipFill>
        <p:spPr>
          <a:xfrm>
            <a:off x="1241556" y="2348856"/>
            <a:ext cx="6480864" cy="4157113"/>
          </a:xfrm>
          <a:prstGeom prst="rect">
            <a:avLst/>
          </a:prstGeom>
        </p:spPr>
      </p:pic>
    </p:spTree>
    <p:extLst>
      <p:ext uri="{BB962C8B-B14F-4D97-AF65-F5344CB8AC3E}">
        <p14:creationId xmlns:p14="http://schemas.microsoft.com/office/powerpoint/2010/main" val="41244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81508" y="1538748"/>
            <a:ext cx="5220696" cy="461665"/>
          </a:xfrm>
          <a:prstGeom prst="rect">
            <a:avLst/>
          </a:prstGeom>
        </p:spPr>
        <p:txBody>
          <a:bodyPr wrap="square">
            <a:spAutoFit/>
          </a:bodyPr>
          <a:lstStyle/>
          <a:p>
            <a:r>
              <a:rPr lang="zh-CN" altLang="en-US" sz="2400" dirty="0">
                <a:solidFill>
                  <a:srgbClr val="000000"/>
                </a:solidFill>
                <a:ea typeface="宋体" pitchFamily="2" charset="-122"/>
              </a:rPr>
              <a:t>对于给定的 </a:t>
            </a:r>
            <a:r>
              <a:rPr lang="en-US" altLang="zh-CN" sz="2400" dirty="0">
                <a:solidFill>
                  <a:srgbClr val="000000"/>
                </a:solidFill>
                <a:ea typeface="宋体" pitchFamily="2" charset="-122"/>
              </a:rPr>
              <a:t>G</a:t>
            </a:r>
            <a:r>
              <a:rPr lang="zh-CN" altLang="en-US" sz="2400" dirty="0" smtClean="0">
                <a:solidFill>
                  <a:srgbClr val="000000"/>
                </a:solidFill>
                <a:ea typeface="宋体" pitchFamily="2" charset="-122"/>
              </a:rPr>
              <a:t>，最</a:t>
            </a:r>
            <a:r>
              <a:rPr lang="zh-CN" altLang="en-US" sz="2400" dirty="0">
                <a:solidFill>
                  <a:srgbClr val="000000"/>
                </a:solidFill>
                <a:ea typeface="宋体" pitchFamily="2" charset="-122"/>
              </a:rPr>
              <a:t>优判别</a:t>
            </a:r>
            <a:r>
              <a:rPr lang="zh-CN" altLang="en-US" sz="2400" dirty="0" smtClean="0">
                <a:solidFill>
                  <a:srgbClr val="000000"/>
                </a:solidFill>
                <a:ea typeface="宋体" pitchFamily="2" charset="-122"/>
              </a:rPr>
              <a:t>器具有形状 </a:t>
            </a:r>
            <a:r>
              <a:rPr lang="en-US" altLang="zh-CN" sz="2400" dirty="0" smtClean="0">
                <a:solidFill>
                  <a:srgbClr val="000000"/>
                </a:solidFill>
                <a:ea typeface="宋体" pitchFamily="2" charset="-122"/>
              </a:rPr>
              <a:t>:</a:t>
            </a:r>
            <a:endParaRPr lang="en-US" altLang="zh-CN" sz="2400" dirty="0">
              <a:solidFill>
                <a:srgbClr val="000000"/>
              </a:solidFill>
              <a:ea typeface="宋体" pitchFamily="2" charset="-122"/>
            </a:endParaRPr>
          </a:p>
        </p:txBody>
      </p:sp>
      <p:pic>
        <p:nvPicPr>
          <p:cNvPr id="4" name="图片 3"/>
          <p:cNvPicPr>
            <a:picLocks noChangeAspect="1"/>
          </p:cNvPicPr>
          <p:nvPr/>
        </p:nvPicPr>
        <p:blipFill>
          <a:blip r:embed="rId3"/>
          <a:stretch>
            <a:fillRect/>
          </a:stretch>
        </p:blipFill>
        <p:spPr>
          <a:xfrm>
            <a:off x="2411712" y="2168832"/>
            <a:ext cx="3421328" cy="900120"/>
          </a:xfrm>
          <a:prstGeom prst="rect">
            <a:avLst/>
          </a:prstGeom>
        </p:spPr>
      </p:pic>
      <p:sp>
        <p:nvSpPr>
          <p:cNvPr id="5" name="矩形 4"/>
          <p:cNvSpPr/>
          <p:nvPr/>
        </p:nvSpPr>
        <p:spPr>
          <a:xfrm>
            <a:off x="881508" y="3248976"/>
            <a:ext cx="2658100" cy="461665"/>
          </a:xfrm>
          <a:prstGeom prst="rect">
            <a:avLst/>
          </a:prstGeom>
        </p:spPr>
        <p:txBody>
          <a:bodyPr wrap="none">
            <a:spAutoFit/>
          </a:bodyPr>
          <a:lstStyle/>
          <a:p>
            <a:r>
              <a:rPr lang="zh-CN" altLang="en-US" sz="2400" dirty="0">
                <a:solidFill>
                  <a:srgbClr val="000000"/>
                </a:solidFill>
                <a:ea typeface="宋体" pitchFamily="2" charset="-122"/>
              </a:rPr>
              <a:t>当 </a:t>
            </a:r>
            <a:r>
              <a:rPr lang="en-US" altLang="zh-CN" sz="2400" dirty="0">
                <a:solidFill>
                  <a:srgbClr val="000000"/>
                </a:solidFill>
                <a:ea typeface="宋体" pitchFamily="2" charset="-122"/>
              </a:rPr>
              <a:t>D </a:t>
            </a:r>
            <a:r>
              <a:rPr lang="zh-CN" altLang="en-US" sz="2400" dirty="0">
                <a:solidFill>
                  <a:srgbClr val="000000"/>
                </a:solidFill>
                <a:ea typeface="宋体" pitchFamily="2" charset="-122"/>
              </a:rPr>
              <a:t>取到 </a:t>
            </a:r>
            <a:r>
              <a:rPr lang="en-US" altLang="zh-CN" sz="2400" dirty="0">
                <a:solidFill>
                  <a:srgbClr val="000000"/>
                </a:solidFill>
                <a:ea typeface="宋体" pitchFamily="2" charset="-122"/>
              </a:rPr>
              <a:t>D∗ </a:t>
            </a:r>
            <a:r>
              <a:rPr lang="zh-CN" altLang="en-US" sz="2400" dirty="0">
                <a:solidFill>
                  <a:srgbClr val="000000"/>
                </a:solidFill>
                <a:ea typeface="宋体" pitchFamily="2" charset="-122"/>
              </a:rPr>
              <a:t>时，</a:t>
            </a:r>
          </a:p>
        </p:txBody>
      </p:sp>
      <p:grpSp>
        <p:nvGrpSpPr>
          <p:cNvPr id="12" name="组合 11"/>
          <p:cNvGrpSpPr/>
          <p:nvPr/>
        </p:nvGrpSpPr>
        <p:grpSpPr>
          <a:xfrm>
            <a:off x="1135528" y="3873743"/>
            <a:ext cx="6188714" cy="545389"/>
            <a:chOff x="1135528" y="2708904"/>
            <a:chExt cx="6188714" cy="545389"/>
          </a:xfrm>
        </p:grpSpPr>
        <p:pic>
          <p:nvPicPr>
            <p:cNvPr id="9" name="图片 8"/>
            <p:cNvPicPr>
              <a:picLocks noChangeAspect="1"/>
            </p:cNvPicPr>
            <p:nvPr/>
          </p:nvPicPr>
          <p:blipFill>
            <a:blip r:embed="rId4"/>
            <a:stretch>
              <a:fillRect/>
            </a:stretch>
          </p:blipFill>
          <p:spPr>
            <a:xfrm>
              <a:off x="3671880" y="2726512"/>
              <a:ext cx="3652362" cy="522464"/>
            </a:xfrm>
            <a:prstGeom prst="rect">
              <a:avLst/>
            </a:prstGeom>
          </p:spPr>
        </p:pic>
        <p:pic>
          <p:nvPicPr>
            <p:cNvPr id="11" name="图片 10"/>
            <p:cNvPicPr>
              <a:picLocks noChangeAspect="1"/>
            </p:cNvPicPr>
            <p:nvPr/>
          </p:nvPicPr>
          <p:blipFill>
            <a:blip r:embed="rId5"/>
            <a:stretch>
              <a:fillRect/>
            </a:stretch>
          </p:blipFill>
          <p:spPr>
            <a:xfrm>
              <a:off x="1135528" y="2708904"/>
              <a:ext cx="2536352" cy="545389"/>
            </a:xfrm>
            <a:prstGeom prst="rect">
              <a:avLst/>
            </a:prstGeom>
          </p:spPr>
        </p:pic>
      </p:grpSp>
      <p:pic>
        <p:nvPicPr>
          <p:cNvPr id="13" name="图片 12"/>
          <p:cNvPicPr>
            <a:picLocks noChangeAspect="1"/>
          </p:cNvPicPr>
          <p:nvPr/>
        </p:nvPicPr>
        <p:blipFill>
          <a:blip r:embed="rId6"/>
          <a:stretch>
            <a:fillRect/>
          </a:stretch>
        </p:blipFill>
        <p:spPr>
          <a:xfrm>
            <a:off x="161412" y="4888685"/>
            <a:ext cx="8694974" cy="653980"/>
          </a:xfrm>
          <a:prstGeom prst="rect">
            <a:avLst/>
          </a:prstGeom>
        </p:spPr>
      </p:pic>
      <p:sp>
        <p:nvSpPr>
          <p:cNvPr id="14" name="标题 3"/>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r>
              <a:rPr lang="en-US" altLang="zh-CN" kern="0" smtClean="0">
                <a:solidFill>
                  <a:srgbClr val="FF0000"/>
                </a:solidFill>
              </a:rPr>
              <a:t>Challenges of GANs</a:t>
            </a:r>
            <a:endParaRPr lang="zh-CN" altLang="en-US" kern="0" dirty="0">
              <a:solidFill>
                <a:srgbClr val="FF0000"/>
              </a:solidFill>
            </a:endParaRPr>
          </a:p>
        </p:txBody>
      </p:sp>
    </p:spTree>
    <p:extLst>
      <p:ext uri="{BB962C8B-B14F-4D97-AF65-F5344CB8AC3E}">
        <p14:creationId xmlns:p14="http://schemas.microsoft.com/office/powerpoint/2010/main" val="4414708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Different Distances</a:t>
            </a:r>
            <a:endParaRPr lang="zh-CN" altLang="en-US" dirty="0"/>
          </a:p>
        </p:txBody>
      </p:sp>
      <p:pic>
        <p:nvPicPr>
          <p:cNvPr id="33794" name="Picture 2"/>
          <p:cNvPicPr>
            <a:picLocks noChangeAspect="1" noChangeArrowheads="1"/>
          </p:cNvPicPr>
          <p:nvPr/>
        </p:nvPicPr>
        <p:blipFill>
          <a:blip r:embed="rId2" cstate="print"/>
          <a:srcRect/>
          <a:stretch>
            <a:fillRect/>
          </a:stretch>
        </p:blipFill>
        <p:spPr bwMode="auto">
          <a:xfrm>
            <a:off x="683568" y="1556792"/>
            <a:ext cx="8003644" cy="4608512"/>
          </a:xfrm>
          <a:prstGeom prst="rect">
            <a:avLst/>
          </a:prstGeom>
          <a:noFill/>
          <a:ln w="9525">
            <a:noFill/>
            <a:miter lim="800000"/>
            <a:headEnd/>
            <a:tailEnd/>
          </a:ln>
        </p:spPr>
      </p:pic>
    </p:spTree>
    <p:extLst>
      <p:ext uri="{BB962C8B-B14F-4D97-AF65-F5344CB8AC3E}">
        <p14:creationId xmlns:p14="http://schemas.microsoft.com/office/powerpoint/2010/main" val="17014849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2" cstate="print"/>
          <a:srcRect/>
          <a:stretch>
            <a:fillRect/>
          </a:stretch>
        </p:blipFill>
        <p:spPr bwMode="auto">
          <a:xfrm>
            <a:off x="611472" y="1538748"/>
            <a:ext cx="8153871" cy="4392488"/>
          </a:xfrm>
          <a:prstGeom prst="rect">
            <a:avLst/>
          </a:prstGeom>
          <a:noFill/>
          <a:ln w="9525">
            <a:noFill/>
            <a:miter lim="800000"/>
            <a:headEnd/>
            <a:tailEnd/>
          </a:ln>
        </p:spPr>
      </p:pic>
      <p:sp>
        <p:nvSpPr>
          <p:cNvPr id="5" name="标题 1"/>
          <p:cNvSpPr txBox="1">
            <a:spLocks/>
          </p:cNvSpPr>
          <p:nvPr/>
        </p:nvSpPr>
        <p:spPr>
          <a:xfrm>
            <a:off x="431448" y="278580"/>
            <a:ext cx="8229600" cy="1143000"/>
          </a:xfrm>
          <a:prstGeom prst="rect">
            <a:avLst/>
          </a:prstGeom>
        </p:spPr>
        <p:txBody>
          <a:bodyPr/>
          <a:lstStyle/>
          <a:p>
            <a:pPr algn="ctr" eaLnBrk="0" hangingPunct="0">
              <a:defRPr/>
            </a:pPr>
            <a:r>
              <a:rPr lang="en-US" altLang="zh-CN" sz="4400" kern="0" dirty="0" smtClean="0">
                <a:solidFill>
                  <a:srgbClr val="000000"/>
                </a:solidFill>
                <a:latin typeface="Arial"/>
                <a:ea typeface="宋体"/>
              </a:rPr>
              <a:t>Different Distances</a:t>
            </a:r>
            <a:endParaRPr lang="zh-CN" altLang="en-US" sz="4400" kern="0" dirty="0">
              <a:solidFill>
                <a:srgbClr val="000000"/>
              </a:solidFill>
              <a:latin typeface="Arial"/>
              <a:ea typeface="宋体"/>
            </a:endParaRPr>
          </a:p>
        </p:txBody>
      </p:sp>
      <mc:AlternateContent xmlns:mc="http://schemas.openxmlformats.org/markup-compatibility/2006" xmlns:p14="http://schemas.microsoft.com/office/powerpoint/2010/main">
        <mc:Choice Requires="p14">
          <p:contentPart p14:bwMode="auto" r:id="rId3">
            <p14:nvContentPartPr>
              <p14:cNvPr id="6" name="墨迹 5"/>
              <p14:cNvContentPartPr/>
              <p14:nvPr/>
            </p14:nvContentPartPr>
            <p14:xfrm>
              <a:off x="1375419" y="3538452"/>
              <a:ext cx="4773600" cy="132840"/>
            </p14:xfrm>
          </p:contentPart>
        </mc:Choice>
        <mc:Fallback xmlns="">
          <p:pic>
            <p:nvPicPr>
              <p:cNvPr id="6" name="墨迹 5"/>
              <p:cNvPicPr/>
              <p:nvPr/>
            </p:nvPicPr>
            <p:blipFill>
              <a:blip r:embed="rId4"/>
              <a:stretch>
                <a:fillRect/>
              </a:stretch>
            </p:blipFill>
            <p:spPr>
              <a:xfrm>
                <a:off x="1370019" y="3520092"/>
                <a:ext cx="4797360" cy="167400"/>
              </a:xfrm>
              <a:prstGeom prst="rect">
                <a:avLst/>
              </a:prstGeom>
            </p:spPr>
          </p:pic>
        </mc:Fallback>
      </mc:AlternateContent>
    </p:spTree>
    <p:extLst>
      <p:ext uri="{BB962C8B-B14F-4D97-AF65-F5344CB8AC3E}">
        <p14:creationId xmlns:p14="http://schemas.microsoft.com/office/powerpoint/2010/main" val="3487171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7813"/>
            <a:ext cx="8229600" cy="2341562"/>
          </a:xfrm>
        </p:spPr>
        <p:txBody>
          <a:bodyPr/>
          <a:lstStyle/>
          <a:p>
            <a:pPr algn="l" eaLnBrk="1" hangingPunct="1"/>
            <a:r>
              <a:rPr lang="zh-CN" altLang="en-US" sz="4000" b="1" dirty="0" smtClean="0">
                <a:solidFill>
                  <a:srgbClr val="FF0000"/>
                </a:solidFill>
              </a:rPr>
              <a:t>促进数学发展的动力：</a:t>
            </a:r>
            <a:r>
              <a:rPr lang="en-US" altLang="zh-CN" sz="4000" dirty="0" smtClean="0"/>
              <a:t/>
            </a:r>
            <a:br>
              <a:rPr lang="en-US" altLang="zh-CN" sz="4000" dirty="0" smtClean="0"/>
            </a:br>
            <a:r>
              <a:rPr lang="zh-CN" altLang="en-US" sz="3600" dirty="0" smtClean="0">
                <a:latin typeface="华文新魏" pitchFamily="2" charset="-122"/>
                <a:ea typeface="华文新魏" pitchFamily="2" charset="-122"/>
              </a:rPr>
              <a:t>实际需求、科学研究、好奇心和纯思维的逻辑思考、对美的追求</a:t>
            </a:r>
            <a:r>
              <a:rPr lang="en-US" altLang="zh-CN" sz="3600" dirty="0" smtClean="0">
                <a:latin typeface="华文新魏" pitchFamily="2" charset="-122"/>
                <a:ea typeface="华文新魏" pitchFamily="2" charset="-122"/>
              </a:rPr>
              <a:t>…</a:t>
            </a:r>
            <a:r>
              <a:rPr lang="en-US" altLang="zh-CN" sz="3200" dirty="0" smtClean="0">
                <a:latin typeface="华文新魏" pitchFamily="2" charset="-122"/>
                <a:ea typeface="华文新魏" pitchFamily="2" charset="-122"/>
              </a:rPr>
              <a:t/>
            </a:r>
            <a:br>
              <a:rPr lang="en-US" altLang="zh-CN" sz="3200" dirty="0" smtClean="0">
                <a:latin typeface="华文新魏" pitchFamily="2" charset="-122"/>
                <a:ea typeface="华文新魏" pitchFamily="2" charset="-122"/>
              </a:rPr>
            </a:br>
            <a:endParaRPr lang="en-US" altLang="zh-CN" sz="4000" dirty="0" smtClean="0">
              <a:latin typeface="华文新魏" pitchFamily="2" charset="-122"/>
              <a:ea typeface="华文新魏" pitchFamily="2" charset="-122"/>
            </a:endParaRPr>
          </a:p>
        </p:txBody>
      </p:sp>
      <p:sp>
        <p:nvSpPr>
          <p:cNvPr id="31747" name="Rectangle 3"/>
          <p:cNvSpPr>
            <a:spLocks noGrp="1" noChangeArrowheads="1"/>
          </p:cNvSpPr>
          <p:nvPr>
            <p:ph type="body" idx="1"/>
          </p:nvPr>
        </p:nvSpPr>
        <p:spPr>
          <a:xfrm>
            <a:off x="457200" y="2409825"/>
            <a:ext cx="8229600" cy="3810000"/>
          </a:xfrm>
        </p:spPr>
        <p:txBody>
          <a:bodyPr/>
          <a:lstStyle/>
          <a:p>
            <a:pPr eaLnBrk="1" hangingPunct="1">
              <a:lnSpc>
                <a:spcPct val="90000"/>
              </a:lnSpc>
            </a:pPr>
            <a:r>
              <a:rPr lang="en-US" altLang="zh-CN" sz="3600" dirty="0" smtClean="0"/>
              <a:t>Morris Kline  </a:t>
            </a:r>
            <a:r>
              <a:rPr lang="en-US" altLang="zh-CN" sz="2000" i="1" dirty="0" smtClean="0">
                <a:solidFill>
                  <a:srgbClr val="3333FF"/>
                </a:solidFill>
              </a:rPr>
              <a:t>[Mathematics in Western Culture]  </a:t>
            </a:r>
          </a:p>
          <a:p>
            <a:pPr eaLnBrk="1" hangingPunct="1">
              <a:lnSpc>
                <a:spcPct val="90000"/>
              </a:lnSpc>
            </a:pPr>
            <a:r>
              <a:rPr lang="zh-CN" altLang="en-US" sz="4000" b="1" dirty="0" smtClean="0">
                <a:solidFill>
                  <a:srgbClr val="3333FF"/>
                </a:solidFill>
                <a:latin typeface="华文新魏" pitchFamily="2" charset="-122"/>
                <a:ea typeface="华文新魏" pitchFamily="2" charset="-122"/>
              </a:rPr>
              <a:t>实用的、科学的、美学的和哲学的因数共同促进了数学的形成</a:t>
            </a:r>
            <a:r>
              <a:rPr lang="zh-CN" altLang="en-US" sz="4000" dirty="0" smtClean="0">
                <a:solidFill>
                  <a:srgbClr val="3333FF"/>
                </a:solidFill>
                <a:latin typeface="华文新魏" pitchFamily="2" charset="-122"/>
                <a:ea typeface="华文新魏" pitchFamily="2" charset="-122"/>
              </a:rPr>
              <a:t>。</a:t>
            </a:r>
            <a:r>
              <a:rPr lang="zh-CN" altLang="en-US" sz="2400" dirty="0" smtClean="0">
                <a:latin typeface="华文新魏" pitchFamily="2" charset="-122"/>
                <a:ea typeface="华文新魏" pitchFamily="2" charset="-122"/>
              </a:rPr>
              <a:t>把这些作出贡献、产生影响的因素中的任何一个除去，或者抬高一个而去贬低另外一个都是不可能的，甚至不能断定这些因素中谁具有相对的重要性。一方面，</a:t>
            </a:r>
            <a:r>
              <a:rPr lang="zh-CN" altLang="en-US" sz="2400" dirty="0" smtClean="0">
                <a:solidFill>
                  <a:srgbClr val="3333FF"/>
                </a:solidFill>
                <a:latin typeface="华文新魏" pitchFamily="2" charset="-122"/>
                <a:ea typeface="华文新魏" pitchFamily="2" charset="-122"/>
              </a:rPr>
              <a:t>对美学和哲学因素作出反应的纯粹思维，决定性地塑造了数学的特征，</a:t>
            </a:r>
            <a:r>
              <a:rPr lang="zh-CN" altLang="en-US" sz="2400" dirty="0" smtClean="0">
                <a:latin typeface="华文新魏" pitchFamily="2" charset="-122"/>
                <a:ea typeface="华文新魏" pitchFamily="2" charset="-122"/>
              </a:rPr>
              <a:t>并且作出了像欧式几何和非欧几何这样不可超越的贡献。另一方面，</a:t>
            </a:r>
            <a:endParaRPr lang="en-US" altLang="zh-CN" sz="3600" dirty="0" smtClean="0">
              <a:latin typeface="华文新魏" pitchFamily="2" charset="-122"/>
              <a:ea typeface="华文新魏" pitchFamily="2" charset="-122"/>
            </a:endParaRPr>
          </a:p>
        </p:txBody>
      </p:sp>
    </p:spTree>
    <p:extLst>
      <p:ext uri="{BB962C8B-B14F-4D97-AF65-F5344CB8AC3E}">
        <p14:creationId xmlns:p14="http://schemas.microsoft.com/office/powerpoint/2010/main" val="60445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6" name="Picture 2"/>
          <p:cNvPicPr>
            <a:picLocks noChangeAspect="1" noChangeArrowheads="1"/>
          </p:cNvPicPr>
          <p:nvPr/>
        </p:nvPicPr>
        <p:blipFill>
          <a:blip r:embed="rId4" cstate="print"/>
          <a:srcRect/>
          <a:stretch>
            <a:fillRect/>
          </a:stretch>
        </p:blipFill>
        <p:spPr bwMode="auto">
          <a:xfrm>
            <a:off x="838200" y="3191964"/>
            <a:ext cx="6248400" cy="3666036"/>
          </a:xfrm>
          <a:prstGeom prst="rect">
            <a:avLst/>
          </a:prstGeom>
          <a:noFill/>
          <a:ln w="9525">
            <a:noFill/>
            <a:miter lim="800000"/>
            <a:headEnd/>
            <a:tailEnd/>
          </a:ln>
        </p:spPr>
      </p:pic>
      <p:pic>
        <p:nvPicPr>
          <p:cNvPr id="2" name="图片 1"/>
          <p:cNvPicPr>
            <a:picLocks noChangeAspect="1"/>
          </p:cNvPicPr>
          <p:nvPr/>
        </p:nvPicPr>
        <p:blipFill>
          <a:blip r:embed="rId5"/>
          <a:stretch>
            <a:fillRect/>
          </a:stretch>
        </p:blipFill>
        <p:spPr>
          <a:xfrm>
            <a:off x="160094" y="69373"/>
            <a:ext cx="5222014" cy="3186506"/>
          </a:xfrm>
          <a:prstGeom prst="rect">
            <a:avLst/>
          </a:prstGeom>
        </p:spPr>
      </p:pic>
      <p:graphicFrame>
        <p:nvGraphicFramePr>
          <p:cNvPr id="7" name="对象 6"/>
          <p:cNvGraphicFramePr>
            <a:graphicFrameLocks noChangeAspect="1"/>
          </p:cNvGraphicFramePr>
          <p:nvPr>
            <p:extLst/>
          </p:nvPr>
        </p:nvGraphicFramePr>
        <p:xfrm>
          <a:off x="4211952" y="638628"/>
          <a:ext cx="622300" cy="644929"/>
        </p:xfrm>
        <a:graphic>
          <a:graphicData uri="http://schemas.openxmlformats.org/presentationml/2006/ole">
            <mc:AlternateContent xmlns:mc="http://schemas.openxmlformats.org/markup-compatibility/2006">
              <mc:Choice xmlns:v="urn:schemas-microsoft-com:vml" Requires="v">
                <p:oleObj spid="_x0000_s833814" name="公式" r:id="rId6" imgW="177646" imgH="228402" progId="Equation.3">
                  <p:embed/>
                </p:oleObj>
              </mc:Choice>
              <mc:Fallback>
                <p:oleObj name="公式" r:id="rId6" imgW="177646" imgH="228402"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52" y="638628"/>
                        <a:ext cx="622300" cy="6449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对象 7"/>
          <p:cNvGraphicFramePr>
            <a:graphicFrameLocks noChangeAspect="1"/>
          </p:cNvGraphicFramePr>
          <p:nvPr>
            <p:extLst/>
          </p:nvPr>
        </p:nvGraphicFramePr>
        <p:xfrm>
          <a:off x="5202083" y="2394325"/>
          <a:ext cx="630085" cy="584615"/>
        </p:xfrm>
        <a:graphic>
          <a:graphicData uri="http://schemas.openxmlformats.org/presentationml/2006/ole">
            <mc:AlternateContent xmlns:mc="http://schemas.openxmlformats.org/markup-compatibility/2006">
              <mc:Choice xmlns:v="urn:schemas-microsoft-com:vml" Requires="v">
                <p:oleObj spid="_x0000_s833815" name="公式" r:id="rId8" imgW="165028" imgH="228501" progId="Equation.3">
                  <p:embed/>
                </p:oleObj>
              </mc:Choice>
              <mc:Fallback>
                <p:oleObj name="公式" r:id="rId8" imgW="165028" imgH="228501"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2083" y="2394325"/>
                        <a:ext cx="630085" cy="584615"/>
                      </a:xfrm>
                      <a:prstGeom prst="rect">
                        <a:avLst/>
                      </a:prstGeom>
                      <a:noFill/>
                    </p:spPr>
                  </p:pic>
                </p:oleObj>
              </mc:Fallback>
            </mc:AlternateContent>
          </a:graphicData>
        </a:graphic>
      </p:graphicFrame>
      <p:sp>
        <p:nvSpPr>
          <p:cNvPr id="3" name="矩形 2"/>
          <p:cNvSpPr/>
          <p:nvPr/>
        </p:nvSpPr>
        <p:spPr>
          <a:xfrm>
            <a:off x="5472120" y="506869"/>
            <a:ext cx="3255980" cy="1323439"/>
          </a:xfrm>
          <a:prstGeom prst="rect">
            <a:avLst/>
          </a:prstGeom>
        </p:spPr>
        <p:txBody>
          <a:bodyPr wrap="square">
            <a:spAutoFit/>
          </a:bodyPr>
          <a:lstStyle/>
          <a:p>
            <a:pPr lvl="0" eaLnBrk="0" hangingPunct="0">
              <a:spcBef>
                <a:spcPct val="20000"/>
              </a:spcBef>
            </a:pPr>
            <a:r>
              <a:rPr lang="zh-CN" altLang="zh-CN" sz="2000" kern="0" dirty="0" smtClean="0">
                <a:solidFill>
                  <a:srgbClr val="000000"/>
                </a:solidFill>
                <a:latin typeface="华文楷体" pitchFamily="2" charset="-122"/>
                <a:ea typeface="华文楷体" pitchFamily="2" charset="-122"/>
              </a:rPr>
              <a:t>考虑在</a:t>
            </a:r>
            <a:r>
              <a:rPr lang="zh-CN" altLang="zh-CN" sz="2000" kern="0" dirty="0">
                <a:solidFill>
                  <a:srgbClr val="000000"/>
                </a:solidFill>
                <a:latin typeface="华文楷体" pitchFamily="2" charset="-122"/>
                <a:ea typeface="华文楷体" pitchFamily="2" charset="-122"/>
              </a:rPr>
              <a:t>线段</a:t>
            </a:r>
            <a:r>
              <a:rPr lang="en-US" altLang="zh-CN" sz="2000" kern="0" dirty="0">
                <a:solidFill>
                  <a:srgbClr val="000000"/>
                </a:solidFill>
                <a:latin typeface="华文楷体" pitchFamily="2" charset="-122"/>
                <a:ea typeface="华文楷体" pitchFamily="2" charset="-122"/>
              </a:rPr>
              <a:t>AB</a:t>
            </a:r>
            <a:r>
              <a:rPr lang="zh-CN" altLang="zh-CN" sz="2000" kern="0" dirty="0">
                <a:solidFill>
                  <a:srgbClr val="000000"/>
                </a:solidFill>
                <a:latin typeface="华文楷体" pitchFamily="2" charset="-122"/>
                <a:ea typeface="华文楷体" pitchFamily="2" charset="-122"/>
              </a:rPr>
              <a:t>上</a:t>
            </a:r>
            <a:r>
              <a:rPr lang="zh-CN" altLang="zh-CN" sz="2000" kern="0" dirty="0" smtClean="0">
                <a:solidFill>
                  <a:srgbClr val="000000"/>
                </a:solidFill>
                <a:latin typeface="华文楷体" pitchFamily="2" charset="-122"/>
                <a:ea typeface="华文楷体" pitchFamily="2" charset="-122"/>
              </a:rPr>
              <a:t>均匀分布</a:t>
            </a:r>
            <a:r>
              <a:rPr lang="zh-CN" altLang="en-US" sz="2000" kern="0" dirty="0" smtClean="0">
                <a:solidFill>
                  <a:srgbClr val="000000"/>
                </a:solidFill>
                <a:latin typeface="华文楷体" pitchFamily="2" charset="-122"/>
                <a:ea typeface="华文楷体" pitchFamily="2" charset="-122"/>
              </a:rPr>
              <a:t>和</a:t>
            </a:r>
            <a:r>
              <a:rPr lang="zh-CN" altLang="zh-CN" sz="2000" kern="0" dirty="0" smtClean="0">
                <a:solidFill>
                  <a:srgbClr val="000000"/>
                </a:solidFill>
                <a:latin typeface="华文楷体" pitchFamily="2" charset="-122"/>
                <a:ea typeface="华文楷体" pitchFamily="2" charset="-122"/>
              </a:rPr>
              <a:t>在</a:t>
            </a:r>
            <a:r>
              <a:rPr lang="zh-CN" altLang="zh-CN" sz="2000" kern="0" dirty="0">
                <a:solidFill>
                  <a:srgbClr val="000000"/>
                </a:solidFill>
                <a:latin typeface="华文楷体" pitchFamily="2" charset="-122"/>
                <a:ea typeface="华文楷体" pitchFamily="2" charset="-122"/>
              </a:rPr>
              <a:t>线段</a:t>
            </a:r>
            <a:r>
              <a:rPr lang="en-US" altLang="zh-CN" sz="2000" kern="0" dirty="0">
                <a:solidFill>
                  <a:srgbClr val="000000"/>
                </a:solidFill>
                <a:latin typeface="华文楷体" pitchFamily="2" charset="-122"/>
                <a:ea typeface="华文楷体" pitchFamily="2" charset="-122"/>
              </a:rPr>
              <a:t>CD</a:t>
            </a:r>
            <a:r>
              <a:rPr lang="zh-CN" altLang="zh-CN" sz="2000" kern="0" dirty="0">
                <a:solidFill>
                  <a:srgbClr val="000000"/>
                </a:solidFill>
                <a:latin typeface="华文楷体" pitchFamily="2" charset="-122"/>
                <a:ea typeface="华文楷体" pitchFamily="2" charset="-122"/>
              </a:rPr>
              <a:t>上均匀分布</a:t>
            </a:r>
            <a:r>
              <a:rPr lang="zh-CN" altLang="en-US" sz="2000" kern="0" dirty="0" smtClean="0">
                <a:solidFill>
                  <a:srgbClr val="000000"/>
                </a:solidFill>
                <a:latin typeface="华文楷体" pitchFamily="2" charset="-122"/>
                <a:ea typeface="华文楷体" pitchFamily="2" charset="-122"/>
              </a:rPr>
              <a:t>。</a:t>
            </a:r>
            <a:r>
              <a:rPr lang="zh-CN" altLang="zh-CN" sz="2000" kern="0" dirty="0" smtClean="0">
                <a:solidFill>
                  <a:srgbClr val="000000"/>
                </a:solidFill>
                <a:latin typeface="华文楷体" pitchFamily="2" charset="-122"/>
                <a:ea typeface="华文楷体" pitchFamily="2" charset="-122"/>
              </a:rPr>
              <a:t>通过</a:t>
            </a:r>
            <a:r>
              <a:rPr lang="zh-CN" altLang="zh-CN" sz="2000" kern="0" dirty="0">
                <a:solidFill>
                  <a:srgbClr val="000000"/>
                </a:solidFill>
                <a:latin typeface="华文楷体" pitchFamily="2" charset="-122"/>
                <a:ea typeface="华文楷体" pitchFamily="2" charset="-122"/>
              </a:rPr>
              <a:t>控制参数</a:t>
            </a:r>
            <a:r>
              <a:rPr lang="en-US" altLang="zh-CN" sz="2000" kern="0" dirty="0">
                <a:solidFill>
                  <a:srgbClr val="000000"/>
                </a:solidFill>
                <a:latin typeface="华文楷体" pitchFamily="2" charset="-122"/>
                <a:ea typeface="华文楷体" pitchFamily="2" charset="-122"/>
              </a:rPr>
              <a:t> </a:t>
            </a:r>
            <a:r>
              <a:rPr lang="zh-CN" altLang="zh-CN" sz="2000" kern="0" dirty="0">
                <a:solidFill>
                  <a:srgbClr val="000000"/>
                </a:solidFill>
                <a:latin typeface="华文楷体" pitchFamily="2" charset="-122"/>
                <a:ea typeface="华文楷体" pitchFamily="2" charset="-122"/>
              </a:rPr>
              <a:t>可以控制两个分布的距离远近</a:t>
            </a:r>
            <a:r>
              <a:rPr lang="zh-CN" altLang="zh-CN" sz="2000" kern="0" dirty="0">
                <a:solidFill>
                  <a:srgbClr val="000000"/>
                </a:solidFill>
                <a:latin typeface="Arial"/>
                <a:ea typeface="宋体"/>
              </a:rPr>
              <a:t>。</a:t>
            </a:r>
            <a:endParaRPr lang="zh-CN" altLang="zh-CN" sz="2000" kern="0" dirty="0">
              <a:solidFill>
                <a:srgbClr val="000000"/>
              </a:solidFill>
              <a:latin typeface="华文楷体" pitchFamily="2" charset="-122"/>
              <a:ea typeface="华文楷体" pitchFamily="2" charset="-122"/>
            </a:endParaRPr>
          </a:p>
        </p:txBody>
      </p:sp>
    </p:spTree>
    <p:extLst>
      <p:ext uri="{BB962C8B-B14F-4D97-AF65-F5344CB8AC3E}">
        <p14:creationId xmlns:p14="http://schemas.microsoft.com/office/powerpoint/2010/main" val="20559241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3698" name="Picture 2"/>
          <p:cNvPicPr>
            <a:picLocks noGrp="1" noChangeAspect="1" noChangeArrowheads="1"/>
          </p:cNvPicPr>
          <p:nvPr>
            <p:ph idx="1"/>
          </p:nvPr>
        </p:nvPicPr>
        <p:blipFill>
          <a:blip r:embed="rId2" cstate="print"/>
          <a:srcRect/>
          <a:stretch>
            <a:fillRect/>
          </a:stretch>
        </p:blipFill>
        <p:spPr bwMode="auto">
          <a:xfrm>
            <a:off x="304799" y="1676400"/>
            <a:ext cx="8477869" cy="4188769"/>
          </a:xfrm>
          <a:prstGeom prst="rect">
            <a:avLst/>
          </a:prstGeom>
          <a:noFill/>
          <a:ln w="9525">
            <a:noFill/>
            <a:miter lim="800000"/>
            <a:headEnd/>
            <a:tailEnd/>
          </a:ln>
        </p:spPr>
      </p:pic>
      <p:sp>
        <p:nvSpPr>
          <p:cNvPr id="5" name="标题 1"/>
          <p:cNvSpPr>
            <a:spLocks noGrp="1"/>
          </p:cNvSpPr>
          <p:nvPr>
            <p:ph type="title"/>
          </p:nvPr>
        </p:nvSpPr>
        <p:spPr/>
        <p:txBody>
          <a:bodyPr/>
          <a:lstStyle/>
          <a:p>
            <a:r>
              <a:rPr lang="en-US" altLang="zh-CN" dirty="0">
                <a:solidFill>
                  <a:srgbClr val="FF0000"/>
                </a:solidFill>
              </a:rPr>
              <a:t>Advantages of W-1 Distance</a:t>
            </a:r>
            <a:endParaRPr lang="zh-CN" altLang="en-US" dirty="0">
              <a:solidFill>
                <a:srgbClr val="FF0000"/>
              </a:solidFill>
            </a:endParaRPr>
          </a:p>
        </p:txBody>
      </p:sp>
    </p:spTree>
    <p:extLst>
      <p:ext uri="{BB962C8B-B14F-4D97-AF65-F5344CB8AC3E}">
        <p14:creationId xmlns:p14="http://schemas.microsoft.com/office/powerpoint/2010/main" val="1409342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p:cNvSpPr>
            <a:spLocks noGrp="1"/>
          </p:cNvSpPr>
          <p:nvPr>
            <p:ph idx="1"/>
          </p:nvPr>
        </p:nvSpPr>
        <p:spPr>
          <a:xfrm>
            <a:off x="611472" y="2258844"/>
            <a:ext cx="8229600" cy="4525963"/>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marL="228600" indent="-228600"/>
            <a:endParaRPr lang="en-US" altLang="zh-CN" sz="2800" b="0" i="0" dirty="0" smtClean="0">
              <a:solidFill>
                <a:schemeClr val="tx1"/>
              </a:solidFill>
            </a:endParaRPr>
          </a:p>
          <a:p>
            <a:pPr marL="228600" indent="-228600"/>
            <a:r>
              <a:rPr lang="en-US" altLang="zh-CN" sz="2800" b="0" i="0" dirty="0" smtClean="0">
                <a:solidFill>
                  <a:schemeClr val="tx1"/>
                </a:solidFill>
              </a:rPr>
              <a:t>   </a:t>
            </a:r>
            <a:r>
              <a:rPr lang="en-US" altLang="zh-CN" sz="2800" i="0" dirty="0" smtClean="0">
                <a:solidFill>
                  <a:schemeClr val="tx1"/>
                </a:solidFill>
              </a:rPr>
              <a:t>KL</a:t>
            </a:r>
            <a:r>
              <a:rPr lang="zh-CN" altLang="en-US" sz="2800" i="0" dirty="0" smtClean="0">
                <a:solidFill>
                  <a:schemeClr val="tx1"/>
                </a:solidFill>
              </a:rPr>
              <a:t>距离</a:t>
            </a:r>
            <a:r>
              <a:rPr lang="zh-CN" altLang="zh-CN" sz="2800" i="0" dirty="0" smtClean="0">
                <a:solidFill>
                  <a:schemeClr val="tx1"/>
                </a:solidFill>
              </a:rPr>
              <a:t>和</a:t>
            </a:r>
            <a:r>
              <a:rPr lang="en-US" altLang="zh-CN" sz="2800" i="0" dirty="0" smtClean="0">
                <a:solidFill>
                  <a:schemeClr val="tx1"/>
                </a:solidFill>
              </a:rPr>
              <a:t>JS</a:t>
            </a:r>
            <a:r>
              <a:rPr lang="zh-CN" altLang="en-US" sz="2800" i="0" dirty="0" smtClean="0">
                <a:solidFill>
                  <a:schemeClr val="tx1"/>
                </a:solidFill>
              </a:rPr>
              <a:t>距离</a:t>
            </a:r>
            <a:r>
              <a:rPr lang="zh-CN" altLang="zh-CN" sz="2800" i="0" dirty="0" smtClean="0">
                <a:solidFill>
                  <a:schemeClr val="tx1"/>
                </a:solidFill>
              </a:rPr>
              <a:t>是突变的，要么最大要么最小，</a:t>
            </a:r>
            <a:r>
              <a:rPr lang="en-US" altLang="zh-CN" sz="2800" i="0" dirty="0" smtClean="0">
                <a:solidFill>
                  <a:schemeClr val="tx1"/>
                </a:solidFill>
              </a:rPr>
              <a:t>Wasserstein</a:t>
            </a:r>
            <a:r>
              <a:rPr lang="zh-CN" altLang="zh-CN" sz="2800" i="0" dirty="0" smtClean="0">
                <a:solidFill>
                  <a:schemeClr val="tx1"/>
                </a:solidFill>
              </a:rPr>
              <a:t>距离却是平滑的，如果我们要用梯度下降法优化</a:t>
            </a:r>
            <a:r>
              <a:rPr lang="en-US" altLang="zh-CN" sz="2800" i="0" dirty="0" smtClean="0">
                <a:solidFill>
                  <a:schemeClr val="tx1"/>
                </a:solidFill>
              </a:rPr>
              <a:t> </a:t>
            </a:r>
            <a:r>
              <a:rPr lang="zh-CN" altLang="zh-CN" sz="2800" i="0" dirty="0" smtClean="0">
                <a:solidFill>
                  <a:schemeClr val="tx1"/>
                </a:solidFill>
              </a:rPr>
              <a:t>这个参数，前两者根本提供不了梯度，</a:t>
            </a:r>
            <a:r>
              <a:rPr lang="en-US" altLang="zh-CN" sz="2800" i="0" dirty="0" smtClean="0">
                <a:solidFill>
                  <a:schemeClr val="tx1"/>
                </a:solidFill>
              </a:rPr>
              <a:t>Wasserstein</a:t>
            </a:r>
            <a:r>
              <a:rPr lang="zh-CN" altLang="zh-CN" sz="2800" i="0" dirty="0" smtClean="0">
                <a:solidFill>
                  <a:schemeClr val="tx1"/>
                </a:solidFill>
              </a:rPr>
              <a:t>距离却可以。类似地，在高维空间中如果两个分布不重叠或者重叠部分可忽略，则</a:t>
            </a:r>
            <a:r>
              <a:rPr lang="en-US" altLang="zh-CN" sz="2800" i="0" dirty="0" smtClean="0">
                <a:solidFill>
                  <a:schemeClr val="tx1"/>
                </a:solidFill>
              </a:rPr>
              <a:t>KL</a:t>
            </a:r>
            <a:r>
              <a:rPr lang="zh-CN" altLang="zh-CN" sz="2800" i="0" dirty="0" smtClean="0">
                <a:solidFill>
                  <a:schemeClr val="tx1"/>
                </a:solidFill>
              </a:rPr>
              <a:t>和</a:t>
            </a:r>
            <a:r>
              <a:rPr lang="en-US" altLang="zh-CN" sz="2800" i="0" dirty="0" smtClean="0">
                <a:solidFill>
                  <a:schemeClr val="tx1"/>
                </a:solidFill>
              </a:rPr>
              <a:t>JS</a:t>
            </a:r>
            <a:r>
              <a:rPr lang="zh-CN" altLang="zh-CN" sz="2800" i="0" dirty="0" smtClean="0">
                <a:solidFill>
                  <a:schemeClr val="tx1"/>
                </a:solidFill>
              </a:rPr>
              <a:t>既反映不了远近，也提供不了梯度，但是</a:t>
            </a:r>
            <a:r>
              <a:rPr lang="en-US" altLang="zh-CN" sz="2800" i="0" dirty="0" smtClean="0">
                <a:solidFill>
                  <a:schemeClr val="tx1"/>
                </a:solidFill>
              </a:rPr>
              <a:t>Wasserstein</a:t>
            </a:r>
            <a:r>
              <a:rPr lang="zh-CN" altLang="zh-CN" sz="2800" i="0" dirty="0" smtClean="0">
                <a:solidFill>
                  <a:schemeClr val="tx1"/>
                </a:solidFill>
              </a:rPr>
              <a:t>却可以提供有意义的梯度。</a:t>
            </a:r>
          </a:p>
          <a:p>
            <a:pPr marL="228600" indent="-228600"/>
            <a:endParaRPr lang="en-US" altLang="zh-CN" sz="2400" b="0" i="0" dirty="0" smtClean="0">
              <a:solidFill>
                <a:schemeClr val="tx1"/>
              </a:solidFill>
            </a:endParaRPr>
          </a:p>
          <a:p>
            <a:pPr marL="228600" indent="-228600"/>
            <a:endParaRPr lang="en-US" altLang="zh-CN" sz="2400" b="0" i="0" dirty="0" smtClean="0">
              <a:solidFill>
                <a:schemeClr val="tx1"/>
              </a:solidFill>
            </a:endParaRPr>
          </a:p>
        </p:txBody>
      </p:sp>
      <p:sp>
        <p:nvSpPr>
          <p:cNvPr id="3" name="矩形 2"/>
          <p:cNvSpPr/>
          <p:nvPr/>
        </p:nvSpPr>
        <p:spPr>
          <a:xfrm>
            <a:off x="791496" y="638628"/>
            <a:ext cx="7561008" cy="1384995"/>
          </a:xfrm>
          <a:prstGeom prst="rect">
            <a:avLst/>
          </a:prstGeom>
        </p:spPr>
        <p:txBody>
          <a:bodyPr wrap="square">
            <a:spAutoFit/>
          </a:bodyPr>
          <a:lstStyle/>
          <a:p>
            <a:pPr marL="342900" lvl="0" indent="-342900" eaLnBrk="0" hangingPunct="0">
              <a:spcBef>
                <a:spcPct val="20000"/>
              </a:spcBef>
              <a:buFontTx/>
              <a:buChar char="•"/>
            </a:pPr>
            <a:r>
              <a:rPr lang="en-US" altLang="zh-CN" sz="2800" b="1" kern="0" dirty="0">
                <a:solidFill>
                  <a:srgbClr val="000000"/>
                </a:solidFill>
                <a:latin typeface="华文楷体" pitchFamily="2" charset="-122"/>
                <a:ea typeface="华文楷体" pitchFamily="2" charset="-122"/>
              </a:rPr>
              <a:t>Wasserstein</a:t>
            </a:r>
            <a:r>
              <a:rPr lang="zh-CN" altLang="zh-CN" sz="2800" b="1" kern="0" dirty="0">
                <a:solidFill>
                  <a:srgbClr val="000000"/>
                </a:solidFill>
                <a:latin typeface="华文楷体" pitchFamily="2" charset="-122"/>
                <a:ea typeface="华文楷体" pitchFamily="2" charset="-122"/>
              </a:rPr>
              <a:t>距离相比</a:t>
            </a:r>
            <a:r>
              <a:rPr lang="en-US" altLang="zh-CN" sz="2800" b="1" kern="0" dirty="0">
                <a:solidFill>
                  <a:srgbClr val="000000"/>
                </a:solidFill>
                <a:latin typeface="华文楷体" pitchFamily="2" charset="-122"/>
                <a:ea typeface="华文楷体" pitchFamily="2" charset="-122"/>
              </a:rPr>
              <a:t>KL</a:t>
            </a:r>
            <a:r>
              <a:rPr lang="zh-CN" altLang="en-US" sz="2800" b="1" kern="0" dirty="0">
                <a:solidFill>
                  <a:srgbClr val="000000"/>
                </a:solidFill>
                <a:latin typeface="华文楷体" pitchFamily="2" charset="-122"/>
                <a:ea typeface="华文楷体" pitchFamily="2" charset="-122"/>
              </a:rPr>
              <a:t>散度</a:t>
            </a:r>
            <a:r>
              <a:rPr lang="zh-CN" altLang="zh-CN" sz="2800" b="1" kern="0" dirty="0">
                <a:solidFill>
                  <a:srgbClr val="000000"/>
                </a:solidFill>
                <a:latin typeface="华文楷体" pitchFamily="2" charset="-122"/>
                <a:ea typeface="华文楷体" pitchFamily="2" charset="-122"/>
              </a:rPr>
              <a:t>、</a:t>
            </a:r>
            <a:r>
              <a:rPr lang="en-US" altLang="zh-CN" sz="2800" b="1" kern="0" dirty="0">
                <a:solidFill>
                  <a:srgbClr val="000000"/>
                </a:solidFill>
                <a:latin typeface="华文楷体" pitchFamily="2" charset="-122"/>
                <a:ea typeface="华文楷体" pitchFamily="2" charset="-122"/>
              </a:rPr>
              <a:t>JS</a:t>
            </a:r>
            <a:r>
              <a:rPr lang="zh-CN" altLang="en-US" sz="2800" b="1" kern="0" dirty="0">
                <a:solidFill>
                  <a:srgbClr val="000000"/>
                </a:solidFill>
                <a:latin typeface="华文楷体" pitchFamily="2" charset="-122"/>
                <a:ea typeface="华文楷体" pitchFamily="2" charset="-122"/>
              </a:rPr>
              <a:t>散度</a:t>
            </a:r>
            <a:r>
              <a:rPr lang="zh-CN" altLang="zh-CN" sz="2800" b="1" kern="0" dirty="0">
                <a:solidFill>
                  <a:srgbClr val="000000"/>
                </a:solidFill>
                <a:latin typeface="华文楷体" pitchFamily="2" charset="-122"/>
                <a:ea typeface="华文楷体" pitchFamily="2" charset="-122"/>
              </a:rPr>
              <a:t>的优越性在于，即便两个分布没有重叠，</a:t>
            </a:r>
            <a:r>
              <a:rPr lang="en-US" altLang="zh-CN" sz="2800" b="1" kern="0" dirty="0">
                <a:solidFill>
                  <a:srgbClr val="000000"/>
                </a:solidFill>
                <a:latin typeface="华文楷体" pitchFamily="2" charset="-122"/>
                <a:ea typeface="华文楷体" pitchFamily="2" charset="-122"/>
              </a:rPr>
              <a:t>Wasserstein</a:t>
            </a:r>
            <a:r>
              <a:rPr lang="zh-CN" altLang="zh-CN" sz="2800" b="1" kern="0" dirty="0">
                <a:solidFill>
                  <a:srgbClr val="000000"/>
                </a:solidFill>
                <a:latin typeface="华文楷体" pitchFamily="2" charset="-122"/>
                <a:ea typeface="华文楷体" pitchFamily="2" charset="-122"/>
              </a:rPr>
              <a:t>距离仍然能够反映它们的远近。</a:t>
            </a:r>
            <a:endParaRPr lang="en-US" altLang="zh-CN" sz="2800" b="1" kern="0" dirty="0">
              <a:solidFill>
                <a:srgbClr val="000000"/>
              </a:solidFill>
              <a:latin typeface="华文楷体" pitchFamily="2" charset="-122"/>
              <a:ea typeface="华文楷体" pitchFamily="2" charset="-122"/>
            </a:endParaRPr>
          </a:p>
        </p:txBody>
      </p:sp>
    </p:spTree>
    <p:extLst>
      <p:ext uri="{BB962C8B-B14F-4D97-AF65-F5344CB8AC3E}">
        <p14:creationId xmlns:p14="http://schemas.microsoft.com/office/powerpoint/2010/main" val="31271840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457200"/>
            <a:ext cx="8229600" cy="1351584"/>
          </a:xfrm>
        </p:spPr>
        <p:txBody>
          <a:bodyPr/>
          <a:lstStyle/>
          <a:p>
            <a:r>
              <a:rPr lang="zh-CN" altLang="en-US" sz="3600" dirty="0" smtClean="0">
                <a:solidFill>
                  <a:schemeClr val="tx1"/>
                </a:solidFill>
                <a:latin typeface="华文新魏" pitchFamily="2" charset="-122"/>
                <a:ea typeface="华文新魏" pitchFamily="2" charset="-122"/>
              </a:rPr>
              <a:t>令人拍案叫绝的</a:t>
            </a:r>
            <a:r>
              <a:rPr lang="en-US" altLang="zh-CN" sz="3600" dirty="0" smtClean="0">
                <a:solidFill>
                  <a:schemeClr val="tx1"/>
                </a:solidFill>
                <a:latin typeface="华文新魏" pitchFamily="2" charset="-122"/>
                <a:ea typeface="华文新魏" pitchFamily="2" charset="-122"/>
              </a:rPr>
              <a:t/>
            </a:r>
            <a:br>
              <a:rPr lang="en-US" altLang="zh-CN" sz="3600" dirty="0" smtClean="0">
                <a:solidFill>
                  <a:schemeClr val="tx1"/>
                </a:solidFill>
                <a:latin typeface="华文新魏" pitchFamily="2" charset="-122"/>
                <a:ea typeface="华文新魏" pitchFamily="2" charset="-122"/>
              </a:rPr>
            </a:br>
            <a:r>
              <a:rPr lang="en-US" altLang="zh-CN" sz="5400" dirty="0" smtClean="0">
                <a:solidFill>
                  <a:srgbClr val="FF0000"/>
                </a:solidFill>
                <a:latin typeface="华文新魏" pitchFamily="2" charset="-122"/>
                <a:ea typeface="华文新魏" pitchFamily="2" charset="-122"/>
              </a:rPr>
              <a:t>Wasserstein </a:t>
            </a:r>
            <a:r>
              <a:rPr lang="en-US" altLang="zh-CN" sz="5400" dirty="0" smtClean="0">
                <a:solidFill>
                  <a:srgbClr val="FF0000"/>
                </a:solidFill>
              </a:rPr>
              <a:t>GAN</a:t>
            </a:r>
            <a:endParaRPr lang="zh-CN" altLang="en-US" sz="5400" dirty="0">
              <a:solidFill>
                <a:srgbClr val="FF0000"/>
              </a:solidFill>
            </a:endParaRPr>
          </a:p>
        </p:txBody>
      </p:sp>
      <p:sp>
        <p:nvSpPr>
          <p:cNvPr id="3" name="内容占位符 2"/>
          <p:cNvSpPr>
            <a:spLocks noGrp="1"/>
          </p:cNvSpPr>
          <p:nvPr>
            <p:ph idx="1"/>
          </p:nvPr>
        </p:nvSpPr>
        <p:spPr>
          <a:xfrm>
            <a:off x="457200" y="1951037"/>
            <a:ext cx="8229600" cy="4525963"/>
          </a:xfrm>
        </p:spPr>
        <p:txBody>
          <a:bodyPr/>
          <a:lstStyle/>
          <a:p>
            <a:pPr marL="0" indent="0">
              <a:buNone/>
            </a:pPr>
            <a:r>
              <a:rPr lang="en-US" altLang="zh-CN" dirty="0" smtClean="0"/>
              <a:t>  </a:t>
            </a:r>
          </a:p>
        </p:txBody>
      </p:sp>
      <p:pic>
        <p:nvPicPr>
          <p:cNvPr id="4" name="图片 3"/>
          <p:cNvPicPr>
            <a:picLocks noChangeAspect="1"/>
          </p:cNvPicPr>
          <p:nvPr/>
        </p:nvPicPr>
        <p:blipFill>
          <a:blip r:embed="rId2" cstate="print"/>
          <a:stretch>
            <a:fillRect/>
          </a:stretch>
        </p:blipFill>
        <p:spPr>
          <a:xfrm>
            <a:off x="521460" y="2078820"/>
            <a:ext cx="7546136" cy="3510468"/>
          </a:xfrm>
          <a:prstGeom prst="rect">
            <a:avLst/>
          </a:prstGeom>
        </p:spPr>
      </p:pic>
    </p:spTree>
    <p:extLst>
      <p:ext uri="{BB962C8B-B14F-4D97-AF65-F5344CB8AC3E}">
        <p14:creationId xmlns:p14="http://schemas.microsoft.com/office/powerpoint/2010/main" val="12728370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534146"/>
          </a:xfrm>
        </p:spPr>
        <p:txBody>
          <a:bodyPr/>
          <a:lstStyle/>
          <a:p>
            <a:r>
              <a:rPr lang="en-US" altLang="zh-CN" sz="3600" dirty="0" err="1" smtClean="0"/>
              <a:t>Gaspard</a:t>
            </a:r>
            <a:r>
              <a:rPr lang="en-US" altLang="zh-CN" sz="3600" dirty="0" smtClean="0"/>
              <a:t> </a:t>
            </a:r>
            <a:r>
              <a:rPr lang="en-US" altLang="zh-CN" sz="3600" dirty="0" err="1" smtClean="0"/>
              <a:t>Monge</a:t>
            </a:r>
            <a:r>
              <a:rPr lang="en-US" altLang="zh-CN" sz="3600" dirty="0" smtClean="0"/>
              <a:t> (</a:t>
            </a:r>
            <a:r>
              <a:rPr lang="zh-CN" altLang="en-US" sz="3600" dirty="0" smtClean="0"/>
              <a:t>蒙日</a:t>
            </a:r>
            <a:r>
              <a:rPr lang="en-US" altLang="zh-CN" sz="3600" dirty="0" smtClean="0"/>
              <a:t>)</a:t>
            </a:r>
            <a:r>
              <a:rPr lang="zh-CN" altLang="en-US" sz="3600" dirty="0" smtClean="0"/>
              <a:t> 最优传输问题</a:t>
            </a:r>
            <a:endParaRPr lang="zh-CN" altLang="en-US" sz="3600" dirty="0"/>
          </a:p>
        </p:txBody>
      </p:sp>
      <p:pic>
        <p:nvPicPr>
          <p:cNvPr id="258050" name="Picture 2"/>
          <p:cNvPicPr>
            <a:picLocks noGrp="1" noChangeAspect="1" noChangeArrowheads="1"/>
          </p:cNvPicPr>
          <p:nvPr>
            <p:ph idx="1"/>
          </p:nvPr>
        </p:nvPicPr>
        <p:blipFill>
          <a:blip r:embed="rId2" cstate="print"/>
          <a:srcRect/>
          <a:stretch>
            <a:fillRect/>
          </a:stretch>
        </p:blipFill>
        <p:spPr bwMode="auto">
          <a:xfrm>
            <a:off x="929640" y="2978940"/>
            <a:ext cx="7284720" cy="2804160"/>
          </a:xfrm>
          <a:prstGeom prst="rect">
            <a:avLst/>
          </a:prstGeom>
          <a:noFill/>
          <a:ln w="9525">
            <a:noFill/>
            <a:miter lim="800000"/>
            <a:headEnd/>
            <a:tailEnd/>
          </a:ln>
        </p:spPr>
      </p:pic>
      <p:sp>
        <p:nvSpPr>
          <p:cNvPr id="6" name="TextBox 5"/>
          <p:cNvSpPr txBox="1"/>
          <p:nvPr/>
        </p:nvSpPr>
        <p:spPr>
          <a:xfrm>
            <a:off x="1096644" y="1808784"/>
            <a:ext cx="6535764" cy="830997"/>
          </a:xfrm>
          <a:prstGeom prst="rect">
            <a:avLst/>
          </a:prstGeom>
          <a:noFill/>
        </p:spPr>
        <p:txBody>
          <a:bodyPr wrap="none" rtlCol="0">
            <a:spAutoFit/>
          </a:bodyPr>
          <a:lstStyle/>
          <a:p>
            <a:r>
              <a:rPr lang="en-US" altLang="zh-CN" sz="2400" dirty="0" err="1" smtClean="0">
                <a:solidFill>
                  <a:srgbClr val="000000"/>
                </a:solidFill>
              </a:rPr>
              <a:t>Gaspard</a:t>
            </a:r>
            <a:r>
              <a:rPr lang="en-US" altLang="zh-CN" sz="2400" dirty="0" smtClean="0">
                <a:solidFill>
                  <a:srgbClr val="000000"/>
                </a:solidFill>
              </a:rPr>
              <a:t> </a:t>
            </a:r>
            <a:r>
              <a:rPr lang="en-US" altLang="zh-CN" sz="2400" dirty="0" err="1" smtClean="0">
                <a:solidFill>
                  <a:srgbClr val="000000"/>
                </a:solidFill>
              </a:rPr>
              <a:t>Monge</a:t>
            </a:r>
            <a:r>
              <a:rPr lang="zh-CN" altLang="en-US" sz="2400" dirty="0" smtClean="0">
                <a:solidFill>
                  <a:srgbClr val="000000"/>
                </a:solidFill>
              </a:rPr>
              <a:t>，</a:t>
            </a:r>
            <a:r>
              <a:rPr lang="en-US" altLang="zh-CN" sz="2400" dirty="0" smtClean="0">
                <a:solidFill>
                  <a:srgbClr val="000000"/>
                </a:solidFill>
              </a:rPr>
              <a:t>1746—1818</a:t>
            </a:r>
            <a:r>
              <a:rPr lang="zh-CN" altLang="en-US" sz="2400" dirty="0" smtClean="0">
                <a:solidFill>
                  <a:srgbClr val="000000"/>
                </a:solidFill>
              </a:rPr>
              <a:t>，法国数学家，</a:t>
            </a:r>
            <a:endParaRPr lang="en-US" altLang="zh-CN" sz="2400" dirty="0" smtClean="0">
              <a:solidFill>
                <a:srgbClr val="000000"/>
              </a:solidFill>
            </a:endParaRPr>
          </a:p>
          <a:p>
            <a:r>
              <a:rPr lang="zh-CN" altLang="en-US" sz="2400" dirty="0" smtClean="0">
                <a:solidFill>
                  <a:srgbClr val="000000"/>
                </a:solidFill>
              </a:rPr>
              <a:t>拿破仑的朋友。</a:t>
            </a:r>
            <a:endParaRPr lang="zh-CN" altLang="en-US" sz="2400" dirty="0">
              <a:solidFill>
                <a:srgbClr val="000000"/>
              </a:solidFill>
            </a:endParaRPr>
          </a:p>
        </p:txBody>
      </p:sp>
    </p:spTree>
    <p:extLst>
      <p:ext uri="{BB962C8B-B14F-4D97-AF65-F5344CB8AC3E}">
        <p14:creationId xmlns:p14="http://schemas.microsoft.com/office/powerpoint/2010/main" val="26583880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1448" y="188568"/>
            <a:ext cx="8101080" cy="1620216"/>
          </a:xfrm>
        </p:spPr>
        <p:txBody>
          <a:bodyPr/>
          <a:lstStyle/>
          <a:p>
            <a:pPr algn="l"/>
            <a:r>
              <a:rPr lang="en-US" altLang="zh-CN" sz="3200" b="1" dirty="0" err="1" smtClean="0">
                <a:solidFill>
                  <a:srgbClr val="FF0000"/>
                </a:solidFill>
              </a:rPr>
              <a:t>Cédric</a:t>
            </a:r>
            <a:r>
              <a:rPr lang="en-US" altLang="zh-CN" sz="3200" b="1" dirty="0" smtClean="0">
                <a:solidFill>
                  <a:srgbClr val="FF0000"/>
                </a:solidFill>
              </a:rPr>
              <a:t> </a:t>
            </a:r>
            <a:r>
              <a:rPr lang="en-US" altLang="zh-CN" sz="3200" b="1" dirty="0" err="1" smtClean="0">
                <a:solidFill>
                  <a:srgbClr val="FF0000"/>
                </a:solidFill>
              </a:rPr>
              <a:t>Villani</a:t>
            </a:r>
            <a:r>
              <a:rPr lang="zh-CN" altLang="en-US" sz="3200" b="1" dirty="0" smtClean="0">
                <a:solidFill>
                  <a:srgbClr val="FF0000"/>
                </a:solidFill>
              </a:rPr>
              <a:t>， </a:t>
            </a:r>
            <a:r>
              <a:rPr lang="en-US" altLang="zh-CN" sz="3200" b="1" dirty="0" smtClean="0">
                <a:solidFill>
                  <a:srgbClr val="FF0000"/>
                </a:solidFill>
              </a:rPr>
              <a:t>2010</a:t>
            </a:r>
            <a:r>
              <a:rPr lang="zh-CN" altLang="en-US" sz="3200" b="1" dirty="0" smtClean="0">
                <a:solidFill>
                  <a:srgbClr val="FF0000"/>
                </a:solidFill>
              </a:rPr>
              <a:t>年菲尔兹奖得主</a:t>
            </a:r>
            <a:r>
              <a:rPr lang="en-US" altLang="zh-CN" sz="3200" b="1" dirty="0" smtClean="0">
                <a:solidFill>
                  <a:srgbClr val="FF0000"/>
                </a:solidFill>
              </a:rPr>
              <a:t/>
            </a:r>
            <a:br>
              <a:rPr lang="en-US" altLang="zh-CN" sz="3200" b="1" dirty="0" smtClean="0">
                <a:solidFill>
                  <a:srgbClr val="FF0000"/>
                </a:solidFill>
              </a:rPr>
            </a:br>
            <a:r>
              <a:rPr lang="en-US" altLang="zh-CN" sz="2400" dirty="0" smtClean="0"/>
              <a:t> one of the pioneers in the applications of </a:t>
            </a:r>
            <a:r>
              <a:rPr lang="en-US" altLang="zh-CN" sz="2400" dirty="0" smtClean="0">
                <a:solidFill>
                  <a:srgbClr val="FF0000"/>
                </a:solidFill>
              </a:rPr>
              <a:t>optimal transport theory </a:t>
            </a:r>
            <a:r>
              <a:rPr lang="en-US" altLang="zh-CN" sz="2400" dirty="0" smtClean="0"/>
              <a:t>to geometric and functional inequalities</a:t>
            </a:r>
            <a:r>
              <a:rPr lang="zh-CN" altLang="en-US" sz="2400" dirty="0" smtClean="0"/>
              <a:t>。</a:t>
            </a:r>
            <a:endParaRPr lang="zh-CN" altLang="en-US" sz="2400" dirty="0"/>
          </a:p>
        </p:txBody>
      </p:sp>
      <p:pic>
        <p:nvPicPr>
          <p:cNvPr id="259076" name="Picture 4"/>
          <p:cNvPicPr>
            <a:picLocks noGrp="1" noChangeAspect="1" noChangeArrowheads="1"/>
          </p:cNvPicPr>
          <p:nvPr>
            <p:ph idx="1"/>
          </p:nvPr>
        </p:nvPicPr>
        <p:blipFill>
          <a:blip r:embed="rId2" cstate="print"/>
          <a:srcRect/>
          <a:stretch>
            <a:fillRect/>
          </a:stretch>
        </p:blipFill>
        <p:spPr bwMode="auto">
          <a:xfrm>
            <a:off x="1061532" y="2208677"/>
            <a:ext cx="2790372" cy="4010695"/>
          </a:xfrm>
          <a:prstGeom prst="rect">
            <a:avLst/>
          </a:prstGeom>
          <a:noFill/>
          <a:ln w="9525">
            <a:noFill/>
            <a:miter lim="800000"/>
            <a:headEnd/>
            <a:tailEnd/>
          </a:ln>
        </p:spPr>
      </p:pic>
      <p:pic>
        <p:nvPicPr>
          <p:cNvPr id="259078" name="Picture 6"/>
          <p:cNvPicPr>
            <a:picLocks noChangeAspect="1" noChangeArrowheads="1"/>
          </p:cNvPicPr>
          <p:nvPr/>
        </p:nvPicPr>
        <p:blipFill>
          <a:blip r:embed="rId3" cstate="print"/>
          <a:srcRect/>
          <a:stretch>
            <a:fillRect/>
          </a:stretch>
        </p:blipFill>
        <p:spPr bwMode="auto">
          <a:xfrm>
            <a:off x="4932048" y="1898796"/>
            <a:ext cx="3112133" cy="4770636"/>
          </a:xfrm>
          <a:prstGeom prst="rect">
            <a:avLst/>
          </a:prstGeom>
          <a:noFill/>
          <a:ln w="9525">
            <a:noFill/>
            <a:miter lim="800000"/>
            <a:headEnd/>
            <a:tailEnd/>
          </a:ln>
        </p:spPr>
      </p:pic>
    </p:spTree>
    <p:extLst>
      <p:ext uri="{BB962C8B-B14F-4D97-AF65-F5344CB8AC3E}">
        <p14:creationId xmlns:p14="http://schemas.microsoft.com/office/powerpoint/2010/main" val="3681284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r>
              <a:rPr lang="zh-CN" altLang="en-US" sz="3600" b="1" dirty="0" smtClean="0">
                <a:solidFill>
                  <a:srgbClr val="FF0000"/>
                </a:solidFill>
              </a:rPr>
              <a:t>最优传输的量化</a:t>
            </a:r>
            <a:r>
              <a:rPr lang="zh-CN" altLang="en-US" sz="4000" b="1" dirty="0" smtClean="0">
                <a:solidFill>
                  <a:srgbClr val="FF0000"/>
                </a:solidFill>
              </a:rPr>
              <a:t>：</a:t>
            </a:r>
            <a:r>
              <a:rPr lang="en-US" altLang="zh-CN" sz="4000" b="1" dirty="0" err="1" smtClean="0">
                <a:solidFill>
                  <a:srgbClr val="FF0000"/>
                </a:solidFill>
              </a:rPr>
              <a:t>Wassestein</a:t>
            </a:r>
            <a:r>
              <a:rPr lang="en-US" altLang="zh-CN" sz="4000" b="1" dirty="0" smtClean="0">
                <a:solidFill>
                  <a:srgbClr val="FF0000"/>
                </a:solidFill>
              </a:rPr>
              <a:t> </a:t>
            </a:r>
            <a:r>
              <a:rPr lang="zh-CN" altLang="en-US" sz="4000" b="1" dirty="0" smtClean="0">
                <a:solidFill>
                  <a:srgbClr val="FF0000"/>
                </a:solidFill>
              </a:rPr>
              <a:t>距离</a:t>
            </a:r>
            <a:r>
              <a:rPr lang="en-US" altLang="zh-CN" sz="4000" b="1" dirty="0" smtClean="0">
                <a:solidFill>
                  <a:srgbClr val="FF0000"/>
                </a:solidFill>
              </a:rPr>
              <a:t> </a:t>
            </a:r>
            <a:endParaRPr lang="zh-CN" altLang="en-US" sz="4000" b="1" dirty="0">
              <a:solidFill>
                <a:srgbClr val="FF0000"/>
              </a:solidFill>
            </a:endParaRPr>
          </a:p>
        </p:txBody>
      </p:sp>
      <p:graphicFrame>
        <p:nvGraphicFramePr>
          <p:cNvPr id="6" name="对象 5"/>
          <p:cNvGraphicFramePr>
            <a:graphicFrameLocks noChangeAspect="1"/>
          </p:cNvGraphicFramePr>
          <p:nvPr/>
        </p:nvGraphicFramePr>
        <p:xfrm>
          <a:off x="1108563" y="4800600"/>
          <a:ext cx="685801" cy="645459"/>
        </p:xfrm>
        <a:graphic>
          <a:graphicData uri="http://schemas.openxmlformats.org/presentationml/2006/ole">
            <mc:AlternateContent xmlns:mc="http://schemas.openxmlformats.org/markup-compatibility/2006">
              <mc:Choice xmlns:v="urn:schemas-microsoft-com:vml" Requires="v">
                <p:oleObj spid="_x0000_s824672" name="公式" r:id="rId3" imgW="164885" imgH="215619" progId="Equation.3">
                  <p:embed/>
                </p:oleObj>
              </mc:Choice>
              <mc:Fallback>
                <p:oleObj name="公式" r:id="rId3" imgW="164885"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563" y="4800600"/>
                        <a:ext cx="685801" cy="6454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752600" y="4976056"/>
            <a:ext cx="2403222" cy="369332"/>
          </a:xfrm>
          <a:prstGeom prst="rect">
            <a:avLst/>
          </a:prstGeom>
          <a:noFill/>
        </p:spPr>
        <p:txBody>
          <a:bodyPr wrap="none" rtlCol="0">
            <a:spAutoFit/>
          </a:bodyPr>
          <a:lstStyle/>
          <a:p>
            <a:r>
              <a:rPr lang="en-US" altLang="zh-CN" dirty="0" smtClean="0">
                <a:solidFill>
                  <a:srgbClr val="000000"/>
                </a:solidFill>
              </a:rPr>
              <a:t>Distribution of  sands </a:t>
            </a:r>
            <a:endParaRPr lang="zh-CN" altLang="en-US" dirty="0">
              <a:solidFill>
                <a:srgbClr val="000000"/>
              </a:solidFill>
            </a:endParaRPr>
          </a:p>
        </p:txBody>
      </p:sp>
      <p:graphicFrame>
        <p:nvGraphicFramePr>
          <p:cNvPr id="9" name="对象 8"/>
          <p:cNvGraphicFramePr>
            <a:graphicFrameLocks noChangeAspect="1"/>
          </p:cNvGraphicFramePr>
          <p:nvPr/>
        </p:nvGraphicFramePr>
        <p:xfrm>
          <a:off x="1046163" y="5468938"/>
          <a:ext cx="782637" cy="711200"/>
        </p:xfrm>
        <a:graphic>
          <a:graphicData uri="http://schemas.openxmlformats.org/presentationml/2006/ole">
            <mc:AlternateContent xmlns:mc="http://schemas.openxmlformats.org/markup-compatibility/2006">
              <mc:Choice xmlns:v="urn:schemas-microsoft-com:vml" Requires="v">
                <p:oleObj spid="_x0000_s824673" name="公式" r:id="rId5" imgW="177646" imgH="241091" progId="Equation.3">
                  <p:embed/>
                </p:oleObj>
              </mc:Choice>
              <mc:Fallback>
                <p:oleObj name="公式" r:id="rId5" imgW="177646" imgH="2410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163" y="5468938"/>
                        <a:ext cx="782637"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752600" y="5606140"/>
            <a:ext cx="3506088" cy="369332"/>
          </a:xfrm>
          <a:prstGeom prst="rect">
            <a:avLst/>
          </a:prstGeom>
          <a:noFill/>
        </p:spPr>
        <p:txBody>
          <a:bodyPr wrap="none" rtlCol="0">
            <a:spAutoFit/>
          </a:bodyPr>
          <a:lstStyle/>
          <a:p>
            <a:r>
              <a:rPr lang="en-US" altLang="zh-CN" dirty="0" smtClean="0">
                <a:solidFill>
                  <a:srgbClr val="000000"/>
                </a:solidFill>
              </a:rPr>
              <a:t>Distribution  of Construction site </a:t>
            </a:r>
            <a:endParaRPr lang="zh-CN" altLang="en-US" dirty="0">
              <a:solidFill>
                <a:srgbClr val="000000"/>
              </a:solidFill>
            </a:endParaRPr>
          </a:p>
        </p:txBody>
      </p:sp>
      <p:pic>
        <p:nvPicPr>
          <p:cNvPr id="12" name="Picture 2"/>
          <p:cNvPicPr>
            <a:picLocks noGrp="1" noChangeAspect="1" noChangeArrowheads="1"/>
          </p:cNvPicPr>
          <p:nvPr>
            <p:ph idx="1"/>
          </p:nvPr>
        </p:nvPicPr>
        <p:blipFill>
          <a:blip r:embed="rId7" cstate="print"/>
          <a:srcRect/>
          <a:stretch>
            <a:fillRect/>
          </a:stretch>
        </p:blipFill>
        <p:spPr bwMode="auto">
          <a:xfrm>
            <a:off x="152400" y="1550634"/>
            <a:ext cx="8839201" cy="2868966"/>
          </a:xfrm>
          <a:prstGeom prst="rect">
            <a:avLst/>
          </a:prstGeom>
          <a:noFill/>
          <a:ln w="9525">
            <a:noFill/>
            <a:miter lim="800000"/>
            <a:headEnd/>
            <a:tailEnd/>
          </a:ln>
        </p:spPr>
      </p:pic>
      <p:pic>
        <p:nvPicPr>
          <p:cNvPr id="1692678" name="Picture 6"/>
          <p:cNvPicPr>
            <a:picLocks noChangeAspect="1" noChangeArrowheads="1"/>
          </p:cNvPicPr>
          <p:nvPr/>
        </p:nvPicPr>
        <p:blipFill>
          <a:blip r:embed="rId8" cstate="print"/>
          <a:srcRect/>
          <a:stretch>
            <a:fillRect/>
          </a:stretch>
        </p:blipFill>
        <p:spPr bwMode="auto">
          <a:xfrm>
            <a:off x="228599" y="2209800"/>
            <a:ext cx="8762249" cy="2390775"/>
          </a:xfrm>
          <a:prstGeom prst="rect">
            <a:avLst/>
          </a:prstGeom>
          <a:noFill/>
          <a:ln w="9525">
            <a:noFill/>
            <a:miter lim="800000"/>
            <a:headEnd/>
            <a:tailEnd/>
          </a:ln>
        </p:spPr>
      </p:pic>
    </p:spTree>
    <p:extLst>
      <p:ext uri="{BB962C8B-B14F-4D97-AF65-F5344CB8AC3E}">
        <p14:creationId xmlns:p14="http://schemas.microsoft.com/office/powerpoint/2010/main" val="163728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2560637"/>
            <a:ext cx="8229600" cy="4068763"/>
          </a:xfrm>
        </p:spPr>
        <p:txBody>
          <a:bodyPr/>
          <a:lstStyle/>
          <a:p>
            <a:pPr>
              <a:buNone/>
            </a:pPr>
            <a:r>
              <a:rPr lang="en-US" altLang="zh-CN" sz="3600" dirty="0" smtClean="0">
                <a:latin typeface="楷体" pitchFamily="49" charset="-122"/>
                <a:ea typeface="楷体" pitchFamily="49" charset="-122"/>
              </a:rPr>
              <a:t>  ……</a:t>
            </a:r>
          </a:p>
          <a:p>
            <a:pPr>
              <a:buNone/>
            </a:pPr>
            <a:r>
              <a:rPr lang="zh-CN" altLang="en-US" sz="3600" dirty="0" smtClean="0">
                <a:latin typeface="楷体" pitchFamily="49" charset="-122"/>
                <a:ea typeface="楷体" pitchFamily="49" charset="-122"/>
              </a:rPr>
              <a:t> 最近机器学习中的热点对抗生成网络，使用了</a:t>
            </a:r>
            <a:r>
              <a:rPr lang="en-US" altLang="zh-CN" sz="3600" dirty="0" smtClean="0">
                <a:latin typeface="楷体" pitchFamily="49" charset="-122"/>
                <a:ea typeface="楷体" pitchFamily="49" charset="-122"/>
              </a:rPr>
              <a:t>Wasserstein-1</a:t>
            </a:r>
            <a:r>
              <a:rPr lang="zh-CN" altLang="en-US" sz="3600" dirty="0" smtClean="0">
                <a:latin typeface="楷体" pitchFamily="49" charset="-122"/>
                <a:ea typeface="楷体" pitchFamily="49" charset="-122"/>
              </a:rPr>
              <a:t>距离作为目标函数进行优化，在图像自动生成等密度函数估计问题中取得了良好的效果，然而其理论基础还很薄弱，存在一些难以解释的问题。</a:t>
            </a:r>
            <a:r>
              <a:rPr lang="en-US" altLang="zh-CN" sz="3600" dirty="0" smtClean="0">
                <a:latin typeface="楷体" pitchFamily="49" charset="-122"/>
                <a:ea typeface="楷体" pitchFamily="49" charset="-122"/>
              </a:rPr>
              <a:t>……</a:t>
            </a:r>
            <a:endParaRPr lang="zh-CN" altLang="en-US" sz="3600" dirty="0">
              <a:latin typeface="楷体" pitchFamily="49" charset="-122"/>
              <a:ea typeface="楷体" pitchFamily="49" charset="-122"/>
            </a:endParaRPr>
          </a:p>
        </p:txBody>
      </p:sp>
      <p:pic>
        <p:nvPicPr>
          <p:cNvPr id="773122" name="Picture 2"/>
          <p:cNvPicPr>
            <a:picLocks noChangeAspect="1" noChangeArrowheads="1"/>
          </p:cNvPicPr>
          <p:nvPr/>
        </p:nvPicPr>
        <p:blipFill>
          <a:blip r:embed="rId2" cstate="print"/>
          <a:srcRect/>
          <a:stretch>
            <a:fillRect/>
          </a:stretch>
        </p:blipFill>
        <p:spPr bwMode="auto">
          <a:xfrm>
            <a:off x="838200" y="228600"/>
            <a:ext cx="4267200" cy="2279374"/>
          </a:xfrm>
          <a:prstGeom prst="rect">
            <a:avLst/>
          </a:prstGeom>
          <a:noFill/>
          <a:ln w="9525">
            <a:noFill/>
            <a:miter lim="800000"/>
            <a:headEnd/>
            <a:tailEnd/>
          </a:ln>
        </p:spPr>
      </p:pic>
    </p:spTree>
    <p:extLst>
      <p:ext uri="{BB962C8B-B14F-4D97-AF65-F5344CB8AC3E}">
        <p14:creationId xmlns:p14="http://schemas.microsoft.com/office/powerpoint/2010/main" val="1561016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47871"/>
            <a:ext cx="8229600" cy="1143000"/>
          </a:xfrm>
        </p:spPr>
        <p:txBody>
          <a:bodyPr/>
          <a:lstStyle/>
          <a:p>
            <a:pPr marL="0" indent="0"/>
            <a:r>
              <a:rPr lang="en-US" altLang="zh-CN" sz="3600" b="1" dirty="0" smtClean="0">
                <a:solidFill>
                  <a:srgbClr val="FF0000"/>
                </a:solidFill>
              </a:rPr>
              <a:t>2017</a:t>
            </a:r>
            <a:r>
              <a:rPr lang="zh-CN" altLang="zh-CN" sz="3600" b="1" dirty="0" smtClean="0">
                <a:solidFill>
                  <a:srgbClr val="FF0000"/>
                </a:solidFill>
              </a:rPr>
              <a:t>年</a:t>
            </a:r>
            <a:r>
              <a:rPr lang="en-US" altLang="zh-CN" sz="3600" b="1" dirty="0" smtClean="0">
                <a:solidFill>
                  <a:srgbClr val="FF0000"/>
                </a:solidFill>
              </a:rPr>
              <a:t>10</a:t>
            </a:r>
            <a:r>
              <a:rPr lang="zh-CN" altLang="zh-CN" sz="3600" b="1" dirty="0" smtClean="0">
                <a:solidFill>
                  <a:srgbClr val="FF0000"/>
                </a:solidFill>
              </a:rPr>
              <a:t>月</a:t>
            </a:r>
            <a:r>
              <a:rPr lang="en-US" altLang="zh-CN" sz="3600" b="1" dirty="0" smtClean="0">
                <a:solidFill>
                  <a:srgbClr val="FF0000"/>
                </a:solidFill>
              </a:rPr>
              <a:t>26</a:t>
            </a:r>
            <a:r>
              <a:rPr lang="zh-CN" altLang="zh-CN" sz="3600" b="1" dirty="0" smtClean="0">
                <a:solidFill>
                  <a:srgbClr val="FF0000"/>
                </a:solidFill>
              </a:rPr>
              <a:t>日第十四届</a:t>
            </a:r>
            <a:r>
              <a:rPr lang="en-US" altLang="zh-CN" sz="3600" b="1" dirty="0" smtClean="0">
                <a:solidFill>
                  <a:srgbClr val="FF0000"/>
                </a:solidFill>
              </a:rPr>
              <a:t/>
            </a:r>
            <a:br>
              <a:rPr lang="en-US" altLang="zh-CN" sz="3600" b="1" dirty="0" smtClean="0">
                <a:solidFill>
                  <a:srgbClr val="FF0000"/>
                </a:solidFill>
              </a:rPr>
            </a:br>
            <a:r>
              <a:rPr lang="zh-CN" altLang="zh-CN" sz="3600" b="1" dirty="0" smtClean="0">
                <a:solidFill>
                  <a:srgbClr val="FF0000"/>
                </a:solidFill>
              </a:rPr>
              <a:t>中国计算机大</a:t>
            </a:r>
            <a:r>
              <a:rPr lang="zh-CN" altLang="en-US" sz="3600" b="1" dirty="0" smtClean="0">
                <a:solidFill>
                  <a:srgbClr val="FF0000"/>
                </a:solidFill>
              </a:rPr>
              <a:t>会</a:t>
            </a:r>
            <a:r>
              <a:rPr lang="zh-CN" altLang="zh-CN" sz="3600" b="1" dirty="0" smtClean="0">
                <a:solidFill>
                  <a:srgbClr val="FF0000"/>
                </a:solidFill>
              </a:rPr>
              <a:t>（</a:t>
            </a:r>
            <a:r>
              <a:rPr lang="en-US" altLang="zh-CN" sz="3600" b="1" dirty="0" smtClean="0">
                <a:solidFill>
                  <a:srgbClr val="FF0000"/>
                </a:solidFill>
              </a:rPr>
              <a:t>CNCC 2017</a:t>
            </a:r>
            <a:r>
              <a:rPr lang="zh-CN" altLang="zh-CN" sz="3600" b="1" dirty="0" smtClean="0">
                <a:solidFill>
                  <a:srgbClr val="FF0000"/>
                </a:solidFill>
              </a:rPr>
              <a:t>）</a:t>
            </a:r>
            <a:r>
              <a:rPr lang="en-US" altLang="zh-CN" sz="3600" b="1" dirty="0" smtClean="0">
                <a:solidFill>
                  <a:srgbClr val="FF0000"/>
                </a:solidFill>
              </a:rPr>
              <a:t>,</a:t>
            </a:r>
            <a:r>
              <a:rPr lang="zh-CN" altLang="zh-CN" sz="3600" b="1" dirty="0" smtClean="0">
                <a:solidFill>
                  <a:srgbClr val="FF0000"/>
                </a:solidFill>
              </a:rPr>
              <a:t>福州</a:t>
            </a:r>
            <a:endParaRPr lang="zh-CN" altLang="en-US" sz="4800" b="1" dirty="0">
              <a:solidFill>
                <a:srgbClr val="FF0000"/>
              </a:solidFill>
            </a:endParaRPr>
          </a:p>
        </p:txBody>
      </p:sp>
      <p:sp>
        <p:nvSpPr>
          <p:cNvPr id="3" name="内容占位符 2"/>
          <p:cNvSpPr>
            <a:spLocks noGrp="1"/>
          </p:cNvSpPr>
          <p:nvPr>
            <p:ph idx="1"/>
          </p:nvPr>
        </p:nvSpPr>
        <p:spPr>
          <a:xfrm>
            <a:off x="457200" y="1873433"/>
            <a:ext cx="8229600" cy="4525963"/>
          </a:xfrm>
        </p:spPr>
        <p:txBody>
          <a:bodyPr/>
          <a:lstStyle/>
          <a:p>
            <a:pPr marL="0" indent="0">
              <a:buNone/>
            </a:pPr>
            <a:r>
              <a:rPr lang="zh-CN" altLang="en-US" sz="3600" b="1" dirty="0" smtClean="0">
                <a:solidFill>
                  <a:srgbClr val="0070C0"/>
                </a:solidFill>
              </a:rPr>
              <a:t>特邀嘉宾：</a:t>
            </a:r>
            <a:endParaRPr lang="en-US" altLang="zh-CN" sz="3600" b="1" dirty="0" smtClean="0">
              <a:solidFill>
                <a:srgbClr val="0070C0"/>
              </a:solidFill>
            </a:endParaRPr>
          </a:p>
          <a:p>
            <a:pPr marL="0" indent="0">
              <a:buNone/>
            </a:pPr>
            <a:endParaRPr lang="en-US" altLang="zh-CN" sz="1600" dirty="0">
              <a:solidFill>
                <a:srgbClr val="0070C0"/>
              </a:solidFill>
            </a:endParaRPr>
          </a:p>
          <a:p>
            <a:pPr marL="0" indent="0">
              <a:buNone/>
            </a:pPr>
            <a:r>
              <a:rPr lang="zh-CN" altLang="zh-CN" b="1" dirty="0">
                <a:latin typeface="华文行楷" panose="02010800040101010101" pitchFamily="2" charset="-122"/>
                <a:ea typeface="华文行楷" panose="02010800040101010101" pitchFamily="2" charset="-122"/>
              </a:rPr>
              <a:t>对抗生成网络实质上就是用深度神经网络来计算概率测度之间的变换。虽然规模宏大，但是数学本质并不复杂。</a:t>
            </a:r>
            <a:r>
              <a:rPr lang="zh-CN" altLang="zh-CN" dirty="0">
                <a:latin typeface="华文行楷" panose="02010800040101010101" pitchFamily="2" charset="-122"/>
                <a:ea typeface="华文行楷" panose="02010800040101010101" pitchFamily="2" charset="-122"/>
              </a:rPr>
              <a:t>应用相对成熟的最优传输理论和蒙日</a:t>
            </a:r>
            <a:r>
              <a:rPr lang="en-US" altLang="zh-CN" dirty="0">
                <a:latin typeface="华文行楷" panose="02010800040101010101" pitchFamily="2" charset="-122"/>
                <a:ea typeface="华文行楷" panose="02010800040101010101" pitchFamily="2" charset="-122"/>
              </a:rPr>
              <a:t>-</a:t>
            </a:r>
            <a:r>
              <a:rPr lang="zh-CN" altLang="zh-CN" dirty="0">
                <a:latin typeface="华文行楷" panose="02010800040101010101" pitchFamily="2" charset="-122"/>
                <a:ea typeface="华文行楷" panose="02010800040101010101" pitchFamily="2" charset="-122"/>
              </a:rPr>
              <a:t>安培理论，我们可以为机器学习的黑箱给出透明的几何解释，这有助于设计出更为高效和可靠的计算方法。</a:t>
            </a:r>
          </a:p>
          <a:p>
            <a:pPr marL="0" indent="0">
              <a:buNone/>
            </a:pPr>
            <a:endParaRPr lang="zh-CN" altLang="en-US" dirty="0">
              <a:solidFill>
                <a:srgbClr val="0070C0"/>
              </a:solidFill>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8752979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1"/>
          <p:cNvPicPr>
            <a:picLocks noGrp="1" noChangeAspect="1" noChangeArrowheads="1"/>
          </p:cNvPicPr>
          <p:nvPr>
            <p:ph idx="1"/>
          </p:nvPr>
        </p:nvPicPr>
        <p:blipFill>
          <a:blip r:embed="rId2" cstate="print"/>
          <a:srcRect/>
          <a:stretch>
            <a:fillRect/>
          </a:stretch>
        </p:blipFill>
        <p:spPr bwMode="auto">
          <a:xfrm>
            <a:off x="161412" y="1088688"/>
            <a:ext cx="8787778" cy="5220696"/>
          </a:xfrm>
          <a:prstGeom prst="rect">
            <a:avLst/>
          </a:prstGeom>
          <a:noFill/>
          <a:ln w="9525">
            <a:noFill/>
            <a:miter lim="800000"/>
            <a:headEnd/>
            <a:tailEnd/>
          </a:ln>
        </p:spPr>
      </p:pic>
      <p:sp>
        <p:nvSpPr>
          <p:cNvPr id="5" name="矩形 4"/>
          <p:cNvSpPr/>
          <p:nvPr/>
        </p:nvSpPr>
        <p:spPr>
          <a:xfrm>
            <a:off x="251424" y="548616"/>
            <a:ext cx="3719801" cy="369332"/>
          </a:xfrm>
          <a:prstGeom prst="rect">
            <a:avLst/>
          </a:prstGeom>
        </p:spPr>
        <p:txBody>
          <a:bodyPr wrap="none">
            <a:spAutoFit/>
          </a:bodyPr>
          <a:lstStyle/>
          <a:p>
            <a:r>
              <a:rPr lang="en-US" altLang="zh-CN" dirty="0" smtClean="0">
                <a:solidFill>
                  <a:srgbClr val="3333FF"/>
                </a:solidFill>
                <a:ea typeface="宋体" pitchFamily="2" charset="-122"/>
              </a:rPr>
              <a:t>https://za.arxiv.org/pdf/1710.05488</a:t>
            </a:r>
            <a:endParaRPr lang="zh-CN" altLang="en-US" dirty="0">
              <a:solidFill>
                <a:srgbClr val="3333FF"/>
              </a:solidFill>
              <a:ea typeface="宋体" pitchFamily="2" charset="-122"/>
            </a:endParaRPr>
          </a:p>
        </p:txBody>
      </p:sp>
    </p:spTree>
    <p:extLst>
      <p:ext uri="{BB962C8B-B14F-4D97-AF65-F5344CB8AC3E}">
        <p14:creationId xmlns:p14="http://schemas.microsoft.com/office/powerpoint/2010/main" val="3211227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457200" y="1423373"/>
            <a:ext cx="8229600" cy="4525963"/>
          </a:xfrm>
        </p:spPr>
        <p:txBody>
          <a:bodyPr/>
          <a:lstStyle/>
          <a:p>
            <a:pPr eaLnBrk="1" hangingPunct="1">
              <a:lnSpc>
                <a:spcPct val="90000"/>
              </a:lnSpc>
            </a:pPr>
            <a:r>
              <a:rPr lang="zh-CN" altLang="en-US" sz="3600" dirty="0" smtClean="0">
                <a:latin typeface="华文新魏" pitchFamily="2" charset="-122"/>
                <a:ea typeface="华文新魏" pitchFamily="2" charset="-122"/>
              </a:rPr>
              <a:t>数学家们登上纯思维的顶峰不是靠他们自己一步步攀登，</a:t>
            </a:r>
            <a:r>
              <a:rPr lang="zh-CN" altLang="en-US" sz="3600" dirty="0" smtClean="0">
                <a:solidFill>
                  <a:srgbClr val="FF0066"/>
                </a:solidFill>
                <a:latin typeface="华文新魏" pitchFamily="2" charset="-122"/>
                <a:ea typeface="华文新魏" pitchFamily="2" charset="-122"/>
              </a:rPr>
              <a:t>而是借助于社会力量的推动。如果这些力量不能为数学家们注入活力，那么他们就立刻会身疲力竭</a:t>
            </a:r>
            <a:r>
              <a:rPr lang="zh-CN" altLang="en-US" sz="3600" dirty="0" smtClean="0">
                <a:latin typeface="华文新魏" pitchFamily="2" charset="-122"/>
                <a:ea typeface="华文新魏" pitchFamily="2" charset="-122"/>
              </a:rPr>
              <a:t>；然后他们就仅仅只能维持这门学科处于孤立的境地。虽然在短时期内还有可能光芒四射，但所有这些成就会是昙花一现。</a:t>
            </a:r>
          </a:p>
        </p:txBody>
      </p:sp>
    </p:spTree>
    <p:extLst>
      <p:ext uri="{BB962C8B-B14F-4D97-AF65-F5344CB8AC3E}">
        <p14:creationId xmlns:p14="http://schemas.microsoft.com/office/powerpoint/2010/main" val="529882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22" name="Picture 6"/>
          <p:cNvPicPr>
            <a:picLocks noChangeAspect="1" noChangeArrowheads="1"/>
          </p:cNvPicPr>
          <p:nvPr/>
        </p:nvPicPr>
        <p:blipFill>
          <a:blip r:embed="rId2" cstate="print"/>
          <a:srcRect/>
          <a:stretch>
            <a:fillRect/>
          </a:stretch>
        </p:blipFill>
        <p:spPr bwMode="auto">
          <a:xfrm>
            <a:off x="971520" y="3429000"/>
            <a:ext cx="2120577" cy="540072"/>
          </a:xfrm>
          <a:prstGeom prst="rect">
            <a:avLst/>
          </a:prstGeom>
          <a:noFill/>
          <a:ln w="9525">
            <a:noFill/>
            <a:miter lim="800000"/>
            <a:headEnd/>
            <a:tailEnd/>
          </a:ln>
        </p:spPr>
      </p:pic>
      <p:pic>
        <p:nvPicPr>
          <p:cNvPr id="265223" name="Picture 7"/>
          <p:cNvPicPr>
            <a:picLocks noChangeAspect="1" noChangeArrowheads="1"/>
          </p:cNvPicPr>
          <p:nvPr/>
        </p:nvPicPr>
        <p:blipFill>
          <a:blip r:embed="rId3" cstate="print"/>
          <a:srcRect/>
          <a:stretch>
            <a:fillRect/>
          </a:stretch>
        </p:blipFill>
        <p:spPr bwMode="auto">
          <a:xfrm>
            <a:off x="4301964" y="3413858"/>
            <a:ext cx="1800240" cy="555214"/>
          </a:xfrm>
          <a:prstGeom prst="rect">
            <a:avLst/>
          </a:prstGeom>
          <a:noFill/>
          <a:ln w="9525">
            <a:noFill/>
            <a:miter lim="800000"/>
            <a:headEnd/>
            <a:tailEnd/>
          </a:ln>
        </p:spPr>
      </p:pic>
      <p:pic>
        <p:nvPicPr>
          <p:cNvPr id="265224" name="Picture 8"/>
          <p:cNvPicPr>
            <a:picLocks noChangeAspect="1" noChangeArrowheads="1"/>
          </p:cNvPicPr>
          <p:nvPr/>
        </p:nvPicPr>
        <p:blipFill>
          <a:blip r:embed="rId4" cstate="print"/>
          <a:srcRect/>
          <a:stretch>
            <a:fillRect/>
          </a:stretch>
        </p:blipFill>
        <p:spPr bwMode="auto">
          <a:xfrm>
            <a:off x="521460" y="5745166"/>
            <a:ext cx="4872981" cy="834254"/>
          </a:xfrm>
          <a:prstGeom prst="rect">
            <a:avLst/>
          </a:prstGeom>
          <a:noFill/>
          <a:ln w="9525">
            <a:noFill/>
            <a:miter lim="800000"/>
            <a:headEnd/>
            <a:tailEnd/>
          </a:ln>
        </p:spPr>
      </p:pic>
      <p:pic>
        <p:nvPicPr>
          <p:cNvPr id="265225" name="Picture 9"/>
          <p:cNvPicPr>
            <a:picLocks noChangeAspect="1" noChangeArrowheads="1"/>
          </p:cNvPicPr>
          <p:nvPr/>
        </p:nvPicPr>
        <p:blipFill>
          <a:blip r:embed="rId5" cstate="print"/>
          <a:srcRect/>
          <a:stretch>
            <a:fillRect/>
          </a:stretch>
        </p:blipFill>
        <p:spPr bwMode="auto">
          <a:xfrm>
            <a:off x="3041796" y="4189163"/>
            <a:ext cx="3780504" cy="1040077"/>
          </a:xfrm>
          <a:prstGeom prst="rect">
            <a:avLst/>
          </a:prstGeom>
          <a:noFill/>
          <a:ln w="9525">
            <a:noFill/>
            <a:miter lim="800000"/>
            <a:headEnd/>
            <a:tailEnd/>
          </a:ln>
        </p:spPr>
      </p:pic>
      <p:pic>
        <p:nvPicPr>
          <p:cNvPr id="265226" name="Picture 10"/>
          <p:cNvPicPr>
            <a:picLocks noChangeAspect="1" noChangeArrowheads="1"/>
          </p:cNvPicPr>
          <p:nvPr/>
        </p:nvPicPr>
        <p:blipFill>
          <a:blip r:embed="rId6" cstate="print"/>
          <a:srcRect/>
          <a:stretch>
            <a:fillRect/>
          </a:stretch>
        </p:blipFill>
        <p:spPr bwMode="auto">
          <a:xfrm>
            <a:off x="6678489" y="5790293"/>
            <a:ext cx="1764027" cy="609103"/>
          </a:xfrm>
          <a:prstGeom prst="rect">
            <a:avLst/>
          </a:prstGeom>
          <a:noFill/>
          <a:ln w="9525">
            <a:noFill/>
            <a:miter lim="800000"/>
            <a:headEnd/>
            <a:tailEnd/>
          </a:ln>
        </p:spPr>
      </p:pic>
      <p:sp>
        <p:nvSpPr>
          <p:cNvPr id="15" name="TextBox 14"/>
          <p:cNvSpPr txBox="1"/>
          <p:nvPr/>
        </p:nvSpPr>
        <p:spPr>
          <a:xfrm>
            <a:off x="431448" y="2798916"/>
            <a:ext cx="2603854" cy="523220"/>
          </a:xfrm>
          <a:prstGeom prst="rect">
            <a:avLst/>
          </a:prstGeom>
          <a:noFill/>
        </p:spPr>
        <p:txBody>
          <a:bodyPr wrap="none" rtlCol="0">
            <a:spAutoFit/>
          </a:bodyPr>
          <a:lstStyle/>
          <a:p>
            <a:r>
              <a:rPr lang="en-US" altLang="zh-CN" sz="2800" dirty="0" smtClean="0">
                <a:solidFill>
                  <a:srgbClr val="000000"/>
                </a:solidFill>
                <a:ea typeface="宋体" pitchFamily="2" charset="-122"/>
              </a:rPr>
              <a:t>To find optimal </a:t>
            </a:r>
            <a:endParaRPr lang="zh-CN" altLang="en-US" sz="2800" dirty="0">
              <a:solidFill>
                <a:srgbClr val="000000"/>
              </a:solidFill>
              <a:ea typeface="宋体" pitchFamily="2" charset="-122"/>
            </a:endParaRPr>
          </a:p>
        </p:txBody>
      </p:sp>
      <p:sp>
        <p:nvSpPr>
          <p:cNvPr id="16" name="TextBox 15"/>
          <p:cNvSpPr txBox="1"/>
          <p:nvPr/>
        </p:nvSpPr>
        <p:spPr>
          <a:xfrm>
            <a:off x="3401844" y="3429000"/>
            <a:ext cx="795411" cy="584775"/>
          </a:xfrm>
          <a:prstGeom prst="rect">
            <a:avLst/>
          </a:prstGeom>
          <a:noFill/>
        </p:spPr>
        <p:txBody>
          <a:bodyPr wrap="none" rtlCol="0">
            <a:spAutoFit/>
          </a:bodyPr>
          <a:lstStyle/>
          <a:p>
            <a:r>
              <a:rPr lang="en-US" altLang="zh-CN" sz="3200" dirty="0" err="1" smtClean="0">
                <a:solidFill>
                  <a:srgbClr val="000000"/>
                </a:solidFill>
                <a:ea typeface="宋体" pitchFamily="2" charset="-122"/>
              </a:rPr>
              <a:t>s.t</a:t>
            </a:r>
            <a:r>
              <a:rPr lang="en-US" altLang="zh-CN" sz="3200" dirty="0" smtClean="0">
                <a:solidFill>
                  <a:srgbClr val="000000"/>
                </a:solidFill>
                <a:ea typeface="宋体" pitchFamily="2" charset="-122"/>
              </a:rPr>
              <a:t>.</a:t>
            </a:r>
            <a:r>
              <a:rPr lang="en-US" altLang="zh-CN" dirty="0" smtClean="0">
                <a:solidFill>
                  <a:srgbClr val="000000"/>
                </a:solidFill>
                <a:ea typeface="宋体" pitchFamily="2" charset="-122"/>
              </a:rPr>
              <a:t>.</a:t>
            </a:r>
            <a:endParaRPr lang="zh-CN" altLang="en-US" dirty="0">
              <a:solidFill>
                <a:srgbClr val="000000"/>
              </a:solidFill>
              <a:ea typeface="宋体" pitchFamily="2" charset="-122"/>
            </a:endParaRPr>
          </a:p>
        </p:txBody>
      </p:sp>
      <p:sp>
        <p:nvSpPr>
          <p:cNvPr id="17" name="TextBox 16"/>
          <p:cNvSpPr txBox="1"/>
          <p:nvPr/>
        </p:nvSpPr>
        <p:spPr>
          <a:xfrm>
            <a:off x="431448" y="4374429"/>
            <a:ext cx="2432654" cy="584775"/>
          </a:xfrm>
          <a:prstGeom prst="rect">
            <a:avLst/>
          </a:prstGeom>
          <a:noFill/>
        </p:spPr>
        <p:txBody>
          <a:bodyPr wrap="none" rtlCol="0">
            <a:spAutoFit/>
          </a:bodyPr>
          <a:lstStyle/>
          <a:p>
            <a:r>
              <a:rPr lang="en-US" altLang="zh-CN" sz="3200" dirty="0" smtClean="0">
                <a:solidFill>
                  <a:srgbClr val="000000"/>
                </a:solidFill>
                <a:ea typeface="宋体" pitchFamily="2" charset="-122"/>
              </a:rPr>
              <a:t>We optimize</a:t>
            </a:r>
            <a:endParaRPr lang="zh-CN" altLang="en-US" sz="3200" dirty="0">
              <a:solidFill>
                <a:srgbClr val="000000"/>
              </a:solidFill>
              <a:ea typeface="宋体" pitchFamily="2" charset="-122"/>
            </a:endParaRPr>
          </a:p>
        </p:txBody>
      </p:sp>
      <p:sp>
        <p:nvSpPr>
          <p:cNvPr id="18" name="TextBox 17"/>
          <p:cNvSpPr txBox="1"/>
          <p:nvPr/>
        </p:nvSpPr>
        <p:spPr>
          <a:xfrm>
            <a:off x="521460" y="5094525"/>
            <a:ext cx="1208985" cy="584775"/>
          </a:xfrm>
          <a:prstGeom prst="rect">
            <a:avLst/>
          </a:prstGeom>
          <a:noFill/>
        </p:spPr>
        <p:txBody>
          <a:bodyPr wrap="none" rtlCol="0">
            <a:spAutoFit/>
          </a:bodyPr>
          <a:lstStyle/>
          <a:p>
            <a:r>
              <a:rPr lang="en-US" altLang="zh-CN" sz="3200" dirty="0" smtClean="0">
                <a:solidFill>
                  <a:srgbClr val="000000"/>
                </a:solidFill>
                <a:ea typeface="宋体" pitchFamily="2" charset="-122"/>
              </a:rPr>
              <a:t>to get</a:t>
            </a:r>
            <a:endParaRPr lang="zh-CN" altLang="en-US" sz="3200" dirty="0">
              <a:solidFill>
                <a:srgbClr val="000000"/>
              </a:solidFill>
              <a:ea typeface="宋体" pitchFamily="2" charset="-122"/>
            </a:endParaRPr>
          </a:p>
        </p:txBody>
      </p:sp>
      <p:sp>
        <p:nvSpPr>
          <p:cNvPr id="19" name="TextBox 18"/>
          <p:cNvSpPr txBox="1"/>
          <p:nvPr/>
        </p:nvSpPr>
        <p:spPr>
          <a:xfrm>
            <a:off x="5742156" y="5769312"/>
            <a:ext cx="885179" cy="523220"/>
          </a:xfrm>
          <a:prstGeom prst="rect">
            <a:avLst/>
          </a:prstGeom>
          <a:noFill/>
        </p:spPr>
        <p:txBody>
          <a:bodyPr wrap="none" rtlCol="0">
            <a:spAutoFit/>
          </a:bodyPr>
          <a:lstStyle/>
          <a:p>
            <a:r>
              <a:rPr lang="en-US" altLang="zh-CN" sz="2800" dirty="0" smtClean="0">
                <a:solidFill>
                  <a:srgbClr val="000000"/>
                </a:solidFill>
                <a:ea typeface="宋体" pitchFamily="2" charset="-122"/>
              </a:rPr>
              <a:t>then</a:t>
            </a:r>
            <a:endParaRPr lang="zh-CN" altLang="en-US" sz="2800" dirty="0">
              <a:solidFill>
                <a:srgbClr val="000000"/>
              </a:solidFill>
              <a:ea typeface="宋体" pitchFamily="2" charset="-122"/>
            </a:endParaRPr>
          </a:p>
        </p:txBody>
      </p:sp>
      <p:pic>
        <p:nvPicPr>
          <p:cNvPr id="20" name="Picture 2"/>
          <p:cNvPicPr>
            <a:picLocks noChangeAspect="1" noChangeArrowheads="1"/>
          </p:cNvPicPr>
          <p:nvPr/>
        </p:nvPicPr>
        <p:blipFill>
          <a:blip r:embed="rId7" cstate="print"/>
          <a:srcRect/>
          <a:stretch>
            <a:fillRect/>
          </a:stretch>
        </p:blipFill>
        <p:spPr bwMode="auto">
          <a:xfrm>
            <a:off x="3758615" y="188568"/>
            <a:ext cx="4953937" cy="3148955"/>
          </a:xfrm>
          <a:prstGeom prst="rect">
            <a:avLst/>
          </a:prstGeom>
          <a:noFill/>
          <a:ln w="9525">
            <a:noFill/>
            <a:miter lim="800000"/>
            <a:headEnd/>
            <a:tailEnd/>
          </a:ln>
        </p:spPr>
      </p:pic>
      <p:pic>
        <p:nvPicPr>
          <p:cNvPr id="21" name="Picture 2"/>
          <p:cNvPicPr>
            <a:picLocks noChangeAspect="1" noChangeArrowheads="1"/>
          </p:cNvPicPr>
          <p:nvPr/>
        </p:nvPicPr>
        <p:blipFill>
          <a:blip r:embed="rId8" cstate="print"/>
          <a:srcRect/>
          <a:stretch>
            <a:fillRect/>
          </a:stretch>
        </p:blipFill>
        <p:spPr bwMode="auto">
          <a:xfrm>
            <a:off x="701484" y="548617"/>
            <a:ext cx="2340312" cy="507293"/>
          </a:xfrm>
          <a:prstGeom prst="rect">
            <a:avLst/>
          </a:prstGeom>
          <a:noFill/>
          <a:ln w="9525">
            <a:noFill/>
            <a:miter lim="800000"/>
            <a:headEnd/>
            <a:tailEnd/>
          </a:ln>
        </p:spPr>
      </p:pic>
      <p:pic>
        <p:nvPicPr>
          <p:cNvPr id="22" name="Picture 3"/>
          <p:cNvPicPr>
            <a:picLocks noChangeAspect="1" noChangeArrowheads="1"/>
          </p:cNvPicPr>
          <p:nvPr/>
        </p:nvPicPr>
        <p:blipFill>
          <a:blip r:embed="rId9" cstate="print"/>
          <a:srcRect/>
          <a:stretch>
            <a:fillRect/>
          </a:stretch>
        </p:blipFill>
        <p:spPr bwMode="auto">
          <a:xfrm>
            <a:off x="521460" y="1268713"/>
            <a:ext cx="1620216" cy="342965"/>
          </a:xfrm>
          <a:prstGeom prst="rect">
            <a:avLst/>
          </a:prstGeom>
          <a:noFill/>
          <a:ln w="9525">
            <a:noFill/>
            <a:miter lim="800000"/>
            <a:headEnd/>
            <a:tailEnd/>
          </a:ln>
        </p:spPr>
      </p:pic>
      <p:pic>
        <p:nvPicPr>
          <p:cNvPr id="23" name="Picture 4"/>
          <p:cNvPicPr>
            <a:picLocks noChangeAspect="1" noChangeArrowheads="1"/>
          </p:cNvPicPr>
          <p:nvPr/>
        </p:nvPicPr>
        <p:blipFill>
          <a:blip r:embed="rId10" cstate="print"/>
          <a:srcRect/>
          <a:stretch>
            <a:fillRect/>
          </a:stretch>
        </p:blipFill>
        <p:spPr bwMode="auto">
          <a:xfrm>
            <a:off x="431448" y="1718772"/>
            <a:ext cx="3240432" cy="731526"/>
          </a:xfrm>
          <a:prstGeom prst="rect">
            <a:avLst/>
          </a:prstGeom>
          <a:noFill/>
          <a:ln w="9525">
            <a:noFill/>
            <a:miter lim="800000"/>
            <a:headEnd/>
            <a:tailEnd/>
          </a:ln>
        </p:spPr>
      </p:pic>
      <p:pic>
        <p:nvPicPr>
          <p:cNvPr id="24" name="Picture 5"/>
          <p:cNvPicPr>
            <a:picLocks noChangeAspect="1" noChangeArrowheads="1"/>
          </p:cNvPicPr>
          <p:nvPr/>
        </p:nvPicPr>
        <p:blipFill>
          <a:blip r:embed="rId11" cstate="print"/>
          <a:srcRect/>
          <a:stretch>
            <a:fillRect/>
          </a:stretch>
        </p:blipFill>
        <p:spPr bwMode="auto">
          <a:xfrm>
            <a:off x="2591736" y="1271592"/>
            <a:ext cx="1440191" cy="357168"/>
          </a:xfrm>
          <a:prstGeom prst="rect">
            <a:avLst/>
          </a:prstGeom>
          <a:noFill/>
          <a:ln w="9525">
            <a:noFill/>
            <a:miter lim="800000"/>
            <a:headEnd/>
            <a:tailEnd/>
          </a:ln>
        </p:spPr>
      </p:pic>
    </p:spTree>
    <p:extLst>
      <p:ext uri="{BB962C8B-B14F-4D97-AF65-F5344CB8AC3E}">
        <p14:creationId xmlns:p14="http://schemas.microsoft.com/office/powerpoint/2010/main" val="136397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2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52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52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52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52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472" y="728640"/>
            <a:ext cx="7959564" cy="1143000"/>
          </a:xfrm>
        </p:spPr>
        <p:txBody>
          <a:bodyPr/>
          <a:lstStyle/>
          <a:p>
            <a:r>
              <a:rPr lang="en-US" altLang="zh-CN" dirty="0" smtClean="0">
                <a:solidFill>
                  <a:srgbClr val="3333FF"/>
                </a:solidFill>
              </a:rPr>
              <a:t>Some words from </a:t>
            </a:r>
            <a:br>
              <a:rPr lang="en-US" altLang="zh-CN" dirty="0" smtClean="0">
                <a:solidFill>
                  <a:srgbClr val="3333FF"/>
                </a:solidFill>
              </a:rPr>
            </a:br>
            <a:r>
              <a:rPr lang="en-US" altLang="zh-CN" dirty="0" smtClean="0">
                <a:solidFill>
                  <a:srgbClr val="3333FF"/>
                </a:solidFill>
              </a:rPr>
              <a:t>Discussion and Conclusion</a:t>
            </a:r>
            <a:endParaRPr lang="zh-CN" altLang="en-US" dirty="0">
              <a:solidFill>
                <a:srgbClr val="3333FF"/>
              </a:solidFill>
            </a:endParaRPr>
          </a:p>
        </p:txBody>
      </p:sp>
      <p:sp>
        <p:nvSpPr>
          <p:cNvPr id="3" name="内容占位符 2"/>
          <p:cNvSpPr>
            <a:spLocks noGrp="1"/>
          </p:cNvSpPr>
          <p:nvPr>
            <p:ph idx="1"/>
          </p:nvPr>
        </p:nvSpPr>
        <p:spPr>
          <a:xfrm>
            <a:off x="521460" y="2348856"/>
            <a:ext cx="8229600" cy="3719052"/>
          </a:xfrm>
        </p:spPr>
        <p:txBody>
          <a:bodyPr/>
          <a:lstStyle/>
          <a:p>
            <a:pPr>
              <a:buNone/>
            </a:pPr>
            <a:r>
              <a:rPr lang="en-US" altLang="zh-CN" sz="3600" dirty="0" smtClean="0"/>
              <a:t>  For high dimensional setting, rigorous computational geometric method to compute the optimal transportation</a:t>
            </a:r>
          </a:p>
          <a:p>
            <a:pPr>
              <a:buNone/>
            </a:pPr>
            <a:r>
              <a:rPr lang="en-US" altLang="zh-CN" sz="3600" dirty="0" smtClean="0"/>
              <a:t>   map is intractable, </a:t>
            </a:r>
          </a:p>
          <a:p>
            <a:pPr>
              <a:buNone/>
            </a:pPr>
            <a:r>
              <a:rPr lang="en-US" altLang="zh-CN" sz="3600" dirty="0" smtClean="0"/>
              <a:t>   due to the maintenance of the complex geometric data structures.</a:t>
            </a:r>
          </a:p>
          <a:p>
            <a:endParaRPr lang="zh-CN" altLang="en-US" dirty="0"/>
          </a:p>
        </p:txBody>
      </p:sp>
    </p:spTree>
    <p:extLst>
      <p:ext uri="{BB962C8B-B14F-4D97-AF65-F5344CB8AC3E}">
        <p14:creationId xmlns:p14="http://schemas.microsoft.com/office/powerpoint/2010/main" val="27476157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2053457"/>
            <a:ext cx="8229600" cy="4525963"/>
          </a:xfrm>
        </p:spPr>
        <p:txBody>
          <a:bodyPr/>
          <a:lstStyle/>
          <a:p>
            <a:pPr>
              <a:buNone/>
            </a:pPr>
            <a:r>
              <a:rPr lang="en-US" altLang="zh-CN" dirty="0" smtClean="0"/>
              <a:t>   Nevertheless, there exist different algorithms to handle high dimensional situation, such as socialistic method, sliced optimal transportation method, hierarchical optimal transportation method.</a:t>
            </a:r>
          </a:p>
          <a:p>
            <a:pPr>
              <a:buNone/>
            </a:pPr>
            <a:r>
              <a:rPr lang="en-US" altLang="zh-CN" dirty="0" smtClean="0"/>
              <a:t>   In the future, we will explore along this direction, and implement the proposed model in a large scale.</a:t>
            </a:r>
          </a:p>
          <a:p>
            <a:endParaRPr lang="zh-CN" altLang="en-US" dirty="0"/>
          </a:p>
        </p:txBody>
      </p:sp>
      <p:sp>
        <p:nvSpPr>
          <p:cNvPr id="4" name="标题 1"/>
          <p:cNvSpPr txBox="1">
            <a:spLocks/>
          </p:cNvSpPr>
          <p:nvPr/>
        </p:nvSpPr>
        <p:spPr bwMode="auto">
          <a:xfrm>
            <a:off x="251424" y="548616"/>
            <a:ext cx="795956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altLang="zh-CN" sz="4400" kern="0" dirty="0" smtClean="0">
                <a:solidFill>
                  <a:srgbClr val="3333FF"/>
                </a:solidFill>
                <a:latin typeface="Arial"/>
                <a:ea typeface="宋体"/>
              </a:rPr>
              <a:t>Some words from </a:t>
            </a:r>
            <a:br>
              <a:rPr lang="en-US" altLang="zh-CN" sz="4400" kern="0" dirty="0" smtClean="0">
                <a:solidFill>
                  <a:srgbClr val="3333FF"/>
                </a:solidFill>
                <a:latin typeface="Arial"/>
                <a:ea typeface="宋体"/>
              </a:rPr>
            </a:br>
            <a:r>
              <a:rPr lang="en-US" altLang="zh-CN" sz="4400" kern="0" dirty="0" smtClean="0">
                <a:solidFill>
                  <a:srgbClr val="3333FF"/>
                </a:solidFill>
                <a:latin typeface="Arial"/>
                <a:ea typeface="宋体"/>
              </a:rPr>
              <a:t>Discussion and Conclusion</a:t>
            </a:r>
            <a:endParaRPr lang="zh-CN" altLang="en-US" sz="4400" kern="0" dirty="0">
              <a:solidFill>
                <a:srgbClr val="3333FF"/>
              </a:solidFill>
              <a:latin typeface="Arial"/>
              <a:ea typeface="宋体"/>
            </a:endParaRPr>
          </a:p>
        </p:txBody>
      </p:sp>
    </p:spTree>
    <p:extLst>
      <p:ext uri="{BB962C8B-B14F-4D97-AF65-F5344CB8AC3E}">
        <p14:creationId xmlns:p14="http://schemas.microsoft.com/office/powerpoint/2010/main" val="19520200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ctrTitle"/>
          </p:nvPr>
        </p:nvSpPr>
        <p:spPr>
          <a:xfrm>
            <a:off x="332424" y="1381294"/>
            <a:ext cx="8380128" cy="3217862"/>
          </a:xfrm>
        </p:spPr>
        <p:txBody>
          <a:bodyPr>
            <a:noAutofit/>
          </a:bodyPr>
          <a:lstStyle/>
          <a:p>
            <a:r>
              <a:rPr lang="en-US" altLang="zh-CN" sz="3200" dirty="0" smtClean="0">
                <a:solidFill>
                  <a:schemeClr val="tx1"/>
                </a:solidFill>
              </a:rPr>
              <a:t>Deep Reinforcement Learning and </a:t>
            </a:r>
            <a:r>
              <a:rPr lang="en-US" altLang="zh-CN" sz="3200" dirty="0" err="1" smtClean="0">
                <a:solidFill>
                  <a:schemeClr val="tx1"/>
                </a:solidFill>
              </a:rPr>
              <a:t>AlphaGo</a:t>
            </a:r>
            <a:r>
              <a:rPr lang="en-US" altLang="zh-CN" sz="6000" dirty="0" smtClean="0">
                <a:solidFill>
                  <a:srgbClr val="FF0000"/>
                </a:solidFill>
              </a:rPr>
              <a:t/>
            </a:r>
            <a:br>
              <a:rPr lang="en-US" altLang="zh-CN" sz="6000" dirty="0" smtClean="0">
                <a:solidFill>
                  <a:srgbClr val="FF0000"/>
                </a:solidFill>
              </a:rPr>
            </a:br>
            <a:r>
              <a:rPr lang="en-US" altLang="zh-CN" sz="6000" dirty="0" smtClean="0">
                <a:solidFill>
                  <a:srgbClr val="FF0000"/>
                </a:solidFill>
              </a:rPr>
              <a:t/>
            </a:r>
            <a:br>
              <a:rPr lang="en-US" altLang="zh-CN" sz="6000" dirty="0" smtClean="0">
                <a:solidFill>
                  <a:srgbClr val="FF0000"/>
                </a:solidFill>
              </a:rPr>
            </a:br>
            <a:r>
              <a:rPr lang="en-US" altLang="zh-CN" sz="7200" i="1" dirty="0" err="1" smtClean="0">
                <a:solidFill>
                  <a:srgbClr val="FF0000"/>
                </a:solidFill>
                <a:latin typeface="Segoe UI Emoji" panose="020B0502040204020203" pitchFamily="34" charset="0"/>
                <a:ea typeface="Segoe UI Emoji" panose="020B0502040204020203" pitchFamily="34" charset="0"/>
              </a:rPr>
              <a:t>AlphaGo</a:t>
            </a:r>
            <a:r>
              <a:rPr lang="en-US" altLang="zh-CN" sz="6600" dirty="0" smtClean="0">
                <a:solidFill>
                  <a:srgbClr val="FF0000"/>
                </a:solidFill>
                <a:latin typeface="华文行楷" pitchFamily="2" charset="-122"/>
                <a:ea typeface="华文行楷" pitchFamily="2" charset="-122"/>
              </a:rPr>
              <a:t/>
            </a:r>
            <a:br>
              <a:rPr lang="en-US" altLang="zh-CN" sz="6600" dirty="0" smtClean="0">
                <a:solidFill>
                  <a:srgbClr val="FF0000"/>
                </a:solidFill>
                <a:latin typeface="华文行楷" pitchFamily="2" charset="-122"/>
                <a:ea typeface="华文行楷" pitchFamily="2" charset="-122"/>
              </a:rPr>
            </a:br>
            <a:r>
              <a:rPr lang="zh-CN" altLang="en-US" sz="4000" dirty="0" smtClean="0">
                <a:solidFill>
                  <a:schemeClr val="tx1"/>
                </a:solidFill>
                <a:latin typeface="华文行楷" pitchFamily="2" charset="-122"/>
                <a:ea typeface="华文行楷" pitchFamily="2" charset="-122"/>
              </a:rPr>
              <a:t>与</a:t>
            </a:r>
            <a:r>
              <a:rPr lang="en-US" altLang="zh-CN" sz="6600" dirty="0" smtClean="0">
                <a:solidFill>
                  <a:schemeClr val="tx1"/>
                </a:solidFill>
                <a:latin typeface="华文行楷" pitchFamily="2" charset="-122"/>
                <a:ea typeface="华文行楷" pitchFamily="2" charset="-122"/>
              </a:rPr>
              <a:t/>
            </a:r>
            <a:br>
              <a:rPr lang="en-US" altLang="zh-CN" sz="6600" dirty="0" smtClean="0">
                <a:solidFill>
                  <a:schemeClr val="tx1"/>
                </a:solidFill>
                <a:latin typeface="华文行楷" pitchFamily="2" charset="-122"/>
                <a:ea typeface="华文行楷" pitchFamily="2" charset="-122"/>
              </a:rPr>
            </a:br>
            <a:r>
              <a:rPr lang="zh-CN" altLang="en-US" sz="6000" dirty="0" smtClean="0">
                <a:solidFill>
                  <a:schemeClr val="tx1"/>
                </a:solidFill>
                <a:latin typeface="华文行楷" pitchFamily="2" charset="-122"/>
                <a:ea typeface="华文行楷" pitchFamily="2" charset="-122"/>
              </a:rPr>
              <a:t>深度强化学习</a:t>
            </a:r>
            <a:r>
              <a:rPr lang="en-US" altLang="zh-CN" sz="6600" dirty="0" smtClean="0">
                <a:solidFill>
                  <a:schemeClr val="tx1"/>
                </a:solidFill>
                <a:latin typeface="华文行楷" pitchFamily="2" charset="-122"/>
                <a:ea typeface="华文行楷" pitchFamily="2" charset="-122"/>
              </a:rPr>
              <a:t/>
            </a:r>
            <a:br>
              <a:rPr lang="en-US" altLang="zh-CN" sz="6600" dirty="0" smtClean="0">
                <a:solidFill>
                  <a:schemeClr val="tx1"/>
                </a:solidFill>
                <a:latin typeface="华文行楷" pitchFamily="2" charset="-122"/>
                <a:ea typeface="华文行楷" pitchFamily="2" charset="-122"/>
              </a:rPr>
            </a:br>
            <a:endParaRPr lang="zh-CN" altLang="en-US" sz="6000" dirty="0" smtClean="0">
              <a:solidFill>
                <a:schemeClr val="tx1"/>
              </a:solidFill>
              <a:latin typeface="华文行楷" pitchFamily="2" charset="-122"/>
              <a:ea typeface="华文行楷" pitchFamily="2"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30375"/>
            <a:ext cx="7772400" cy="1470025"/>
          </a:xfrm>
        </p:spPr>
        <p:txBody>
          <a:bodyPr/>
          <a:lstStyle/>
          <a:p>
            <a:r>
              <a:rPr lang="en-US" dirty="0"/>
              <a:t>Rein</a:t>
            </a:r>
            <a:r>
              <a:rPr lang="en-US" altLang="zh-CN" dirty="0"/>
              <a:t>forcement Learning</a:t>
            </a:r>
            <a:endParaRPr lang="en-US" dirty="0"/>
          </a:p>
        </p:txBody>
      </p:sp>
      <p:sp>
        <p:nvSpPr>
          <p:cNvPr id="3" name="Subtitle 2"/>
          <p:cNvSpPr>
            <a:spLocks noGrp="1"/>
          </p:cNvSpPr>
          <p:nvPr>
            <p:ph type="subTitle" idx="1"/>
          </p:nvPr>
        </p:nvSpPr>
        <p:spPr>
          <a:xfrm>
            <a:off x="1371600" y="3429000"/>
            <a:ext cx="6400800" cy="1752600"/>
          </a:xfrm>
        </p:spPr>
        <p:txBody>
          <a:bodyPr/>
          <a:lstStyle/>
          <a:p>
            <a:r>
              <a:rPr lang="en-US" altLang="zh-CN" dirty="0"/>
              <a:t>Microsoft Research Asia, Machine Learning Group</a:t>
            </a:r>
          </a:p>
          <a:p>
            <a:r>
              <a:rPr lang="en-US" sz="3600" dirty="0">
                <a:solidFill>
                  <a:srgbClr val="3333FF"/>
                </a:solidFill>
              </a:rPr>
              <a:t>Di He</a:t>
            </a:r>
          </a:p>
        </p:txBody>
      </p:sp>
      <p:sp>
        <p:nvSpPr>
          <p:cNvPr id="4" name="TextBox 3"/>
          <p:cNvSpPr txBox="1"/>
          <p:nvPr/>
        </p:nvSpPr>
        <p:spPr>
          <a:xfrm>
            <a:off x="762000" y="685800"/>
            <a:ext cx="5468164" cy="830997"/>
          </a:xfrm>
          <a:prstGeom prst="rect">
            <a:avLst/>
          </a:prstGeom>
          <a:noFill/>
        </p:spPr>
        <p:txBody>
          <a:bodyPr wrap="none" rtlCol="0">
            <a:spAutoFit/>
          </a:bodyPr>
          <a:lstStyle/>
          <a:p>
            <a:r>
              <a:rPr lang="en-US" altLang="zh-CN" sz="4800" i="0" dirty="0" smtClean="0">
                <a:solidFill>
                  <a:srgbClr val="FF0000"/>
                </a:solidFill>
                <a:latin typeface="+mn-ea"/>
                <a:ea typeface="+mn-ea"/>
                <a:cs typeface="+mj-cs"/>
              </a:rPr>
              <a:t>Acknowledgement</a:t>
            </a:r>
            <a:r>
              <a:rPr lang="zh-CN" altLang="en-US" sz="4800" i="0" dirty="0" smtClean="0">
                <a:solidFill>
                  <a:srgbClr val="FF0000"/>
                </a:solidFill>
                <a:latin typeface="+mn-ea"/>
                <a:ea typeface="+mn-ea"/>
                <a:cs typeface="+mj-cs"/>
              </a:rPr>
              <a:t>：</a:t>
            </a:r>
          </a:p>
        </p:txBody>
      </p:sp>
    </p:spTree>
    <p:extLst>
      <p:ext uri="{BB962C8B-B14F-4D97-AF65-F5344CB8AC3E}">
        <p14:creationId xmlns:p14="http://schemas.microsoft.com/office/powerpoint/2010/main" val="7410914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400"/>
            <a:ext cx="8229600" cy="1143000"/>
          </a:xfrm>
        </p:spPr>
        <p:txBody>
          <a:bodyPr/>
          <a:lstStyle/>
          <a:p>
            <a:r>
              <a:rPr lang="zh-CN" altLang="en-US" dirty="0" smtClean="0"/>
              <a:t>围棋的棋谱是大数据</a:t>
            </a:r>
            <a:endParaRPr lang="zh-CN" altLang="en-US" dirty="0"/>
          </a:p>
        </p:txBody>
      </p:sp>
      <p:sp>
        <p:nvSpPr>
          <p:cNvPr id="3" name="内容占位符 2"/>
          <p:cNvSpPr>
            <a:spLocks noGrp="1"/>
          </p:cNvSpPr>
          <p:nvPr>
            <p:ph idx="1"/>
          </p:nvPr>
        </p:nvSpPr>
        <p:spPr>
          <a:xfrm>
            <a:off x="457200" y="1143000"/>
            <a:ext cx="8229600" cy="1447800"/>
          </a:xfrm>
        </p:spPr>
        <p:txBody>
          <a:bodyPr/>
          <a:lstStyle/>
          <a:p>
            <a:r>
              <a:rPr lang="zh-CN" altLang="en-US" sz="2400" dirty="0" smtClean="0"/>
              <a:t>国际象棋  ～</a:t>
            </a:r>
            <a:r>
              <a:rPr lang="en-US" altLang="zh-CN" sz="2400" dirty="0" smtClean="0"/>
              <a:t>10^47</a:t>
            </a:r>
          </a:p>
          <a:p>
            <a:r>
              <a:rPr lang="zh-CN" altLang="en-US" sz="2400" dirty="0" smtClean="0"/>
              <a:t>围棋      ～ </a:t>
            </a:r>
            <a:r>
              <a:rPr lang="en-US" altLang="zh-CN" sz="2400" dirty="0" smtClean="0">
                <a:solidFill>
                  <a:srgbClr val="FF0000"/>
                </a:solidFill>
              </a:rPr>
              <a:t>2x10^170</a:t>
            </a:r>
          </a:p>
          <a:p>
            <a:r>
              <a:rPr lang="zh-CN" altLang="en-US" sz="2400" dirty="0" smtClean="0"/>
              <a:t>全宇宙（地球）的原子数量   </a:t>
            </a:r>
            <a:r>
              <a:rPr lang="en-US" altLang="zh-CN" sz="2400" dirty="0" smtClean="0"/>
              <a:t>10^80</a:t>
            </a:r>
            <a:endParaRPr lang="zh-CN" altLang="en-US" sz="2400" dirty="0"/>
          </a:p>
        </p:txBody>
      </p:sp>
      <p:pic>
        <p:nvPicPr>
          <p:cNvPr id="4" name="图片 3" descr="人机大战"/>
          <p:cNvPicPr/>
          <p:nvPr/>
        </p:nvPicPr>
        <p:blipFill>
          <a:blip r:embed="rId2" cstate="print"/>
          <a:srcRect/>
          <a:stretch>
            <a:fillRect/>
          </a:stretch>
        </p:blipFill>
        <p:spPr bwMode="auto">
          <a:xfrm>
            <a:off x="1524000" y="2560320"/>
            <a:ext cx="5425440" cy="3764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8229600" cy="1143000"/>
          </a:xfrm>
        </p:spPr>
        <p:txBody>
          <a:bodyPr/>
          <a:lstStyle/>
          <a:p>
            <a:r>
              <a:rPr lang="en-US" altLang="zh-CN" dirty="0" err="1"/>
              <a:t>AlphaGo</a:t>
            </a:r>
            <a:r>
              <a:rPr lang="en-US" altLang="zh-CN" dirty="0"/>
              <a:t> </a:t>
            </a:r>
            <a:endParaRPr lang="en-US" dirty="0"/>
          </a:p>
        </p:txBody>
      </p:sp>
      <p:sp>
        <p:nvSpPr>
          <p:cNvPr id="3" name="Content Placeholder 2"/>
          <p:cNvSpPr>
            <a:spLocks noGrp="1"/>
          </p:cNvSpPr>
          <p:nvPr>
            <p:ph idx="1"/>
          </p:nvPr>
        </p:nvSpPr>
        <p:spPr>
          <a:xfrm>
            <a:off x="533400" y="1676400"/>
            <a:ext cx="8229600" cy="4525963"/>
          </a:xfrm>
        </p:spPr>
        <p:txBody>
          <a:bodyPr/>
          <a:lstStyle/>
          <a:p>
            <a:r>
              <a:rPr lang="en-US" altLang="zh-CN" sz="2400" dirty="0"/>
              <a:t>Learn a supervised-learning based policy network </a:t>
            </a:r>
            <a:endParaRPr lang="en-US" altLang="zh-CN" sz="2400" dirty="0" smtClean="0"/>
          </a:p>
          <a:p>
            <a:pPr>
              <a:buNone/>
            </a:pPr>
            <a:r>
              <a:rPr lang="en-US" altLang="zh-CN" sz="2400" dirty="0" smtClean="0"/>
              <a:t>    (</a:t>
            </a:r>
            <a:r>
              <a:rPr lang="en-US" altLang="zh-CN" sz="2400" dirty="0">
                <a:solidFill>
                  <a:srgbClr val="FF0000"/>
                </a:solidFill>
              </a:rPr>
              <a:t>SL policy</a:t>
            </a:r>
            <a:r>
              <a:rPr lang="en-US" altLang="zh-CN" sz="2400" dirty="0"/>
              <a:t>)</a:t>
            </a:r>
          </a:p>
          <a:p>
            <a:r>
              <a:rPr lang="en-US" altLang="zh-CN" sz="2400" dirty="0"/>
              <a:t>Learn a supervised-learning based linear policy as </a:t>
            </a:r>
            <a:r>
              <a:rPr lang="en-US" altLang="zh-CN" sz="2400" dirty="0">
                <a:solidFill>
                  <a:srgbClr val="FF0000"/>
                </a:solidFill>
              </a:rPr>
              <a:t>rollout policy</a:t>
            </a:r>
          </a:p>
          <a:p>
            <a:r>
              <a:rPr lang="en-US" altLang="zh-CN" sz="2400" dirty="0"/>
              <a:t>Use </a:t>
            </a:r>
            <a:r>
              <a:rPr lang="en-US" altLang="zh-CN" sz="2400" dirty="0">
                <a:solidFill>
                  <a:srgbClr val="3333FF"/>
                </a:solidFill>
              </a:rPr>
              <a:t>SL policy </a:t>
            </a:r>
            <a:r>
              <a:rPr lang="en-US" altLang="zh-CN" sz="2400" dirty="0"/>
              <a:t>to learn a </a:t>
            </a:r>
            <a:r>
              <a:rPr lang="en-US" altLang="zh-CN" sz="2400" dirty="0">
                <a:solidFill>
                  <a:srgbClr val="FF0000"/>
                </a:solidFill>
              </a:rPr>
              <a:t>RL policy </a:t>
            </a:r>
            <a:r>
              <a:rPr lang="en-US" altLang="zh-CN" sz="2400" dirty="0"/>
              <a:t>by </a:t>
            </a:r>
            <a:r>
              <a:rPr lang="en-US" altLang="zh-CN" sz="2400" i="1" dirty="0"/>
              <a:t>self plays</a:t>
            </a:r>
          </a:p>
          <a:p>
            <a:r>
              <a:rPr lang="en-US" altLang="zh-CN" sz="2400" dirty="0"/>
              <a:t>Use </a:t>
            </a:r>
            <a:r>
              <a:rPr lang="en-US" altLang="zh-CN" sz="2400" dirty="0">
                <a:solidFill>
                  <a:srgbClr val="3333FF"/>
                </a:solidFill>
              </a:rPr>
              <a:t>RL policy </a:t>
            </a:r>
            <a:r>
              <a:rPr lang="en-US" altLang="zh-CN" sz="2400" dirty="0"/>
              <a:t>to learn </a:t>
            </a:r>
            <a:r>
              <a:rPr lang="en-US" altLang="zh-CN" sz="2400" dirty="0">
                <a:solidFill>
                  <a:srgbClr val="FF0000"/>
                </a:solidFill>
              </a:rPr>
              <a:t>value network </a:t>
            </a:r>
            <a:r>
              <a:rPr lang="en-US" altLang="zh-CN" sz="2400" dirty="0"/>
              <a:t>by </a:t>
            </a:r>
            <a:r>
              <a:rPr lang="en-US" altLang="zh-CN" sz="2400" i="1" dirty="0"/>
              <a:t>self plays</a:t>
            </a:r>
          </a:p>
          <a:p>
            <a:r>
              <a:rPr lang="en-US" altLang="zh-CN" sz="2400" dirty="0">
                <a:solidFill>
                  <a:srgbClr val="FF0000"/>
                </a:solidFill>
              </a:rPr>
              <a:t>Monte-Carlo Tree Search</a:t>
            </a:r>
            <a:r>
              <a:rPr lang="en-US" altLang="zh-CN" sz="2400" dirty="0"/>
              <a:t>:</a:t>
            </a:r>
          </a:p>
          <a:p>
            <a:pPr lvl="1"/>
            <a:r>
              <a:rPr lang="en-US" altLang="zh-CN" sz="2000" dirty="0">
                <a:solidFill>
                  <a:srgbClr val="3333FF"/>
                </a:solidFill>
              </a:rPr>
              <a:t>Use SL policy </a:t>
            </a:r>
            <a:r>
              <a:rPr lang="en-US" altLang="zh-CN" sz="2000" dirty="0"/>
              <a:t>in expansion step</a:t>
            </a:r>
          </a:p>
          <a:p>
            <a:pPr lvl="1"/>
            <a:r>
              <a:rPr lang="en-US" altLang="zh-CN" sz="2000" dirty="0" smtClean="0"/>
              <a:t>Use </a:t>
            </a:r>
            <a:r>
              <a:rPr lang="en-US" altLang="zh-CN" sz="2000" dirty="0" smtClean="0">
                <a:solidFill>
                  <a:srgbClr val="3333FF"/>
                </a:solidFill>
              </a:rPr>
              <a:t>rollout policy </a:t>
            </a:r>
            <a:r>
              <a:rPr lang="en-US" altLang="zh-CN" sz="2000" dirty="0" smtClean="0"/>
              <a:t>in </a:t>
            </a:r>
            <a:r>
              <a:rPr lang="en-US" altLang="zh-CN" sz="2000" dirty="0"/>
              <a:t>evaluation step</a:t>
            </a:r>
          </a:p>
          <a:p>
            <a:pPr lvl="1"/>
            <a:r>
              <a:rPr lang="en-US" altLang="zh-CN" sz="2000" dirty="0"/>
              <a:t>Use </a:t>
            </a:r>
            <a:r>
              <a:rPr lang="en-US" altLang="zh-CN" sz="2000" dirty="0">
                <a:solidFill>
                  <a:schemeClr val="accent2"/>
                </a:solidFill>
              </a:rPr>
              <a:t>value </a:t>
            </a:r>
            <a:r>
              <a:rPr lang="en-US" altLang="zh-CN" sz="2000" dirty="0" smtClean="0">
                <a:solidFill>
                  <a:schemeClr val="accent2"/>
                </a:solidFill>
              </a:rPr>
              <a:t>network </a:t>
            </a:r>
            <a:r>
              <a:rPr lang="en-US" altLang="zh-CN" sz="2000" dirty="0"/>
              <a:t>in backup</a:t>
            </a:r>
          </a:p>
          <a:p>
            <a:pPr marL="457200" lvl="1" indent="0">
              <a:buNone/>
            </a:pPr>
            <a:r>
              <a:rPr lang="en-US" altLang="zh-CN" sz="2000" dirty="0"/>
              <a:t> (back propagation) step</a:t>
            </a:r>
          </a:p>
          <a:p>
            <a:pPr lvl="1"/>
            <a:endParaRPr lang="en-US" altLang="zh-CN" sz="2000" dirty="0"/>
          </a:p>
          <a:p>
            <a:pPr lvl="1"/>
            <a:endParaRPr lang="en-US" altLang="zh-CN" sz="2000" dirty="0"/>
          </a:p>
          <a:p>
            <a:pPr lvl="3"/>
            <a:endParaRPr lang="en-US" altLang="zh-CN" sz="1600" dirty="0"/>
          </a:p>
          <a:p>
            <a:pPr lvl="2"/>
            <a:endParaRPr lang="en-US" altLang="zh-CN" sz="1800" dirty="0"/>
          </a:p>
        </p:txBody>
      </p:sp>
    </p:spTree>
    <p:extLst>
      <p:ext uri="{BB962C8B-B14F-4D97-AF65-F5344CB8AC3E}">
        <p14:creationId xmlns:p14="http://schemas.microsoft.com/office/powerpoint/2010/main" val="29626010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Grp="1" noChangeAspect="1" noChangeArrowheads="1"/>
          </p:cNvPicPr>
          <p:nvPr>
            <p:ph idx="1"/>
          </p:nvPr>
        </p:nvPicPr>
        <p:blipFill>
          <a:blip r:embed="rId2" cstate="print"/>
          <a:srcRect/>
          <a:stretch>
            <a:fillRect/>
          </a:stretch>
        </p:blipFill>
        <p:spPr bwMode="auto">
          <a:xfrm>
            <a:off x="228600" y="892043"/>
            <a:ext cx="8574758" cy="4746229"/>
          </a:xfrm>
          <a:prstGeom prst="rect">
            <a:avLst/>
          </a:prstGeom>
          <a:noFill/>
          <a:ln w="9525">
            <a:noFill/>
            <a:miter lim="800000"/>
            <a:headEnd/>
            <a:tailEnd/>
          </a:ln>
        </p:spPr>
      </p:pic>
      <p:sp>
        <p:nvSpPr>
          <p:cNvPr id="40" name="矩形 39"/>
          <p:cNvSpPr/>
          <p:nvPr/>
        </p:nvSpPr>
        <p:spPr bwMode="auto">
          <a:xfrm>
            <a:off x="2745854" y="2949444"/>
            <a:ext cx="2456230" cy="1063810"/>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ltLang="zh-CN" sz="2000" i="0" dirty="0" smtClean="0">
                <a:solidFill>
                  <a:srgbClr val="000000"/>
                </a:solidFill>
                <a:cs typeface="Times New Roman"/>
              </a:rPr>
              <a:t>By self plays to  learn     </a:t>
            </a:r>
          </a:p>
          <a:p>
            <a:endParaRPr lang="en-US" altLang="zh-CN" sz="2000" i="0" dirty="0" smtClean="0">
              <a:solidFill>
                <a:srgbClr val="000000"/>
              </a:solidFill>
              <a:cs typeface="Times New Roman"/>
            </a:endParaRPr>
          </a:p>
          <a:p>
            <a:endParaRPr lang="en-US" altLang="zh-CN" sz="2000" i="0" dirty="0" smtClean="0">
              <a:solidFill>
                <a:srgbClr val="000000"/>
              </a:solidFill>
              <a:cs typeface="Times New Roman"/>
            </a:endParaRPr>
          </a:p>
          <a:p>
            <a:endParaRPr lang="zh-CN" altLang="en-US" sz="2000" i="0" dirty="0" smtClean="0">
              <a:solidFill>
                <a:srgbClr val="000000"/>
              </a:solidFill>
              <a:cs typeface="Times New Roman"/>
            </a:endParaRPr>
          </a:p>
        </p:txBody>
      </p:sp>
      <p:pic>
        <p:nvPicPr>
          <p:cNvPr id="146440" name="Picture 8"/>
          <p:cNvPicPr>
            <a:picLocks noChangeAspect="1" noChangeArrowheads="1"/>
          </p:cNvPicPr>
          <p:nvPr/>
        </p:nvPicPr>
        <p:blipFill>
          <a:blip r:embed="rId3" cstate="print"/>
          <a:srcRect/>
          <a:stretch>
            <a:fillRect/>
          </a:stretch>
        </p:blipFill>
        <p:spPr bwMode="auto">
          <a:xfrm>
            <a:off x="3463176" y="3330443"/>
            <a:ext cx="1288848" cy="572821"/>
          </a:xfrm>
          <a:prstGeom prst="rect">
            <a:avLst/>
          </a:prstGeom>
          <a:noFill/>
          <a:ln w="9525">
            <a:noFill/>
            <a:miter lim="800000"/>
            <a:headEnd/>
            <a:tailEnd/>
          </a:ln>
        </p:spPr>
      </p:pic>
      <p:sp>
        <p:nvSpPr>
          <p:cNvPr id="58" name="TextBox 57"/>
          <p:cNvSpPr txBox="1"/>
          <p:nvPr/>
        </p:nvSpPr>
        <p:spPr>
          <a:xfrm>
            <a:off x="457200" y="5235444"/>
            <a:ext cx="2356206" cy="61555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800" dirty="0"/>
              <a:t>30 million </a:t>
            </a:r>
            <a:r>
              <a:rPr lang="en-US" sz="1800" dirty="0" smtClean="0"/>
              <a:t>positions</a:t>
            </a:r>
          </a:p>
          <a:p>
            <a:r>
              <a:rPr lang="en-US" sz="1600" dirty="0" smtClean="0"/>
              <a:t>from  160,000 games</a:t>
            </a:r>
            <a:endParaRPr lang="en-US" sz="1600" dirty="0"/>
          </a:p>
        </p:txBody>
      </p:sp>
      <p:sp>
        <p:nvSpPr>
          <p:cNvPr id="59" name="TextBox 58"/>
          <p:cNvSpPr txBox="1"/>
          <p:nvPr/>
        </p:nvSpPr>
        <p:spPr>
          <a:xfrm>
            <a:off x="5181599" y="5311644"/>
            <a:ext cx="2593571"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dirty="0"/>
              <a:t>30 million positions</a:t>
            </a:r>
          </a:p>
        </p:txBody>
      </p:sp>
      <p:cxnSp>
        <p:nvCxnSpPr>
          <p:cNvPr id="66" name="直接箭头连接符 65"/>
          <p:cNvCxnSpPr/>
          <p:nvPr/>
        </p:nvCxnSpPr>
        <p:spPr>
          <a:xfrm>
            <a:off x="1905000" y="4321044"/>
            <a:ext cx="7522" cy="1802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7" name="矩形 66"/>
          <p:cNvSpPr/>
          <p:nvPr/>
        </p:nvSpPr>
        <p:spPr bwMode="auto">
          <a:xfrm>
            <a:off x="228599" y="4397244"/>
            <a:ext cx="3623305" cy="2214539"/>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ltLang="zh-CN" i="0" dirty="0" smtClean="0">
                <a:solidFill>
                  <a:srgbClr val="000000"/>
                </a:solidFill>
                <a:cs typeface="Times New Roman"/>
              </a:rPr>
              <a:t>Input  board position  s, output  a </a:t>
            </a:r>
            <a:r>
              <a:rPr lang="en-US" altLang="zh-CN" sz="1600" i="0" dirty="0" smtClean="0">
                <a:solidFill>
                  <a:srgbClr val="FF0000"/>
                </a:solidFill>
                <a:cs typeface="Times New Roman"/>
              </a:rPr>
              <a:t>probability distribution   </a:t>
            </a:r>
            <a:endParaRPr lang="en-US" altLang="zh-CN" i="0" dirty="0" smtClean="0">
              <a:solidFill>
                <a:srgbClr val="FF0000"/>
              </a:solidFill>
              <a:cs typeface="Times New Roman"/>
            </a:endParaRPr>
          </a:p>
          <a:p>
            <a:r>
              <a:rPr lang="en-US" altLang="zh-CN" i="0" dirty="0" smtClean="0">
                <a:solidFill>
                  <a:srgbClr val="000000"/>
                </a:solidFill>
                <a:cs typeface="Times New Roman"/>
              </a:rPr>
              <a:t>                       </a:t>
            </a:r>
          </a:p>
          <a:p>
            <a:r>
              <a:rPr lang="en-US" altLang="zh-CN" i="0" dirty="0" smtClean="0">
                <a:solidFill>
                  <a:srgbClr val="000000"/>
                </a:solidFill>
                <a:cs typeface="Times New Roman"/>
              </a:rPr>
              <a:t>                       and</a:t>
            </a:r>
          </a:p>
          <a:p>
            <a:endParaRPr lang="en-US" altLang="zh-CN" i="0" dirty="0" smtClean="0">
              <a:solidFill>
                <a:srgbClr val="000000"/>
              </a:solidFill>
              <a:cs typeface="Times New Roman"/>
            </a:endParaRPr>
          </a:p>
          <a:p>
            <a:r>
              <a:rPr lang="en-US" altLang="zh-CN" i="0" dirty="0" smtClean="0">
                <a:solidFill>
                  <a:srgbClr val="000000"/>
                </a:solidFill>
                <a:cs typeface="Times New Roman"/>
              </a:rPr>
              <a:t>over  legal  moves  a,  </a:t>
            </a:r>
          </a:p>
          <a:p>
            <a:r>
              <a:rPr lang="en-US" altLang="zh-CN" i="0" dirty="0" smtClean="0">
                <a:solidFill>
                  <a:srgbClr val="000000"/>
                </a:solidFill>
                <a:cs typeface="Times New Roman"/>
              </a:rPr>
              <a:t>represented by a probability map . </a:t>
            </a:r>
            <a:endParaRPr lang="zh-CN" altLang="en-US" i="0" dirty="0" smtClean="0">
              <a:solidFill>
                <a:srgbClr val="000000"/>
              </a:solidFill>
              <a:cs typeface="Times New Roman"/>
            </a:endParaRPr>
          </a:p>
        </p:txBody>
      </p:sp>
      <p:cxnSp>
        <p:nvCxnSpPr>
          <p:cNvPr id="68" name="直接箭头连接符 67"/>
          <p:cNvCxnSpPr/>
          <p:nvPr/>
        </p:nvCxnSpPr>
        <p:spPr>
          <a:xfrm>
            <a:off x="2133600" y="4321044"/>
            <a:ext cx="383786" cy="1802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69" name="Picture 6"/>
          <p:cNvPicPr>
            <a:picLocks noChangeAspect="1" noChangeArrowheads="1"/>
          </p:cNvPicPr>
          <p:nvPr/>
        </p:nvPicPr>
        <p:blipFill>
          <a:blip r:embed="rId4" cstate="print"/>
          <a:srcRect/>
          <a:stretch>
            <a:fillRect/>
          </a:stretch>
        </p:blipFill>
        <p:spPr bwMode="auto">
          <a:xfrm>
            <a:off x="609599" y="5229240"/>
            <a:ext cx="1063809" cy="504273"/>
          </a:xfrm>
          <a:prstGeom prst="rect">
            <a:avLst/>
          </a:prstGeom>
          <a:noFill/>
          <a:ln w="9525">
            <a:noFill/>
            <a:miter lim="800000"/>
            <a:headEnd/>
            <a:tailEnd/>
          </a:ln>
        </p:spPr>
      </p:pic>
      <p:pic>
        <p:nvPicPr>
          <p:cNvPr id="70" name="Picture 7"/>
          <p:cNvPicPr>
            <a:picLocks noChangeAspect="1" noChangeArrowheads="1"/>
          </p:cNvPicPr>
          <p:nvPr/>
        </p:nvPicPr>
        <p:blipFill>
          <a:blip r:embed="rId5" cstate="print"/>
          <a:srcRect/>
          <a:stretch>
            <a:fillRect/>
          </a:stretch>
        </p:blipFill>
        <p:spPr bwMode="auto">
          <a:xfrm>
            <a:off x="2362200" y="5139228"/>
            <a:ext cx="1227472" cy="522539"/>
          </a:xfrm>
          <a:prstGeom prst="rect">
            <a:avLst/>
          </a:prstGeom>
          <a:noFill/>
          <a:ln w="9525">
            <a:noFill/>
            <a:miter lim="800000"/>
            <a:headEnd/>
            <a:tailEnd/>
          </a:ln>
        </p:spPr>
      </p:pic>
      <p:sp>
        <p:nvSpPr>
          <p:cNvPr id="71" name="矩形 70"/>
          <p:cNvSpPr/>
          <p:nvPr/>
        </p:nvSpPr>
        <p:spPr bwMode="auto">
          <a:xfrm>
            <a:off x="5133024" y="4930644"/>
            <a:ext cx="2589396" cy="1648776"/>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ltLang="zh-CN" sz="2000" i="0" dirty="0" smtClean="0">
                <a:solidFill>
                  <a:srgbClr val="000000"/>
                </a:solidFill>
                <a:cs typeface="Times New Roman"/>
              </a:rPr>
              <a:t>S’= (</a:t>
            </a:r>
            <a:r>
              <a:rPr lang="en-US" altLang="zh-CN" sz="2000" i="0" dirty="0" err="1" smtClean="0">
                <a:solidFill>
                  <a:srgbClr val="000000"/>
                </a:solidFill>
                <a:cs typeface="Times New Roman"/>
              </a:rPr>
              <a:t>s,a</a:t>
            </a:r>
            <a:r>
              <a:rPr lang="en-US" altLang="zh-CN" sz="2000" i="0" dirty="0" smtClean="0">
                <a:solidFill>
                  <a:srgbClr val="000000"/>
                </a:solidFill>
                <a:cs typeface="Times New Roman"/>
              </a:rPr>
              <a:t>)</a:t>
            </a:r>
          </a:p>
          <a:p>
            <a:r>
              <a:rPr lang="en-US" altLang="zh-CN" sz="2000" i="0" dirty="0" smtClean="0">
                <a:solidFill>
                  <a:srgbClr val="000000"/>
                </a:solidFill>
                <a:cs typeface="Times New Roman"/>
              </a:rPr>
              <a:t>z=  1,-1 or  0</a:t>
            </a:r>
          </a:p>
          <a:p>
            <a:r>
              <a:rPr lang="en-US" altLang="zh-CN" sz="2000" i="0" dirty="0" smtClean="0">
                <a:solidFill>
                  <a:srgbClr val="000000"/>
                </a:solidFill>
                <a:cs typeface="Times New Roman"/>
              </a:rPr>
              <a:t>Input  &lt;s’, z&gt;, </a:t>
            </a:r>
          </a:p>
          <a:p>
            <a:r>
              <a:rPr lang="en-US" altLang="zh-CN" sz="2000" i="0" dirty="0" smtClean="0">
                <a:solidFill>
                  <a:srgbClr val="000000"/>
                </a:solidFill>
                <a:cs typeface="Times New Roman"/>
              </a:rPr>
              <a:t>output      </a:t>
            </a:r>
          </a:p>
          <a:p>
            <a:endParaRPr lang="en-US" altLang="zh-CN" sz="2000" i="0" dirty="0" smtClean="0">
              <a:solidFill>
                <a:srgbClr val="000000"/>
              </a:solidFill>
              <a:cs typeface="Times New Roman"/>
            </a:endParaRPr>
          </a:p>
          <a:p>
            <a:endParaRPr lang="en-US" altLang="zh-CN" sz="2000" i="0" dirty="0" smtClean="0">
              <a:solidFill>
                <a:srgbClr val="000000"/>
              </a:solidFill>
              <a:cs typeface="Times New Roman"/>
            </a:endParaRPr>
          </a:p>
          <a:p>
            <a:endParaRPr lang="zh-CN" altLang="en-US" sz="2000" i="0" dirty="0" smtClean="0">
              <a:solidFill>
                <a:srgbClr val="000000"/>
              </a:solidFill>
              <a:cs typeface="Times New Roman"/>
            </a:endParaRPr>
          </a:p>
        </p:txBody>
      </p:sp>
      <p:pic>
        <p:nvPicPr>
          <p:cNvPr id="2" name="Picture 2"/>
          <p:cNvPicPr>
            <a:picLocks noChangeAspect="1" noChangeArrowheads="1"/>
          </p:cNvPicPr>
          <p:nvPr/>
        </p:nvPicPr>
        <p:blipFill>
          <a:blip r:embed="rId6" cstate="print"/>
          <a:srcRect/>
          <a:stretch>
            <a:fillRect/>
          </a:stretch>
        </p:blipFill>
        <p:spPr bwMode="auto">
          <a:xfrm>
            <a:off x="6194925" y="5921243"/>
            <a:ext cx="987423" cy="490989"/>
          </a:xfrm>
          <a:prstGeom prst="rect">
            <a:avLst/>
          </a:prstGeom>
          <a:noFill/>
          <a:ln w="9525">
            <a:noFill/>
            <a:miter lim="800000"/>
            <a:headEnd/>
            <a:tailEnd/>
          </a:ln>
        </p:spPr>
      </p:pic>
      <p:cxnSp>
        <p:nvCxnSpPr>
          <p:cNvPr id="14" name="直接箭头连接符 13"/>
          <p:cNvCxnSpPr/>
          <p:nvPr/>
        </p:nvCxnSpPr>
        <p:spPr>
          <a:xfrm>
            <a:off x="6477000" y="4930644"/>
            <a:ext cx="383786" cy="23089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4800" y="1196844"/>
            <a:ext cx="1426124" cy="461665"/>
          </a:xfrm>
          <a:prstGeom prst="rect">
            <a:avLst/>
          </a:prstGeom>
          <a:noFill/>
        </p:spPr>
        <p:txBody>
          <a:bodyPr wrap="square" rtlCol="0">
            <a:spAutoFit/>
          </a:bodyPr>
          <a:lstStyle/>
          <a:p>
            <a:r>
              <a:rPr lang="zh-CN" altLang="en-US" sz="2400" b="0" i="0" dirty="0" smtClean="0"/>
              <a:t>快速网络</a:t>
            </a:r>
            <a:endParaRPr lang="zh-CN" altLang="en-US" sz="2400" b="0" i="0" dirty="0"/>
          </a:p>
        </p:txBody>
      </p:sp>
      <p:sp>
        <p:nvSpPr>
          <p:cNvPr id="16" name="TextBox 15"/>
          <p:cNvSpPr txBox="1"/>
          <p:nvPr/>
        </p:nvSpPr>
        <p:spPr>
          <a:xfrm>
            <a:off x="1905000" y="1196844"/>
            <a:ext cx="1219440" cy="400110"/>
          </a:xfrm>
          <a:prstGeom prst="rect">
            <a:avLst/>
          </a:prstGeom>
          <a:noFill/>
        </p:spPr>
        <p:txBody>
          <a:bodyPr wrap="square" rtlCol="0">
            <a:spAutoFit/>
          </a:bodyPr>
          <a:lstStyle/>
          <a:p>
            <a:r>
              <a:rPr lang="zh-CN" altLang="en-US" sz="2000" b="0" i="0" dirty="0" smtClean="0"/>
              <a:t>策略网络</a:t>
            </a:r>
            <a:endParaRPr lang="zh-CN" altLang="en-US" sz="2000" b="0" i="0" dirty="0"/>
          </a:p>
        </p:txBody>
      </p:sp>
      <p:sp>
        <p:nvSpPr>
          <p:cNvPr id="17" name="TextBox 16"/>
          <p:cNvSpPr txBox="1"/>
          <p:nvPr/>
        </p:nvSpPr>
        <p:spPr>
          <a:xfrm>
            <a:off x="4267200" y="1196844"/>
            <a:ext cx="1736152" cy="400110"/>
          </a:xfrm>
          <a:prstGeom prst="rect">
            <a:avLst/>
          </a:prstGeom>
          <a:noFill/>
        </p:spPr>
        <p:txBody>
          <a:bodyPr wrap="square" rtlCol="0">
            <a:spAutoFit/>
          </a:bodyPr>
          <a:lstStyle/>
          <a:p>
            <a:r>
              <a:rPr lang="zh-CN" altLang="en-US" sz="2000" b="0" i="0" dirty="0" smtClean="0"/>
              <a:t>增强策略网络</a:t>
            </a:r>
            <a:endParaRPr lang="zh-CN" altLang="en-US" sz="2000" b="0" i="0" dirty="0"/>
          </a:p>
        </p:txBody>
      </p:sp>
      <p:sp>
        <p:nvSpPr>
          <p:cNvPr id="18" name="TextBox 17"/>
          <p:cNvSpPr txBox="1"/>
          <p:nvPr/>
        </p:nvSpPr>
        <p:spPr>
          <a:xfrm>
            <a:off x="6257012" y="1196844"/>
            <a:ext cx="1219440" cy="400110"/>
          </a:xfrm>
          <a:prstGeom prst="rect">
            <a:avLst/>
          </a:prstGeom>
          <a:noFill/>
        </p:spPr>
        <p:txBody>
          <a:bodyPr wrap="square" rtlCol="0">
            <a:spAutoFit/>
          </a:bodyPr>
          <a:lstStyle/>
          <a:p>
            <a:r>
              <a:rPr lang="zh-CN" altLang="en-US" sz="2000" b="0" i="0" dirty="0" smtClean="0"/>
              <a:t>估值网络</a:t>
            </a:r>
            <a:endParaRPr lang="zh-CN" altLang="en-US" sz="2000" b="0" i="0" dirty="0"/>
          </a:p>
        </p:txBody>
      </p:sp>
      <p:sp>
        <p:nvSpPr>
          <p:cNvPr id="22" name="Title 1"/>
          <p:cNvSpPr>
            <a:spLocks noGrp="1"/>
          </p:cNvSpPr>
          <p:nvPr>
            <p:ph type="title"/>
          </p:nvPr>
        </p:nvSpPr>
        <p:spPr>
          <a:xfrm>
            <a:off x="392940" y="-81468"/>
            <a:ext cx="8229600" cy="1143000"/>
          </a:xfrm>
        </p:spPr>
        <p:txBody>
          <a:bodyPr/>
          <a:lstStyle/>
          <a:p>
            <a:r>
              <a:rPr lang="en-US" altLang="zh-CN" sz="2800" dirty="0" err="1">
                <a:solidFill>
                  <a:srgbClr val="FF0000"/>
                </a:solidFill>
              </a:rPr>
              <a:t>AlphaGo</a:t>
            </a:r>
            <a:r>
              <a:rPr lang="en-US" altLang="zh-CN" sz="2400" dirty="0">
                <a:solidFill>
                  <a:srgbClr val="FF0000"/>
                </a:solidFill>
              </a:rPr>
              <a:t> </a:t>
            </a:r>
            <a:r>
              <a:rPr lang="zh-CN" altLang="en-US" sz="4000" b="1" dirty="0" smtClean="0">
                <a:solidFill>
                  <a:srgbClr val="FF0000"/>
                </a:solidFill>
                <a:latin typeface="华文楷体" pitchFamily="2" charset="-122"/>
                <a:ea typeface="华文楷体" pitchFamily="2" charset="-122"/>
              </a:rPr>
              <a:t>的四个网络</a:t>
            </a:r>
            <a:r>
              <a:rPr lang="zh-CN" altLang="en-US" sz="3200" b="1" dirty="0" smtClean="0">
                <a:latin typeface="华文楷体" pitchFamily="2" charset="-122"/>
                <a:ea typeface="华文楷体" pitchFamily="2" charset="-122"/>
              </a:rPr>
              <a:t>（相当于四个大脑）</a:t>
            </a:r>
            <a:endParaRPr lang="en-US" sz="3200" b="1" dirty="0">
              <a:latin typeface="华文楷体" pitchFamily="2" charset="-122"/>
              <a:ea typeface="华文楷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64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7" grpId="0" animBg="1"/>
      <p:bldP spid="7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381000" y="799266"/>
            <a:ext cx="81534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b="0" i="0" u="none" strike="noStrike" cap="none" normalizeH="0" baseline="0" dirty="0" smtClean="0">
                <a:ln>
                  <a:noFill/>
                </a:ln>
                <a:solidFill>
                  <a:srgbClr val="000000"/>
                </a:solidFill>
                <a:effectLst/>
                <a:latin typeface="华文新魏" pitchFamily="2" charset="-122"/>
                <a:ea typeface="华文新魏" pitchFamily="2" charset="-122"/>
                <a:cs typeface="Helvetica"/>
              </a:rPr>
              <a:t>       前三个神经网络都以当前围棋对弈局面为输入，经过计算后输出</a:t>
            </a:r>
            <a:r>
              <a:rPr kumimoji="0" lang="zh-CN" altLang="en-US" b="1" i="0" u="none" strike="noStrike" cap="none" normalizeH="0" baseline="0" dirty="0" smtClean="0">
                <a:ln>
                  <a:noFill/>
                </a:ln>
                <a:solidFill>
                  <a:srgbClr val="FF0000"/>
                </a:solidFill>
                <a:effectLst/>
                <a:latin typeface="华文新魏" pitchFamily="2" charset="-122"/>
                <a:ea typeface="华文新魏" pitchFamily="2" charset="-122"/>
                <a:cs typeface="Helvetica"/>
              </a:rPr>
              <a:t>可能的走子选择和对应的概率</a:t>
            </a:r>
            <a:r>
              <a:rPr kumimoji="0" lang="zh-CN" altLang="en-US" b="0" i="0" u="none" strike="noStrike" cap="none" normalizeH="0" baseline="0" dirty="0" smtClean="0">
                <a:ln>
                  <a:noFill/>
                </a:ln>
                <a:solidFill>
                  <a:srgbClr val="000000"/>
                </a:solidFill>
                <a:effectLst/>
                <a:latin typeface="华文新魏" pitchFamily="2" charset="-122"/>
                <a:ea typeface="华文新魏" pitchFamily="2" charset="-122"/>
                <a:cs typeface="Helvetica"/>
              </a:rPr>
              <a:t>，概率越大的点意味着神经网络更倾向于在那一点走子，这个概率是针对输入局面下所有可能的走子方法而计算的，</a:t>
            </a:r>
            <a:endParaRPr kumimoji="0" lang="en-US" altLang="zh-CN" b="0" i="0" u="none" strike="noStrike" cap="none" normalizeH="0" baseline="0" dirty="0" smtClean="0">
              <a:ln>
                <a:noFill/>
              </a:ln>
              <a:solidFill>
                <a:srgbClr val="000000"/>
              </a:solidFill>
              <a:effectLst/>
              <a:latin typeface="华文新魏" pitchFamily="2" charset="-122"/>
              <a:ea typeface="华文新魏" pitchFamily="2" charset="-122"/>
              <a:cs typeface="Helvetica"/>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b="0" i="0" u="none" strike="noStrike" cap="none" normalizeH="0" baseline="0" dirty="0" smtClean="0">
                <a:ln>
                  <a:noFill/>
                </a:ln>
                <a:solidFill>
                  <a:srgbClr val="000000"/>
                </a:solidFill>
                <a:effectLst/>
                <a:latin typeface="华文新魏" pitchFamily="2" charset="-122"/>
                <a:ea typeface="华文新魏" pitchFamily="2" charset="-122"/>
                <a:cs typeface="Helvetica"/>
              </a:rPr>
              <a:t>也就是每个可能的落子点都有一个概率，</a:t>
            </a:r>
            <a:endParaRPr kumimoji="0" lang="en-US" altLang="zh-CN" b="0" i="0" u="none" strike="noStrike" cap="none" normalizeH="0" baseline="0" dirty="0" smtClean="0">
              <a:ln>
                <a:noFill/>
              </a:ln>
              <a:solidFill>
                <a:srgbClr val="000000"/>
              </a:solidFill>
              <a:effectLst/>
              <a:latin typeface="华文新魏" pitchFamily="2" charset="-122"/>
              <a:ea typeface="华文新魏" pitchFamily="2" charset="-122"/>
              <a:cs typeface="Helvetica"/>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b="0" i="0" u="none" strike="noStrike" cap="none" normalizeH="0" baseline="0" dirty="0" smtClean="0">
                <a:ln>
                  <a:noFill/>
                </a:ln>
                <a:solidFill>
                  <a:srgbClr val="000000"/>
                </a:solidFill>
                <a:effectLst/>
                <a:latin typeface="华文新魏" pitchFamily="2" charset="-122"/>
                <a:ea typeface="华文新魏" pitchFamily="2" charset="-122"/>
                <a:cs typeface="Helvetica"/>
              </a:rPr>
              <a:t>当然会有不少的点概率为</a:t>
            </a:r>
            <a:r>
              <a:rPr kumimoji="0" lang="en-US" altLang="zh-CN" b="0" i="0" u="none" strike="noStrike" cap="none" normalizeH="0" baseline="0" dirty="0" smtClean="0">
                <a:ln>
                  <a:noFill/>
                </a:ln>
                <a:solidFill>
                  <a:srgbClr val="000000"/>
                </a:solidFill>
                <a:effectLst/>
                <a:latin typeface="华文新魏" pitchFamily="2" charset="-122"/>
                <a:ea typeface="华文新魏" pitchFamily="2" charset="-122"/>
                <a:cs typeface="Times New Roman" pitchFamily="18" charset="0"/>
              </a:rPr>
              <a:t>0</a:t>
            </a:r>
            <a:r>
              <a:rPr kumimoji="0" lang="zh-CN" altLang="en-US" b="0" i="0" u="none" strike="noStrike" cap="none" normalizeH="0" baseline="0" dirty="0" smtClean="0">
                <a:ln>
                  <a:noFill/>
                </a:ln>
                <a:solidFill>
                  <a:srgbClr val="000000"/>
                </a:solidFill>
                <a:effectLst/>
                <a:latin typeface="华文新魏" pitchFamily="2" charset="-122"/>
                <a:ea typeface="华文新魏" pitchFamily="2" charset="-122"/>
                <a:cs typeface="Helvetica"/>
              </a:rPr>
              <a:t>。</a:t>
            </a:r>
            <a:endParaRPr kumimoji="0" lang="en-US" altLang="zh-CN" b="0" i="0" u="none" strike="noStrike" cap="none" normalizeH="0" baseline="0" dirty="0" smtClean="0">
              <a:ln>
                <a:noFill/>
              </a:ln>
              <a:solidFill>
                <a:srgbClr val="000000"/>
              </a:solidFill>
              <a:effectLst/>
              <a:latin typeface="华文新魏" pitchFamily="2" charset="-122"/>
              <a:ea typeface="华文新魏" pitchFamily="2" charset="-122"/>
              <a:cs typeface="Helvetica"/>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b="0" i="0" u="none" strike="noStrike" cap="none" normalizeH="0" baseline="0" dirty="0" smtClean="0">
                <a:ln>
                  <a:noFill/>
                </a:ln>
                <a:solidFill>
                  <a:srgbClr val="000000"/>
                </a:solidFill>
                <a:effectLst/>
                <a:latin typeface="华文新魏" pitchFamily="2" charset="-122"/>
                <a:ea typeface="华文新魏" pitchFamily="2" charset="-122"/>
                <a:cs typeface="Helvetica"/>
              </a:rPr>
              <a:t>第四个神经网络是进行价值判断的，输入一个对弈局面，它会计算得出这个局面下黑棋和白棋的</a:t>
            </a:r>
            <a:r>
              <a:rPr kumimoji="0" lang="zh-CN" altLang="en-US" b="1" i="0" u="none" strike="noStrike" cap="none" normalizeH="0" baseline="0" dirty="0" smtClean="0">
                <a:ln>
                  <a:noFill/>
                </a:ln>
                <a:solidFill>
                  <a:srgbClr val="FF0000"/>
                </a:solidFill>
                <a:effectLst/>
                <a:latin typeface="华文新魏" pitchFamily="2" charset="-122"/>
                <a:ea typeface="华文新魏" pitchFamily="2" charset="-122"/>
                <a:cs typeface="Helvetica"/>
              </a:rPr>
              <a:t>胜率</a:t>
            </a:r>
            <a:r>
              <a:rPr kumimoji="0" lang="zh-CN" altLang="en-US" b="0" i="0" u="none" strike="noStrike" cap="none" normalizeH="0" baseline="0" dirty="0" smtClean="0">
                <a:ln>
                  <a:noFill/>
                </a:ln>
                <a:solidFill>
                  <a:srgbClr val="000000"/>
                </a:solidFill>
                <a:effectLst/>
                <a:latin typeface="华文新魏" pitchFamily="2" charset="-122"/>
                <a:ea typeface="华文新魏" pitchFamily="2" charset="-122"/>
                <a:cs typeface="Helvetica"/>
              </a:rPr>
              <a:t>。</a:t>
            </a:r>
            <a:endParaRPr kumimoji="0" lang="zh-CN" altLang="en-US" sz="8000" b="0" i="0" u="none" strike="noStrike" cap="none" normalizeH="0" baseline="0" dirty="0" smtClean="0">
              <a:ln>
                <a:noFill/>
              </a:ln>
              <a:solidFill>
                <a:schemeClr val="tx1"/>
              </a:solidFill>
              <a:effectLst/>
              <a:latin typeface="华文新魏" pitchFamily="2" charset="-122"/>
              <a:ea typeface="华文新魏" pitchFamily="2" charset="-122"/>
              <a:cs typeface="宋体" pitchFamily="2"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5257800"/>
            <a:ext cx="8229600" cy="868363"/>
          </a:xfrm>
        </p:spPr>
        <p:txBody>
          <a:bodyPr/>
          <a:lstStyle/>
          <a:p>
            <a:r>
              <a:rPr lang="zh-CN" altLang="en-US" sz="2400" dirty="0" smtClean="0">
                <a:latin typeface="楷体" pitchFamily="49" charset="-122"/>
                <a:ea typeface="楷体" pitchFamily="49" charset="-122"/>
              </a:rPr>
              <a:t>从任意给定棋盘局面去猜测大致的双方</a:t>
            </a:r>
            <a:r>
              <a:rPr lang="zh-CN" altLang="en-US" sz="2400" b="1" dirty="0" smtClean="0">
                <a:solidFill>
                  <a:srgbClr val="FF0000"/>
                </a:solidFill>
                <a:latin typeface="楷体" pitchFamily="49" charset="-122"/>
                <a:ea typeface="楷体" pitchFamily="49" charset="-122"/>
              </a:rPr>
              <a:t>赢棋概率</a:t>
            </a:r>
            <a:r>
              <a:rPr lang="zh-CN" altLang="en-US" sz="2400" dirty="0" smtClean="0">
                <a:latin typeface="楷体" pitchFamily="49" charset="-122"/>
                <a:ea typeface="楷体" pitchFamily="49" charset="-122"/>
              </a:rPr>
              <a:t>。深蓝色表示下一步有利于赢棋的位置。</a:t>
            </a:r>
          </a:p>
        </p:txBody>
      </p:sp>
      <p:pic>
        <p:nvPicPr>
          <p:cNvPr id="147458" name="Picture 2"/>
          <p:cNvPicPr>
            <a:picLocks noChangeAspect="1" noChangeArrowheads="1"/>
          </p:cNvPicPr>
          <p:nvPr/>
        </p:nvPicPr>
        <p:blipFill>
          <a:blip r:embed="rId2" cstate="print"/>
          <a:srcRect/>
          <a:stretch>
            <a:fillRect/>
          </a:stretch>
        </p:blipFill>
        <p:spPr bwMode="auto">
          <a:xfrm>
            <a:off x="1951614" y="228600"/>
            <a:ext cx="4601586"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241425" y="2168525"/>
            <a:ext cx="6210300" cy="3048000"/>
          </a:xfrm>
          <a:prstGeom prst="rect">
            <a:avLst/>
          </a:prstGeom>
          <a:noFill/>
          <a:ln w="9525">
            <a:noFill/>
            <a:miter lim="800000"/>
            <a:headEnd/>
            <a:tailEnd/>
          </a:ln>
        </p:spPr>
        <p:txBody>
          <a:bodyPr>
            <a:spAutoFit/>
          </a:bodyPr>
          <a:lstStyle/>
          <a:p>
            <a:r>
              <a:rPr lang="zh-CN" altLang="en-US" sz="4800" dirty="0">
                <a:solidFill>
                  <a:srgbClr val="000099"/>
                </a:solidFill>
                <a:latin typeface="华文行楷" pitchFamily="2" charset="-122"/>
                <a:ea typeface="华文行楷" pitchFamily="2" charset="-122"/>
              </a:rPr>
              <a:t>一个时代的总的特征在很大程度上与这个时代的数学活动密切相关。</a:t>
            </a:r>
          </a:p>
        </p:txBody>
      </p:sp>
      <p:sp>
        <p:nvSpPr>
          <p:cNvPr id="23555" name="矩形 5"/>
          <p:cNvSpPr>
            <a:spLocks noChangeArrowheads="1"/>
          </p:cNvSpPr>
          <p:nvPr/>
        </p:nvSpPr>
        <p:spPr bwMode="auto">
          <a:xfrm>
            <a:off x="792163" y="982663"/>
            <a:ext cx="7650162" cy="646112"/>
          </a:xfrm>
          <a:prstGeom prst="rect">
            <a:avLst/>
          </a:prstGeom>
          <a:noFill/>
          <a:ln w="9525">
            <a:noFill/>
            <a:miter lim="800000"/>
            <a:headEnd/>
            <a:tailEnd/>
          </a:ln>
        </p:spPr>
        <p:txBody>
          <a:bodyPr>
            <a:spAutoFit/>
          </a:bodyPr>
          <a:lstStyle/>
          <a:p>
            <a:pPr>
              <a:lnSpc>
                <a:spcPct val="90000"/>
              </a:lnSpc>
            </a:pPr>
            <a:r>
              <a:rPr lang="en-US" altLang="zh-CN" sz="4000" dirty="0">
                <a:solidFill>
                  <a:srgbClr val="FF0000"/>
                </a:solidFill>
              </a:rPr>
              <a:t>Morris Kline  </a:t>
            </a:r>
            <a:r>
              <a:rPr lang="en-US" altLang="zh-CN" sz="2400" i="1" dirty="0">
                <a:solidFill>
                  <a:srgbClr val="3333FF"/>
                </a:solidFill>
              </a:rPr>
              <a:t>[Mathematics in Western Culture]  </a:t>
            </a:r>
          </a:p>
        </p:txBody>
      </p:sp>
    </p:spTree>
    <p:extLst>
      <p:ext uri="{BB962C8B-B14F-4D97-AF65-F5344CB8AC3E}">
        <p14:creationId xmlns:p14="http://schemas.microsoft.com/office/powerpoint/2010/main" val="29527173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p:cNvSpPr>
                <a:spLocks noGrp="1"/>
              </p:cNvSpPr>
              <p:nvPr>
                <p:ph idx="1"/>
              </p:nvPr>
            </p:nvSpPr>
            <p:spPr>
              <a:xfrm>
                <a:off x="457200" y="1600200"/>
                <a:ext cx="8345364" cy="4619172"/>
              </a:xfrm>
            </p:spPr>
            <p:txBody>
              <a:bodyPr/>
              <a:lstStyle/>
              <a:p>
                <a:pPr marL="0" indent="0" algn="just">
                  <a:lnSpc>
                    <a:spcPct val="150000"/>
                  </a:lnSpc>
                  <a:spcAft>
                    <a:spcPts val="0"/>
                  </a:spcAft>
                  <a:buNone/>
                </a:pPr>
                <a:r>
                  <a:rPr lang="zh-CN" altLang="zh-CN" kern="100" dirty="0" smtClean="0">
                    <a:latin typeface="Times New Roman" panose="02020603050405020304" pitchFamily="18" charset="0"/>
                    <a:ea typeface="宋体" panose="02010600030101010101" pitchFamily="2" charset="-122"/>
                    <a:cs typeface="Times New Roman" panose="02020603050405020304" pitchFamily="18" charset="0"/>
                  </a:rPr>
                  <a:t>从</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根节点（当前棋局</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s</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）出发，在每次模拟的每一步</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t</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，根据最优操作</a:t>
                </a:r>
                <a:r>
                  <a:rPr lang="zh-CN" altLang="zh-CN" kern="1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𝑎</m:t>
                        </m:r>
                      </m:e>
                      <m: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𝑡</m:t>
                        </m:r>
                      </m:sub>
                    </m:sSub>
                  </m:oMath>
                </a14:m>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选择一个边</a:t>
                </a:r>
                <a:r>
                  <a:rPr lang="zh-CN" altLang="zh-CN" kern="1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d>
                      <m:dPr>
                        <m:ctrlPr>
                          <a:rPr lang="zh-CN" altLang="zh-CN" sz="36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3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effectLst/>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3600" i="1" kern="100">
                                <a:effectLst/>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sz="36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3600" i="1" kern="100">
                            <a:effectLst/>
                            <a:latin typeface="Cambria Math" panose="02040503050406030204" pitchFamily="18" charset="0"/>
                            <a:ea typeface="宋体" panose="02010600030101010101" pitchFamily="2" charset="-122"/>
                            <a:cs typeface="Times New Roman" panose="02020603050405020304" pitchFamily="18" charset="0"/>
                          </a:rPr>
                          <m:t>𝑎</m:t>
                        </m:r>
                      </m:e>
                    </m:d>
                    <m:r>
                      <a:rPr lang="en-US" altLang="zh-CN" sz="3600" i="1" kern="100">
                        <a:effectLst/>
                        <a:latin typeface="Cambria Math" panose="02040503050406030204" pitchFamily="18" charset="0"/>
                        <a:ea typeface="宋体" panose="02010600030101010101" pitchFamily="2" charset="-122"/>
                        <a:cs typeface="Times New Roman" panose="02020603050405020304" pitchFamily="18" charset="0"/>
                      </a:rPr>
                      <m:t> </m:t>
                    </m:r>
                  </m:oMath>
                </a14:m>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其中</a:t>
                </a:r>
                <a:r>
                  <a:rPr lang="zh-CN" altLang="zh-CN" kern="1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zh-CN" altLang="zh-CN" sz="3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effectLst/>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3600" i="1" kern="100">
                            <a:effectLst/>
                            <a:latin typeface="Cambria Math" panose="02040503050406030204" pitchFamily="18" charset="0"/>
                            <a:ea typeface="宋体" panose="02010600030101010101" pitchFamily="2" charset="-122"/>
                            <a:cs typeface="Times New Roman" panose="02020603050405020304" pitchFamily="18" charset="0"/>
                          </a:rPr>
                          <m:t>𝑡</m:t>
                        </m:r>
                      </m:sub>
                    </m:sSub>
                  </m:oMath>
                </a14:m>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是棋局，</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a </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是落子位置，直到某个叶子结点</a:t>
                </a:r>
                <a:r>
                  <a:rPr lang="zh-CN" altLang="zh-CN" kern="1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zh-CN" altLang="zh-CN" sz="3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effectLst/>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3600" i="1" kern="100">
                            <a:effectLst/>
                            <a:latin typeface="Cambria Math" panose="02040503050406030204" pitchFamily="18" charset="0"/>
                            <a:ea typeface="宋体" panose="02010600030101010101" pitchFamily="2" charset="-122"/>
                            <a:cs typeface="Times New Roman" panose="02020603050405020304" pitchFamily="18" charset="0"/>
                          </a:rPr>
                          <m:t>𝐿</m:t>
                        </m:r>
                      </m:sub>
                    </m:sSub>
                  </m:oMath>
                </a14:m>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，叶子节点可以被扩展。用两种方式评估叶子节点的胜率</a:t>
                </a:r>
                <a:r>
                  <a:rPr lang="zh-CN" altLang="zh-CN" kern="1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altLang="zh-CN" sz="3600" i="1" kern="100">
                        <a:effectLst/>
                        <a:latin typeface="Cambria Math" panose="02040503050406030204" pitchFamily="18" charset="0"/>
                        <a:ea typeface="宋体" panose="02010600030101010101" pitchFamily="2" charset="-122"/>
                        <a:cs typeface="Times New Roman" panose="02020603050405020304" pitchFamily="18" charset="0"/>
                      </a:rPr>
                      <m:t>𝑉</m:t>
                    </m:r>
                    <m:d>
                      <m:dPr>
                        <m:ctrlPr>
                          <a:rPr lang="zh-CN" altLang="zh-CN" sz="36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3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3600" i="1" kern="100">
                                <a:effectLst/>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3600" i="1" kern="100">
                                <a:effectLst/>
                                <a:latin typeface="Cambria Math" panose="02040503050406030204" pitchFamily="18" charset="0"/>
                                <a:ea typeface="宋体" panose="02010600030101010101" pitchFamily="2" charset="-122"/>
                                <a:cs typeface="Times New Roman" panose="02020603050405020304" pitchFamily="18" charset="0"/>
                              </a:rPr>
                              <m:t>𝐿</m:t>
                            </m:r>
                          </m:sub>
                        </m:sSub>
                      </m:e>
                    </m:d>
                  </m:oMath>
                </a14:m>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457200" y="1600200"/>
                <a:ext cx="8345364" cy="4619172"/>
              </a:xfrm>
              <a:blipFill rotWithShape="0">
                <a:blip r:embed="rId2"/>
                <a:stretch>
                  <a:fillRect l="-1826" r="-1826"/>
                </a:stretch>
              </a:blipFill>
            </p:spPr>
            <p:txBody>
              <a:bodyPr/>
              <a:lstStyle/>
              <a:p>
                <a:r>
                  <a:rPr lang="zh-CN" altLang="en-US">
                    <a:noFill/>
                  </a:rPr>
                  <a:t> </a:t>
                </a:r>
              </a:p>
            </p:txBody>
          </p:sp>
        </mc:Fallback>
      </mc:AlternateContent>
      <p:sp>
        <p:nvSpPr>
          <p:cNvPr id="4" name="标题 1"/>
          <p:cNvSpPr>
            <a:spLocks noGrp="1"/>
          </p:cNvSpPr>
          <p:nvPr>
            <p:ph type="title"/>
          </p:nvPr>
        </p:nvSpPr>
        <p:spPr/>
        <p:txBody>
          <a:bodyPr/>
          <a:lstStyle/>
          <a:p>
            <a:r>
              <a:rPr lang="en-US" altLang="zh-CN" dirty="0" smtClean="0">
                <a:solidFill>
                  <a:srgbClr val="FF0000"/>
                </a:solidFill>
              </a:rPr>
              <a:t>Monte-Carlo Tree Search</a:t>
            </a:r>
            <a:endParaRPr lang="zh-CN" altLang="en-US" dirty="0">
              <a:solidFill>
                <a:srgbClr val="FF0000"/>
              </a:solidFill>
            </a:endParaRPr>
          </a:p>
        </p:txBody>
      </p:sp>
    </p:spTree>
    <p:extLst>
      <p:ext uri="{BB962C8B-B14F-4D97-AF65-F5344CB8AC3E}">
        <p14:creationId xmlns:p14="http://schemas.microsoft.com/office/powerpoint/2010/main" val="40970433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1143000"/>
          </a:xfrm>
        </p:spPr>
        <p:txBody>
          <a:bodyPr/>
          <a:lstStyle/>
          <a:p>
            <a:r>
              <a:rPr lang="en-US" altLang="zh-CN" dirty="0" smtClean="0">
                <a:solidFill>
                  <a:srgbClr val="FF0000"/>
                </a:solidFill>
              </a:rPr>
              <a:t>Monte-Carlo Tree Search</a:t>
            </a:r>
            <a:endParaRPr lang="zh-CN" altLang="en-US" dirty="0">
              <a:solidFill>
                <a:srgbClr val="FF0000"/>
              </a:solidFill>
            </a:endParaRPr>
          </a:p>
        </p:txBody>
      </p:sp>
      <p:pic>
        <p:nvPicPr>
          <p:cNvPr id="136194" name="Picture 2"/>
          <p:cNvPicPr>
            <a:picLocks noGrp="1" noChangeAspect="1" noChangeArrowheads="1"/>
          </p:cNvPicPr>
          <p:nvPr>
            <p:ph idx="1"/>
          </p:nvPr>
        </p:nvPicPr>
        <p:blipFill>
          <a:blip r:embed="rId2" cstate="print"/>
          <a:srcRect/>
          <a:stretch>
            <a:fillRect/>
          </a:stretch>
        </p:blipFill>
        <p:spPr bwMode="auto">
          <a:xfrm>
            <a:off x="381000" y="1219200"/>
            <a:ext cx="8424682" cy="3733800"/>
          </a:xfrm>
          <a:prstGeom prst="rect">
            <a:avLst/>
          </a:prstGeom>
          <a:noFill/>
          <a:ln w="9525">
            <a:noFill/>
            <a:miter lim="800000"/>
            <a:headEnd/>
            <a:tailEnd/>
          </a:ln>
        </p:spPr>
      </p:pic>
      <p:sp>
        <p:nvSpPr>
          <p:cNvPr id="4" name="矩形 3"/>
          <p:cNvSpPr/>
          <p:nvPr/>
        </p:nvSpPr>
        <p:spPr>
          <a:xfrm>
            <a:off x="304800" y="4620161"/>
            <a:ext cx="4267200" cy="400110"/>
          </a:xfrm>
          <a:prstGeom prst="rect">
            <a:avLst/>
          </a:prstGeom>
        </p:spPr>
        <p:txBody>
          <a:bodyPr wrap="square">
            <a:spAutoFit/>
          </a:bodyPr>
          <a:lstStyle/>
          <a:p>
            <a:pPr lvl="2"/>
            <a:endParaRPr lang="en-US" altLang="zh-CN" sz="2000" dirty="0" smtClean="0">
              <a:solidFill>
                <a:srgbClr val="000000"/>
              </a:solidFill>
            </a:endParaRPr>
          </a:p>
        </p:txBody>
      </p:sp>
      <p:sp>
        <p:nvSpPr>
          <p:cNvPr id="8" name="内容占位符 2"/>
          <p:cNvSpPr txBox="1">
            <a:spLocks/>
          </p:cNvSpPr>
          <p:nvPr/>
        </p:nvSpPr>
        <p:spPr bwMode="auto">
          <a:xfrm>
            <a:off x="609600" y="5105400"/>
            <a:ext cx="60198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ctr" eaLnBrk="0" hangingPunct="0">
              <a:spcBef>
                <a:spcPct val="20000"/>
              </a:spcBef>
              <a:defRPr/>
            </a:pPr>
            <a:r>
              <a:rPr lang="en-US" altLang="zh-CN" sz="2000" kern="0" dirty="0" smtClean="0">
                <a:solidFill>
                  <a:srgbClr val="000000"/>
                </a:solidFill>
                <a:latin typeface="Arial"/>
                <a:ea typeface="宋体"/>
              </a:rPr>
              <a:t>Use </a:t>
            </a:r>
            <a:r>
              <a:rPr lang="en-US" altLang="zh-CN" sz="2000" kern="0" dirty="0" smtClean="0">
                <a:solidFill>
                  <a:srgbClr val="3333FF"/>
                </a:solidFill>
                <a:latin typeface="Arial"/>
                <a:ea typeface="宋体"/>
              </a:rPr>
              <a:t>estimated  action  value  </a:t>
            </a:r>
            <a:r>
              <a:rPr lang="en-US" altLang="zh-CN" sz="2000" kern="0" dirty="0" smtClean="0">
                <a:solidFill>
                  <a:srgbClr val="000000"/>
                </a:solidFill>
                <a:latin typeface="Arial"/>
                <a:ea typeface="宋体"/>
              </a:rPr>
              <a:t>in selection step  </a:t>
            </a:r>
            <a:endParaRPr lang="en-US" altLang="zh-CN" sz="4000" kern="0" dirty="0" smtClean="0">
              <a:solidFill>
                <a:srgbClr val="000000"/>
              </a:solidFill>
              <a:latin typeface="Arial"/>
              <a:ea typeface="宋体"/>
            </a:endParaRPr>
          </a:p>
          <a:p>
            <a:pPr marL="342900" indent="-342900" eaLnBrk="0" hangingPunct="0">
              <a:spcBef>
                <a:spcPct val="20000"/>
              </a:spcBef>
              <a:defRPr/>
            </a:pPr>
            <a:r>
              <a:rPr lang="en-US" altLang="zh-CN" sz="2000" kern="0" dirty="0" smtClean="0">
                <a:solidFill>
                  <a:srgbClr val="3333FF"/>
                </a:solidFill>
                <a:latin typeface="Arial"/>
                <a:ea typeface="宋体"/>
              </a:rPr>
              <a:t>     Use SL/RL policy </a:t>
            </a:r>
            <a:r>
              <a:rPr lang="en-US" altLang="zh-CN" sz="2000" kern="0" dirty="0" smtClean="0">
                <a:solidFill>
                  <a:srgbClr val="000000"/>
                </a:solidFill>
                <a:latin typeface="Arial"/>
                <a:ea typeface="宋体"/>
              </a:rPr>
              <a:t>in expansion step</a:t>
            </a:r>
          </a:p>
          <a:p>
            <a:pPr marL="342900" indent="-342900" eaLnBrk="0" hangingPunct="0">
              <a:spcBef>
                <a:spcPct val="20000"/>
              </a:spcBef>
              <a:defRPr/>
            </a:pPr>
            <a:r>
              <a:rPr lang="en-US" altLang="zh-CN" sz="2000" kern="0" dirty="0" smtClean="0">
                <a:solidFill>
                  <a:srgbClr val="000000"/>
                </a:solidFill>
                <a:latin typeface="Arial"/>
                <a:ea typeface="宋体"/>
              </a:rPr>
              <a:t>      Use </a:t>
            </a:r>
            <a:r>
              <a:rPr lang="en-US" altLang="zh-CN" sz="2000" kern="0" dirty="0" smtClean="0">
                <a:solidFill>
                  <a:srgbClr val="3333FF"/>
                </a:solidFill>
                <a:latin typeface="Arial"/>
                <a:ea typeface="宋体"/>
              </a:rPr>
              <a:t>rollout policy </a:t>
            </a:r>
            <a:r>
              <a:rPr lang="en-US" altLang="zh-CN" sz="2000" kern="0" dirty="0" smtClean="0">
                <a:solidFill>
                  <a:srgbClr val="000000"/>
                </a:solidFill>
                <a:latin typeface="Arial"/>
                <a:ea typeface="宋体"/>
              </a:rPr>
              <a:t>in evaluation step</a:t>
            </a:r>
          </a:p>
          <a:p>
            <a:pPr marL="342900" indent="-342900" eaLnBrk="0" hangingPunct="0">
              <a:spcBef>
                <a:spcPct val="20000"/>
              </a:spcBef>
              <a:defRPr/>
            </a:pPr>
            <a:r>
              <a:rPr lang="en-US" altLang="zh-CN" sz="2000" kern="0" dirty="0" smtClean="0">
                <a:solidFill>
                  <a:srgbClr val="000000"/>
                </a:solidFill>
                <a:latin typeface="Arial"/>
                <a:ea typeface="宋体"/>
              </a:rPr>
              <a:t>     Use </a:t>
            </a:r>
            <a:r>
              <a:rPr lang="en-US" altLang="zh-CN" sz="2000" kern="0" dirty="0" smtClean="0">
                <a:solidFill>
                  <a:srgbClr val="333399"/>
                </a:solidFill>
                <a:latin typeface="Arial"/>
                <a:ea typeface="宋体"/>
              </a:rPr>
              <a:t>value network </a:t>
            </a:r>
            <a:r>
              <a:rPr lang="en-US" altLang="zh-CN" sz="2000" kern="0" dirty="0" smtClean="0">
                <a:solidFill>
                  <a:srgbClr val="000000"/>
                </a:solidFill>
                <a:latin typeface="Arial"/>
                <a:ea typeface="宋体"/>
              </a:rPr>
              <a:t>in backup step</a:t>
            </a:r>
          </a:p>
          <a:p>
            <a:pPr marL="742950" lvl="1" indent="-285750" eaLnBrk="0" hangingPunct="0">
              <a:spcBef>
                <a:spcPct val="20000"/>
              </a:spcBef>
              <a:defRPr/>
            </a:pPr>
            <a:endParaRPr lang="en-US" altLang="zh-CN" sz="2000" kern="0" dirty="0" smtClean="0">
              <a:solidFill>
                <a:srgbClr val="000000"/>
              </a:solidFill>
              <a:latin typeface="Arial"/>
              <a:ea typeface="宋体"/>
            </a:endParaRPr>
          </a:p>
          <a:p>
            <a:pPr marL="1600200" lvl="3" indent="-228600" eaLnBrk="0" hangingPunct="0">
              <a:spcBef>
                <a:spcPct val="20000"/>
              </a:spcBef>
              <a:buFontTx/>
              <a:buChar char="–"/>
              <a:defRPr/>
            </a:pPr>
            <a:endParaRPr lang="en-US" altLang="zh-CN" sz="1050" kern="0" dirty="0" smtClean="0">
              <a:solidFill>
                <a:srgbClr val="000000"/>
              </a:solidFill>
              <a:latin typeface="Arial"/>
              <a:ea typeface="宋体"/>
            </a:endParaRPr>
          </a:p>
          <a:p>
            <a:pPr marL="1143000" lvl="2" indent="-228600" eaLnBrk="0" hangingPunct="0">
              <a:spcBef>
                <a:spcPct val="20000"/>
              </a:spcBef>
              <a:buFontTx/>
              <a:buChar char="•"/>
              <a:defRPr/>
            </a:pPr>
            <a:endParaRPr lang="en-US" altLang="zh-CN" sz="1100" kern="0" dirty="0" smtClean="0">
              <a:solidFill>
                <a:srgbClr val="000000"/>
              </a:solidFill>
              <a:latin typeface="Arial"/>
              <a:ea typeface="宋体"/>
            </a:endParaRPr>
          </a:p>
          <a:p>
            <a:pPr marL="342900" indent="-342900" eaLnBrk="0" hangingPunct="0">
              <a:spcBef>
                <a:spcPct val="20000"/>
              </a:spcBef>
              <a:buFontTx/>
              <a:buChar char="•"/>
              <a:defRPr/>
            </a:pPr>
            <a:endParaRPr lang="zh-CN" altLang="en-US" kern="0" dirty="0">
              <a:solidFill>
                <a:srgbClr val="000000"/>
              </a:solidFill>
              <a:latin typeface="Arial"/>
              <a:ea typeface="宋体"/>
            </a:endParaRPr>
          </a:p>
        </p:txBody>
      </p:sp>
    </p:spTree>
    <p:extLst>
      <p:ext uri="{BB962C8B-B14F-4D97-AF65-F5344CB8AC3E}">
        <p14:creationId xmlns:p14="http://schemas.microsoft.com/office/powerpoint/2010/main" val="7998286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064" y="228600"/>
            <a:ext cx="7947136" cy="146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181600"/>
            <a:ext cx="3104181" cy="14478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16"/>
          <p:cNvCxnSpPr/>
          <p:nvPr/>
        </p:nvCxnSpPr>
        <p:spPr>
          <a:xfrm flipH="1" flipV="1">
            <a:off x="4549915" y="5341569"/>
            <a:ext cx="244091"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14"/>
          <p:cNvCxnSpPr/>
          <p:nvPr/>
        </p:nvCxnSpPr>
        <p:spPr>
          <a:xfrm flipH="1">
            <a:off x="3352800" y="5562600"/>
            <a:ext cx="9906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
          <p:cNvPicPr>
            <a:picLocks noChangeAspect="1" noChangeArrowheads="1"/>
          </p:cNvPicPr>
          <p:nvPr/>
        </p:nvPicPr>
        <p:blipFill>
          <a:blip r:embed="rId4" cstate="print"/>
          <a:srcRect/>
          <a:stretch>
            <a:fillRect/>
          </a:stretch>
        </p:blipFill>
        <p:spPr bwMode="auto">
          <a:xfrm>
            <a:off x="4343400" y="5334000"/>
            <a:ext cx="1619712" cy="533400"/>
          </a:xfrm>
          <a:prstGeom prst="rect">
            <a:avLst/>
          </a:prstGeom>
          <a:noFill/>
          <a:ln w="9525">
            <a:noFill/>
            <a:miter lim="800000"/>
            <a:headEnd/>
            <a:tailEnd/>
          </a:ln>
        </p:spPr>
      </p:pic>
      <p:sp>
        <p:nvSpPr>
          <p:cNvPr id="14" name="矩形 13"/>
          <p:cNvSpPr/>
          <p:nvPr/>
        </p:nvSpPr>
        <p:spPr>
          <a:xfrm>
            <a:off x="3810000" y="5791200"/>
            <a:ext cx="4419600" cy="707886"/>
          </a:xfrm>
          <a:prstGeom prst="rect">
            <a:avLst/>
          </a:prstGeom>
        </p:spPr>
        <p:txBody>
          <a:bodyPr wrap="square">
            <a:spAutoFit/>
          </a:bodyPr>
          <a:lstStyle/>
          <a:p>
            <a:r>
              <a:rPr lang="en-US" altLang="zh-CN" sz="2000" i="0" dirty="0" smtClean="0"/>
              <a:t>Action probability predicted by </a:t>
            </a:r>
          </a:p>
          <a:p>
            <a:r>
              <a:rPr lang="en-US" altLang="zh-CN" sz="2000" i="0" dirty="0" smtClean="0"/>
              <a:t>supervised  and reinforcement learning</a:t>
            </a:r>
          </a:p>
        </p:txBody>
      </p:sp>
      <p:pic>
        <p:nvPicPr>
          <p:cNvPr id="15" name="Picture 2"/>
          <p:cNvPicPr>
            <a:picLocks noChangeAspect="1" noChangeArrowheads="1"/>
          </p:cNvPicPr>
          <p:nvPr/>
        </p:nvPicPr>
        <p:blipFill>
          <a:blip r:embed="rId5" cstate="print"/>
          <a:srcRect/>
          <a:stretch>
            <a:fillRect/>
          </a:stretch>
        </p:blipFill>
        <p:spPr bwMode="auto">
          <a:xfrm>
            <a:off x="609600" y="1396425"/>
            <a:ext cx="5924939" cy="1143000"/>
          </a:xfrm>
          <a:prstGeom prst="rect">
            <a:avLst/>
          </a:prstGeom>
          <a:noFill/>
          <a:ln w="9525">
            <a:noFill/>
            <a:miter lim="800000"/>
            <a:headEnd/>
            <a:tailEnd/>
          </a:ln>
        </p:spPr>
      </p:pic>
      <p:pic>
        <p:nvPicPr>
          <p:cNvPr id="16" name="Picture 3"/>
          <p:cNvPicPr>
            <a:picLocks noChangeAspect="1" noChangeArrowheads="1"/>
          </p:cNvPicPr>
          <p:nvPr/>
        </p:nvPicPr>
        <p:blipFill>
          <a:blip r:embed="rId6" cstate="print"/>
          <a:srcRect/>
          <a:stretch>
            <a:fillRect/>
          </a:stretch>
        </p:blipFill>
        <p:spPr bwMode="auto">
          <a:xfrm>
            <a:off x="838200" y="2996625"/>
            <a:ext cx="2685661" cy="838200"/>
          </a:xfrm>
          <a:prstGeom prst="rect">
            <a:avLst/>
          </a:prstGeom>
          <a:noFill/>
          <a:ln w="9525">
            <a:noFill/>
            <a:miter lim="800000"/>
            <a:headEnd/>
            <a:tailEnd/>
          </a:ln>
        </p:spPr>
      </p:pic>
      <p:sp>
        <p:nvSpPr>
          <p:cNvPr id="17" name="TextBox 16"/>
          <p:cNvSpPr txBox="1"/>
          <p:nvPr/>
        </p:nvSpPr>
        <p:spPr>
          <a:xfrm>
            <a:off x="3620711" y="3119735"/>
            <a:ext cx="3983783" cy="461665"/>
          </a:xfrm>
          <a:prstGeom prst="rect">
            <a:avLst/>
          </a:prstGeom>
          <a:noFill/>
        </p:spPr>
        <p:txBody>
          <a:bodyPr wrap="none" rtlCol="0">
            <a:spAutoFit/>
          </a:bodyPr>
          <a:lstStyle/>
          <a:p>
            <a:r>
              <a:rPr lang="en-US" sz="2400" i="0" dirty="0"/>
              <a:t>t</a:t>
            </a:r>
            <a:r>
              <a:rPr lang="en-US" sz="2400" i="0" dirty="0" smtClean="0"/>
              <a:t>he </a:t>
            </a:r>
            <a:r>
              <a:rPr lang="en-US" sz="2400" i="0" dirty="0"/>
              <a:t>visited number for this edge</a:t>
            </a:r>
          </a:p>
        </p:txBody>
      </p:sp>
      <p:cxnSp>
        <p:nvCxnSpPr>
          <p:cNvPr id="18" name="直接箭头连接符 17"/>
          <p:cNvCxnSpPr/>
          <p:nvPr/>
        </p:nvCxnSpPr>
        <p:spPr bwMode="auto">
          <a:xfrm flipH="1">
            <a:off x="6400800" y="1548825"/>
            <a:ext cx="4572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9" name="TextBox 18"/>
          <p:cNvSpPr txBox="1"/>
          <p:nvPr/>
        </p:nvSpPr>
        <p:spPr>
          <a:xfrm>
            <a:off x="6858000" y="1396425"/>
            <a:ext cx="1476686" cy="400110"/>
          </a:xfrm>
          <a:prstGeom prst="rect">
            <a:avLst/>
          </a:prstGeom>
          <a:noFill/>
        </p:spPr>
        <p:txBody>
          <a:bodyPr wrap="none" rtlCol="0">
            <a:spAutoFit/>
          </a:bodyPr>
          <a:lstStyle/>
          <a:p>
            <a:r>
              <a:rPr lang="en-US" altLang="zh-CN" sz="2000" i="0" dirty="0" smtClean="0"/>
              <a:t>Winning rate</a:t>
            </a:r>
            <a:endParaRPr lang="zh-CN" altLang="en-US" sz="2000" i="0" dirty="0"/>
          </a:p>
        </p:txBody>
      </p:sp>
      <p:sp>
        <p:nvSpPr>
          <p:cNvPr id="20" name="TextBox 19"/>
          <p:cNvSpPr txBox="1"/>
          <p:nvPr/>
        </p:nvSpPr>
        <p:spPr>
          <a:xfrm>
            <a:off x="685800" y="2438400"/>
            <a:ext cx="6468437" cy="485138"/>
          </a:xfrm>
          <a:prstGeom prst="rect">
            <a:avLst/>
          </a:prstGeom>
          <a:noFill/>
        </p:spPr>
        <p:txBody>
          <a:bodyPr wrap="none" rtlCol="0">
            <a:spAutoFit/>
          </a:bodyPr>
          <a:lstStyle/>
          <a:p>
            <a:r>
              <a:rPr lang="en-US" sz="2400" i="0" dirty="0"/>
              <a:t>The mean value of all simulations passing through it.</a:t>
            </a:r>
          </a:p>
        </p:txBody>
      </p:sp>
      <p:pic>
        <p:nvPicPr>
          <p:cNvPr id="2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3834825"/>
            <a:ext cx="4114800" cy="792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8"/>
          <p:cNvGrpSpPr/>
          <p:nvPr/>
        </p:nvGrpSpPr>
        <p:grpSpPr>
          <a:xfrm>
            <a:off x="4876800" y="3911025"/>
            <a:ext cx="3566296" cy="584775"/>
            <a:chOff x="2668917" y="4569023"/>
            <a:chExt cx="3566296" cy="584775"/>
          </a:xfrm>
        </p:grpSpPr>
        <p:sp>
          <p:nvSpPr>
            <p:cNvPr id="23" name="TextBox 22"/>
            <p:cNvSpPr txBox="1"/>
            <p:nvPr/>
          </p:nvSpPr>
          <p:spPr>
            <a:xfrm>
              <a:off x="3049917" y="4569023"/>
              <a:ext cx="3185296" cy="584775"/>
            </a:xfrm>
            <a:prstGeom prst="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1600" dirty="0"/>
                <a:t>Winning rate predicted by fast </a:t>
              </a:r>
              <a:endParaRPr lang="en-US" sz="1600" dirty="0" smtClean="0"/>
            </a:p>
            <a:p>
              <a:r>
                <a:rPr lang="en-US" sz="1600" dirty="0" smtClean="0"/>
                <a:t>rollout </a:t>
              </a:r>
              <a:r>
                <a:rPr lang="en-US" sz="1600" dirty="0"/>
                <a:t>playout</a:t>
              </a:r>
            </a:p>
          </p:txBody>
        </p:sp>
        <p:cxnSp>
          <p:nvCxnSpPr>
            <p:cNvPr id="24" name="Straight Arrow Connector 14"/>
            <p:cNvCxnSpPr>
              <a:stCxn id="23" idx="1"/>
            </p:cNvCxnSpPr>
            <p:nvPr/>
          </p:nvCxnSpPr>
          <p:spPr>
            <a:xfrm flipH="1" flipV="1">
              <a:off x="2668917" y="4848998"/>
              <a:ext cx="381000" cy="1241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5" name="Straight Arrow Connector 14"/>
          <p:cNvCxnSpPr/>
          <p:nvPr/>
        </p:nvCxnSpPr>
        <p:spPr>
          <a:xfrm flipH="1" flipV="1">
            <a:off x="3429000" y="4447402"/>
            <a:ext cx="457200" cy="3780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86200" y="4673025"/>
            <a:ext cx="3297506" cy="584775"/>
          </a:xfrm>
          <a:prstGeom prst="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sz="1600" dirty="0" smtClean="0"/>
              <a:t>Winning rate predicted by deep </a:t>
            </a:r>
          </a:p>
          <a:p>
            <a:r>
              <a:rPr lang="en-US" altLang="zh-CN" sz="1600" dirty="0" smtClean="0"/>
              <a:t>reinforcement learning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9" grpId="0"/>
      <p:bldP spid="20" grpId="0"/>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e7671c60315bcb5404942b2a4d95b57ca17c46e5"/>
          <p:cNvPicPr/>
          <p:nvPr/>
        </p:nvPicPr>
        <p:blipFill>
          <a:blip r:embed="rId2" cstate="print"/>
          <a:srcRect/>
          <a:stretch>
            <a:fillRect/>
          </a:stretch>
        </p:blipFill>
        <p:spPr bwMode="auto">
          <a:xfrm>
            <a:off x="1066800" y="304800"/>
            <a:ext cx="6553200" cy="6553200"/>
          </a:xfrm>
          <a:prstGeom prst="rect">
            <a:avLst/>
          </a:prstGeom>
          <a:noFill/>
          <a:ln w="9525">
            <a:noFill/>
            <a:miter lim="800000"/>
            <a:headEnd/>
            <a:tailEnd/>
          </a:ln>
        </p:spPr>
      </p:pic>
      <p:cxnSp>
        <p:nvCxnSpPr>
          <p:cNvPr id="147" name="Curved Connector 10"/>
          <p:cNvCxnSpPr/>
          <p:nvPr/>
        </p:nvCxnSpPr>
        <p:spPr>
          <a:xfrm rot="5400000">
            <a:off x="4457700" y="4000500"/>
            <a:ext cx="914400" cy="685800"/>
          </a:xfrm>
          <a:prstGeom prst="curvedConnector3">
            <a:avLst>
              <a:gd name="adj1" fmla="val 50000"/>
            </a:avLst>
          </a:prstGeom>
          <a:ln w="38100">
            <a:solidFill>
              <a:srgbClr val="3333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9" name="Curved Connector 10"/>
          <p:cNvCxnSpPr/>
          <p:nvPr/>
        </p:nvCxnSpPr>
        <p:spPr>
          <a:xfrm rot="5400000">
            <a:off x="2133600" y="3962400"/>
            <a:ext cx="1066800" cy="609600"/>
          </a:xfrm>
          <a:prstGeom prst="curvedConnector3">
            <a:avLst>
              <a:gd name="adj1" fmla="val 50000"/>
            </a:avLst>
          </a:prstGeom>
          <a:ln w="38100">
            <a:solidFill>
              <a:srgbClr val="3333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1" name="肘形连接符 190"/>
          <p:cNvCxnSpPr/>
          <p:nvPr/>
        </p:nvCxnSpPr>
        <p:spPr bwMode="auto">
          <a:xfrm rot="5400000" flipH="1" flipV="1">
            <a:off x="1485900" y="2628900"/>
            <a:ext cx="2362200" cy="1828800"/>
          </a:xfrm>
          <a:prstGeom prst="bentConnector3">
            <a:avLst>
              <a:gd name="adj1" fmla="val 75310"/>
            </a:avLst>
          </a:prstGeom>
          <a:solidFill>
            <a:schemeClr val="accent1"/>
          </a:solidFill>
          <a:ln w="38100" cap="flat" cmpd="sng" algn="ctr">
            <a:solidFill>
              <a:srgbClr val="C00000"/>
            </a:solidFill>
            <a:prstDash val="solid"/>
            <a:round/>
            <a:headEnd type="none" w="med" len="med"/>
            <a:tailEnd type="arrow"/>
          </a:ln>
          <a:effectLst/>
        </p:spPr>
      </p:cxnSp>
      <p:cxnSp>
        <p:nvCxnSpPr>
          <p:cNvPr id="207" name="肘形连接符 206"/>
          <p:cNvCxnSpPr/>
          <p:nvPr/>
        </p:nvCxnSpPr>
        <p:spPr bwMode="auto">
          <a:xfrm rot="16200000" flipV="1">
            <a:off x="4724400" y="2514600"/>
            <a:ext cx="2286000" cy="2133600"/>
          </a:xfrm>
          <a:prstGeom prst="bentConnector3">
            <a:avLst>
              <a:gd name="adj1" fmla="val 74615"/>
            </a:avLst>
          </a:prstGeom>
          <a:solidFill>
            <a:schemeClr val="accent1"/>
          </a:solidFill>
          <a:ln w="38100" cap="flat" cmpd="sng" algn="ctr">
            <a:solidFill>
              <a:srgbClr val="C00000"/>
            </a:solidFill>
            <a:prstDash val="solid"/>
            <a:round/>
            <a:headEnd type="none" w="med" len="med"/>
            <a:tailEnd type="arrow"/>
          </a:ln>
          <a:effectLst/>
        </p:spPr>
      </p:cxnSp>
      <p:cxnSp>
        <p:nvCxnSpPr>
          <p:cNvPr id="223" name="直接箭头连接符 222"/>
          <p:cNvCxnSpPr/>
          <p:nvPr/>
        </p:nvCxnSpPr>
        <p:spPr bwMode="auto">
          <a:xfrm flipV="1">
            <a:off x="4191000" y="2514600"/>
            <a:ext cx="0" cy="220980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
        <p:nvSpPr>
          <p:cNvPr id="227" name="圆角矩形 226"/>
          <p:cNvSpPr/>
          <p:nvPr/>
        </p:nvSpPr>
        <p:spPr bwMode="auto">
          <a:xfrm>
            <a:off x="2209800" y="76200"/>
            <a:ext cx="4114800" cy="1524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CN" altLang="en-US" sz="2800" b="1" i="1" smtClean="0">
              <a:solidFill>
                <a:srgbClr val="000000"/>
              </a:solidFill>
              <a:latin typeface="华文楷体" pitchFamily="2" charset="-122"/>
              <a:ea typeface="宋体" pitchFamily="2" charset="-122"/>
            </a:endParaRPr>
          </a:p>
        </p:txBody>
      </p:sp>
      <p:pic>
        <p:nvPicPr>
          <p:cNvPr id="1026" name="Picture 2"/>
          <p:cNvPicPr>
            <a:picLocks noChangeAspect="1" noChangeArrowheads="1"/>
          </p:cNvPicPr>
          <p:nvPr/>
        </p:nvPicPr>
        <p:blipFill>
          <a:blip r:embed="rId3" cstate="print"/>
          <a:srcRect/>
          <a:stretch>
            <a:fillRect/>
          </a:stretch>
        </p:blipFill>
        <p:spPr bwMode="auto">
          <a:xfrm>
            <a:off x="3034990" y="-152400"/>
            <a:ext cx="3746810" cy="1828800"/>
          </a:xfrm>
          <a:prstGeom prst="rect">
            <a:avLst/>
          </a:prstGeom>
          <a:noFill/>
          <a:ln w="9525">
            <a:noFill/>
            <a:miter lim="800000"/>
            <a:headEnd/>
            <a:tailEnd/>
          </a:ln>
        </p:spPr>
      </p:pic>
    </p:spTree>
    <p:extLst>
      <p:ext uri="{BB962C8B-B14F-4D97-AF65-F5344CB8AC3E}">
        <p14:creationId xmlns:p14="http://schemas.microsoft.com/office/powerpoint/2010/main" val="12114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linds(horizontal)">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1412" y="274638"/>
            <a:ext cx="8229600" cy="1143000"/>
          </a:xfrm>
        </p:spPr>
        <p:txBody>
          <a:bodyPr/>
          <a:lstStyle/>
          <a:p>
            <a:pPr algn="l"/>
            <a:r>
              <a:rPr lang="zh-CN" altLang="en-US" sz="1800" b="1" dirty="0" smtClean="0">
                <a:solidFill>
                  <a:srgbClr val="0070C0"/>
                </a:solidFill>
              </a:rPr>
              <a:t>中科院自动化研究所：</a:t>
            </a:r>
            <a:r>
              <a:rPr lang="zh-CN" altLang="zh-CN" sz="3600" dirty="0" smtClean="0">
                <a:solidFill>
                  <a:srgbClr val="3333FF"/>
                </a:solidFill>
                <a:latin typeface="华文楷体" panose="02010600040101010101" pitchFamily="2" charset="-122"/>
                <a:ea typeface="华文楷体" panose="02010600040101010101" pitchFamily="2" charset="-122"/>
              </a:rPr>
              <a:t>邵坤</a:t>
            </a:r>
            <a:r>
              <a:rPr lang="en-US" altLang="zh-CN" sz="3600" dirty="0" smtClean="0">
                <a:solidFill>
                  <a:srgbClr val="3333FF"/>
                </a:solidFill>
                <a:latin typeface="华文楷体" panose="02010600040101010101" pitchFamily="2" charset="-122"/>
                <a:ea typeface="华文楷体" panose="02010600040101010101" pitchFamily="2" charset="-122"/>
              </a:rPr>
              <a:t>,</a:t>
            </a:r>
            <a:r>
              <a:rPr lang="zh-CN" altLang="zh-CN" sz="3600" dirty="0" smtClean="0">
                <a:solidFill>
                  <a:srgbClr val="3333FF"/>
                </a:solidFill>
                <a:latin typeface="华文楷体" panose="02010600040101010101" pitchFamily="2" charset="-122"/>
                <a:ea typeface="华文楷体" panose="02010600040101010101" pitchFamily="2" charset="-122"/>
              </a:rPr>
              <a:t>唐振韬</a:t>
            </a:r>
            <a:r>
              <a:rPr lang="en-US" altLang="zh-CN" sz="3600" dirty="0" smtClean="0">
                <a:solidFill>
                  <a:srgbClr val="3333FF"/>
                </a:solidFill>
                <a:latin typeface="华文楷体" panose="02010600040101010101" pitchFamily="2" charset="-122"/>
                <a:ea typeface="华文楷体" panose="02010600040101010101" pitchFamily="2" charset="-122"/>
              </a:rPr>
              <a:t>,</a:t>
            </a:r>
            <a:r>
              <a:rPr lang="zh-CN" altLang="zh-CN" sz="3600" dirty="0" smtClean="0">
                <a:solidFill>
                  <a:srgbClr val="3333FF"/>
                </a:solidFill>
                <a:latin typeface="华文楷体" panose="02010600040101010101" pitchFamily="2" charset="-122"/>
                <a:ea typeface="华文楷体" panose="02010600040101010101" pitchFamily="2" charset="-122"/>
              </a:rPr>
              <a:t>赵冬斌</a:t>
            </a:r>
            <a:r>
              <a:rPr lang="en-US" altLang="zh-CN" sz="2400" b="1" dirty="0" smtClean="0">
                <a:solidFill>
                  <a:srgbClr val="FF0000"/>
                </a:solidFill>
              </a:rPr>
              <a:t/>
            </a:r>
            <a:br>
              <a:rPr lang="en-US" altLang="zh-CN" sz="2400" b="1" dirty="0" smtClean="0">
                <a:solidFill>
                  <a:srgbClr val="FF0000"/>
                </a:solidFill>
              </a:rPr>
            </a:br>
            <a:r>
              <a:rPr lang="en-US" altLang="zh-CN" sz="2400" b="1" dirty="0" smtClean="0">
                <a:solidFill>
                  <a:srgbClr val="FF0000"/>
                </a:solidFill>
              </a:rPr>
              <a:t>                  </a:t>
            </a:r>
            <a:r>
              <a:rPr lang="zh-CN" altLang="zh-CN" sz="1600" b="1" dirty="0" smtClean="0">
                <a:solidFill>
                  <a:schemeClr val="tx1"/>
                </a:solidFill>
              </a:rPr>
              <a:t>专业</a:t>
            </a:r>
            <a:r>
              <a:rPr lang="zh-CN" altLang="zh-CN" sz="1600" b="1" dirty="0">
                <a:solidFill>
                  <a:schemeClr val="tx1"/>
                </a:solidFill>
              </a:rPr>
              <a:t>解读</a:t>
            </a:r>
            <a:r>
              <a:rPr lang="en-US" altLang="zh-CN" sz="1600" b="1" dirty="0">
                <a:solidFill>
                  <a:schemeClr val="tx1"/>
                </a:solidFill>
              </a:rPr>
              <a:t>“</a:t>
            </a:r>
            <a:r>
              <a:rPr lang="zh-CN" altLang="zh-CN" sz="1600" b="1" dirty="0">
                <a:solidFill>
                  <a:schemeClr val="tx1"/>
                </a:solidFill>
              </a:rPr>
              <a:t>深度强化学习</a:t>
            </a:r>
            <a:r>
              <a:rPr lang="en-US" altLang="zh-CN" sz="1600" b="1" dirty="0">
                <a:solidFill>
                  <a:schemeClr val="tx1"/>
                </a:solidFill>
              </a:rPr>
              <a:t>“</a:t>
            </a:r>
            <a:r>
              <a:rPr lang="zh-CN" altLang="zh-CN" sz="1600" b="1" dirty="0" smtClean="0">
                <a:solidFill>
                  <a:schemeClr val="tx1"/>
                </a:solidFill>
              </a:rPr>
              <a:t>：从</a:t>
            </a:r>
            <a:r>
              <a:rPr lang="en-US" altLang="zh-CN" sz="1600" b="1" dirty="0" err="1">
                <a:solidFill>
                  <a:schemeClr val="tx1"/>
                </a:solidFill>
              </a:rPr>
              <a:t>AlphaGo</a:t>
            </a:r>
            <a:r>
              <a:rPr lang="zh-CN" altLang="zh-CN" sz="1600" b="1" dirty="0">
                <a:solidFill>
                  <a:schemeClr val="tx1"/>
                </a:solidFill>
              </a:rPr>
              <a:t>到</a:t>
            </a:r>
            <a:r>
              <a:rPr lang="en-US" altLang="zh-CN" sz="1600" b="1" dirty="0" err="1">
                <a:solidFill>
                  <a:schemeClr val="tx1"/>
                </a:solidFill>
              </a:rPr>
              <a:t>AlphaGoZero</a:t>
            </a:r>
            <a:endParaRPr lang="zh-CN" altLang="en-US" sz="2400" dirty="0">
              <a:solidFill>
                <a:schemeClr val="tx1"/>
              </a:solidFill>
            </a:endParaRPr>
          </a:p>
        </p:txBody>
      </p:sp>
      <p:sp>
        <p:nvSpPr>
          <p:cNvPr id="3" name="内容占位符 2"/>
          <p:cNvSpPr>
            <a:spLocks noGrp="1"/>
          </p:cNvSpPr>
          <p:nvPr>
            <p:ph idx="1"/>
          </p:nvPr>
        </p:nvSpPr>
        <p:spPr/>
        <p:txBody>
          <a:bodyPr/>
          <a:lstStyle/>
          <a:p>
            <a:r>
              <a:rPr lang="zh-CN" altLang="zh-CN" dirty="0">
                <a:latin typeface="华文楷体" panose="02010600040101010101" pitchFamily="2" charset="-122"/>
                <a:ea typeface="华文楷体" panose="02010600040101010101" pitchFamily="2" charset="-122"/>
              </a:rPr>
              <a:t>近日，</a:t>
            </a:r>
            <a:r>
              <a:rPr lang="en-US" altLang="zh-CN" dirty="0">
                <a:latin typeface="华文楷体" panose="02010600040101010101" pitchFamily="2" charset="-122"/>
                <a:ea typeface="华文楷体" panose="02010600040101010101" pitchFamily="2" charset="-122"/>
              </a:rPr>
              <a:t>DeepMind</a:t>
            </a:r>
            <a:r>
              <a:rPr lang="zh-CN" altLang="zh-CN" dirty="0">
                <a:latin typeface="华文楷体" panose="02010600040101010101" pitchFamily="2" charset="-122"/>
                <a:ea typeface="华文楷体" panose="02010600040101010101" pitchFamily="2" charset="-122"/>
              </a:rPr>
              <a:t>在</a:t>
            </a:r>
            <a:r>
              <a:rPr lang="en-US" altLang="zh-CN" dirty="0">
                <a:latin typeface="华文楷体" panose="02010600040101010101" pitchFamily="2" charset="-122"/>
                <a:ea typeface="华文楷体" panose="02010600040101010101" pitchFamily="2" charset="-122"/>
              </a:rPr>
              <a:t>Nature</a:t>
            </a:r>
            <a:r>
              <a:rPr lang="zh-CN" altLang="zh-CN" dirty="0">
                <a:latin typeface="华文楷体" panose="02010600040101010101" pitchFamily="2" charset="-122"/>
                <a:ea typeface="华文楷体" panose="02010600040101010101" pitchFamily="2" charset="-122"/>
              </a:rPr>
              <a:t>上公布了最新版</a:t>
            </a:r>
            <a:r>
              <a:rPr lang="en-US" altLang="zh-CN" dirty="0" err="1">
                <a:latin typeface="华文楷体" panose="02010600040101010101" pitchFamily="2" charset="-122"/>
                <a:ea typeface="华文楷体" panose="02010600040101010101" pitchFamily="2" charset="-122"/>
              </a:rPr>
              <a:t>AlphaGo</a:t>
            </a:r>
            <a:r>
              <a:rPr lang="zh-CN" altLang="zh-CN" dirty="0">
                <a:latin typeface="华文楷体" panose="02010600040101010101" pitchFamily="2" charset="-122"/>
                <a:ea typeface="华文楷体" panose="02010600040101010101" pitchFamily="2" charset="-122"/>
              </a:rPr>
              <a:t>论文，介绍了迄今为止最强的围棋</a:t>
            </a:r>
            <a:r>
              <a:rPr lang="en-US" altLang="zh-CN" dirty="0" err="1">
                <a:latin typeface="华文楷体" panose="02010600040101010101" pitchFamily="2" charset="-122"/>
                <a:ea typeface="华文楷体" panose="02010600040101010101" pitchFamily="2" charset="-122"/>
              </a:rPr>
              <a:t>AI:AlphaGoZero</a:t>
            </a:r>
            <a:r>
              <a:rPr lang="zh-CN" altLang="zh-CN" dirty="0">
                <a:latin typeface="华文楷体" panose="02010600040101010101" pitchFamily="2" charset="-122"/>
                <a:ea typeface="华文楷体" panose="02010600040101010101" pitchFamily="2" charset="-122"/>
              </a:rPr>
              <a:t>。</a:t>
            </a:r>
            <a:r>
              <a:rPr lang="en-US" altLang="zh-CN" b="1" dirty="0" err="1">
                <a:solidFill>
                  <a:srgbClr val="3333FF"/>
                </a:solidFill>
                <a:latin typeface="华文楷体" panose="02010600040101010101" pitchFamily="2" charset="-122"/>
                <a:ea typeface="华文楷体" panose="02010600040101010101" pitchFamily="2" charset="-122"/>
              </a:rPr>
              <a:t>AlphaGoZero</a:t>
            </a:r>
            <a:r>
              <a:rPr lang="zh-CN" altLang="zh-CN" b="1" dirty="0">
                <a:solidFill>
                  <a:srgbClr val="3333FF"/>
                </a:solidFill>
                <a:latin typeface="华文楷体" panose="02010600040101010101" pitchFamily="2" charset="-122"/>
                <a:ea typeface="华文楷体" panose="02010600040101010101" pitchFamily="2" charset="-122"/>
              </a:rPr>
              <a:t>不需要人类专家知识，只使用纯粹的深度强化学习技术和蒙特卡罗树搜索，经过</a:t>
            </a:r>
            <a:r>
              <a:rPr lang="en-US" altLang="zh-CN" b="1" dirty="0">
                <a:solidFill>
                  <a:srgbClr val="3333FF"/>
                </a:solidFill>
                <a:latin typeface="华文楷体" panose="02010600040101010101" pitchFamily="2" charset="-122"/>
                <a:ea typeface="华文楷体" panose="02010600040101010101" pitchFamily="2" charset="-122"/>
              </a:rPr>
              <a:t>3</a:t>
            </a:r>
            <a:r>
              <a:rPr lang="zh-CN" altLang="zh-CN" b="1" dirty="0">
                <a:solidFill>
                  <a:srgbClr val="3333FF"/>
                </a:solidFill>
                <a:latin typeface="华文楷体" panose="02010600040101010101" pitchFamily="2" charset="-122"/>
                <a:ea typeface="华文楷体" panose="02010600040101010101" pitchFamily="2" charset="-122"/>
              </a:rPr>
              <a:t>天自我对弈以</a:t>
            </a:r>
            <a:r>
              <a:rPr lang="en-US" altLang="zh-CN" b="1" dirty="0" smtClean="0">
                <a:solidFill>
                  <a:srgbClr val="3333FF"/>
                </a:solidFill>
                <a:latin typeface="华文楷体" panose="02010600040101010101" pitchFamily="2" charset="-122"/>
                <a:ea typeface="华文楷体" panose="02010600040101010101" pitchFamily="2" charset="-122"/>
              </a:rPr>
              <a:t>100:</a:t>
            </a:r>
            <a:r>
              <a:rPr lang="en-US" altLang="zh-CN" b="1" dirty="0">
                <a:solidFill>
                  <a:srgbClr val="3333FF"/>
                </a:solidFill>
                <a:latin typeface="华文楷体" panose="02010600040101010101" pitchFamily="2" charset="-122"/>
                <a:ea typeface="华文楷体" panose="02010600040101010101" pitchFamily="2" charset="-122"/>
              </a:rPr>
              <a:t> </a:t>
            </a:r>
            <a:r>
              <a:rPr lang="en-US" altLang="zh-CN" b="1" dirty="0" smtClean="0">
                <a:solidFill>
                  <a:srgbClr val="3333FF"/>
                </a:solidFill>
                <a:latin typeface="华文楷体" panose="02010600040101010101" pitchFamily="2" charset="-122"/>
                <a:ea typeface="华文楷体" panose="02010600040101010101" pitchFamily="2" charset="-122"/>
              </a:rPr>
              <a:t>0 </a:t>
            </a:r>
            <a:r>
              <a:rPr lang="zh-CN" altLang="zh-CN" b="1" dirty="0" smtClean="0">
                <a:solidFill>
                  <a:srgbClr val="3333FF"/>
                </a:solidFill>
                <a:latin typeface="华文楷体" panose="02010600040101010101" pitchFamily="2" charset="-122"/>
                <a:ea typeface="华文楷体" panose="02010600040101010101" pitchFamily="2" charset="-122"/>
              </a:rPr>
              <a:t>击败</a:t>
            </a:r>
            <a:r>
              <a:rPr lang="zh-CN" altLang="zh-CN" b="1" dirty="0">
                <a:solidFill>
                  <a:srgbClr val="3333FF"/>
                </a:solidFill>
                <a:latin typeface="华文楷体" panose="02010600040101010101" pitchFamily="2" charset="-122"/>
                <a:ea typeface="华文楷体" panose="02010600040101010101" pitchFamily="2" charset="-122"/>
              </a:rPr>
              <a:t>上一版本</a:t>
            </a:r>
            <a:r>
              <a:rPr lang="en-US" altLang="zh-CN" b="1" dirty="0" err="1">
                <a:solidFill>
                  <a:srgbClr val="3333FF"/>
                </a:solidFill>
                <a:latin typeface="华文楷体" panose="02010600040101010101" pitchFamily="2" charset="-122"/>
                <a:ea typeface="华文楷体" panose="02010600040101010101" pitchFamily="2" charset="-122"/>
              </a:rPr>
              <a:t>AlphaGo</a:t>
            </a:r>
            <a:r>
              <a:rPr lang="zh-CN" altLang="zh-CN" b="1" dirty="0" smtClean="0">
                <a:solidFill>
                  <a:srgbClr val="3333FF"/>
                </a:solidFill>
                <a:latin typeface="华文楷体" panose="02010600040101010101" pitchFamily="2" charset="-122"/>
                <a:ea typeface="华文楷体" panose="02010600040101010101" pitchFamily="2" charset="-122"/>
              </a:rPr>
              <a:t>。</a:t>
            </a:r>
            <a:endParaRPr lang="en-US" altLang="zh-CN" b="1" dirty="0" smtClean="0">
              <a:solidFill>
                <a:srgbClr val="3333FF"/>
              </a:solidFill>
              <a:latin typeface="华文楷体" panose="02010600040101010101" pitchFamily="2" charset="-122"/>
              <a:ea typeface="华文楷体" panose="02010600040101010101" pitchFamily="2" charset="-122"/>
            </a:endParaRPr>
          </a:p>
          <a:p>
            <a:r>
              <a:rPr lang="en-US" altLang="zh-CN" dirty="0" err="1" smtClean="0">
                <a:latin typeface="华文楷体" panose="02010600040101010101" pitchFamily="2" charset="-122"/>
                <a:ea typeface="华文楷体" panose="02010600040101010101" pitchFamily="2" charset="-122"/>
              </a:rPr>
              <a:t>AlphaGoZero</a:t>
            </a:r>
            <a:r>
              <a:rPr lang="zh-CN" altLang="zh-CN" dirty="0">
                <a:latin typeface="华文楷体" panose="02010600040101010101" pitchFamily="2" charset="-122"/>
                <a:ea typeface="华文楷体" panose="02010600040101010101" pitchFamily="2" charset="-122"/>
              </a:rPr>
              <a:t>证明了深度强化学习的强大能力，这一成果也势必将推动该领域的进一步发展。</a:t>
            </a:r>
            <a:r>
              <a:rPr lang="en-US" altLang="zh-CN" b="1" dirty="0">
                <a:latin typeface="华文楷体" panose="02010600040101010101" pitchFamily="2" charset="-122"/>
                <a:ea typeface="华文楷体" panose="02010600040101010101" pitchFamily="2" charset="-122"/>
              </a:rPr>
              <a:t> </a:t>
            </a:r>
            <a:endParaRPr lang="zh-CN" altLang="zh-CN" dirty="0">
              <a:latin typeface="华文楷体" panose="02010600040101010101" pitchFamily="2" charset="-122"/>
              <a:ea typeface="华文楷体" panose="02010600040101010101" pitchFamily="2" charset="-122"/>
            </a:endParaRPr>
          </a:p>
          <a:p>
            <a:pPr marL="0" indent="0">
              <a:buNone/>
            </a:pPr>
            <a:endParaRPr lang="zh-CN" altLang="en-US"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8729050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sz="2400" dirty="0" err="1" smtClean="0">
                <a:solidFill>
                  <a:srgbClr val="FF0000"/>
                </a:solidFill>
              </a:rPr>
              <a:t>AlphaGoZero</a:t>
            </a:r>
            <a:r>
              <a:rPr lang="zh-CN" altLang="zh-CN" sz="2400" dirty="0" smtClean="0">
                <a:solidFill>
                  <a:srgbClr val="FF0000"/>
                </a:solidFill>
              </a:rPr>
              <a:t>与</a:t>
            </a:r>
            <a:r>
              <a:rPr lang="zh-CN" altLang="zh-CN" sz="2400" dirty="0">
                <a:solidFill>
                  <a:srgbClr val="FF0000"/>
                </a:solidFill>
              </a:rPr>
              <a:t>之前的版本有很大不同</a:t>
            </a:r>
            <a:r>
              <a:rPr lang="zh-CN" altLang="zh-CN" sz="2400" dirty="0" smtClean="0">
                <a:solidFill>
                  <a:srgbClr val="FF0000"/>
                </a:solidFill>
              </a:rPr>
              <a:t>。</a:t>
            </a:r>
            <a:r>
              <a:rPr lang="en-US" altLang="zh-CN" sz="2400" dirty="0" smtClean="0">
                <a:solidFill>
                  <a:srgbClr val="FF0000"/>
                </a:solidFill>
              </a:rPr>
              <a:t/>
            </a:r>
            <a:br>
              <a:rPr lang="en-US" altLang="zh-CN" sz="2400" dirty="0" smtClean="0">
                <a:solidFill>
                  <a:srgbClr val="FF0000"/>
                </a:solidFill>
              </a:rPr>
            </a:br>
            <a:r>
              <a:rPr lang="zh-CN" altLang="zh-CN" sz="2400" dirty="0" smtClean="0">
                <a:solidFill>
                  <a:srgbClr val="FF0000"/>
                </a:solidFill>
              </a:rPr>
              <a:t>几</a:t>
            </a:r>
            <a:r>
              <a:rPr lang="zh-CN" altLang="zh-CN" sz="2400" dirty="0">
                <a:solidFill>
                  <a:srgbClr val="FF0000"/>
                </a:solidFill>
              </a:rPr>
              <a:t>个主要的不同点在于</a:t>
            </a:r>
            <a:r>
              <a:rPr lang="en-US" altLang="zh-CN" sz="2400" dirty="0" smtClean="0">
                <a:solidFill>
                  <a:srgbClr val="FF0000"/>
                </a:solidFill>
              </a:rPr>
              <a:t>:</a:t>
            </a:r>
            <a:endParaRPr lang="zh-CN" altLang="en-US" sz="2400" dirty="0">
              <a:solidFill>
                <a:srgbClr val="FF0000"/>
              </a:solidFill>
            </a:endParaRPr>
          </a:p>
        </p:txBody>
      </p:sp>
      <p:sp>
        <p:nvSpPr>
          <p:cNvPr id="3" name="内容占位符 2"/>
          <p:cNvSpPr>
            <a:spLocks noGrp="1"/>
          </p:cNvSpPr>
          <p:nvPr>
            <p:ph idx="1"/>
          </p:nvPr>
        </p:nvSpPr>
        <p:spPr>
          <a:xfrm>
            <a:off x="463053" y="1380135"/>
            <a:ext cx="8229600" cy="5257800"/>
          </a:xfrm>
        </p:spPr>
        <p:txBody>
          <a:bodyPr/>
          <a:lstStyle/>
          <a:p>
            <a:r>
              <a:rPr lang="zh-CN" altLang="zh-CN" dirty="0" smtClean="0">
                <a:latin typeface="华文行楷" panose="02010800040101010101" pitchFamily="2" charset="-122"/>
                <a:ea typeface="华文行楷" panose="02010800040101010101" pitchFamily="2" charset="-122"/>
              </a:rPr>
              <a:t>第一</a:t>
            </a:r>
            <a:r>
              <a:rPr lang="zh-CN" altLang="zh-CN" dirty="0">
                <a:latin typeface="华文行楷" panose="02010800040101010101" pitchFamily="2" charset="-122"/>
                <a:ea typeface="华文行楷" panose="02010800040101010101" pitchFamily="2" charset="-122"/>
              </a:rPr>
              <a:t>，神经网络权值完全随机初始化。不利用任何人类专家的经验或数据，神经网络的权值完全从随机初始化开始，进行随机策略选择，使用强化学习进行自我博弈和提升。</a:t>
            </a:r>
          </a:p>
          <a:p>
            <a:r>
              <a:rPr lang="zh-CN" altLang="zh-CN" sz="2800" dirty="0">
                <a:latin typeface="华文行楷" panose="02010800040101010101" pitchFamily="2" charset="-122"/>
                <a:ea typeface="华文行楷" panose="02010800040101010101" pitchFamily="2" charset="-122"/>
              </a:rPr>
              <a:t>第二，</a:t>
            </a:r>
            <a:r>
              <a:rPr lang="zh-CN" altLang="zh-CN" b="1" dirty="0">
                <a:solidFill>
                  <a:srgbClr val="3333FF"/>
                </a:solidFill>
                <a:latin typeface="华文楷体" panose="02010600040101010101" pitchFamily="2" charset="-122"/>
                <a:ea typeface="华文楷体" panose="02010600040101010101" pitchFamily="2" charset="-122"/>
              </a:rPr>
              <a:t>无需先验知识。不再需要人为手工设计特征，而是仅利用棋盘上的黑白棋子的摆放情况，作为原始输入数据，将其输入到神经网络中，以此得到结果。</a:t>
            </a:r>
          </a:p>
          <a:p>
            <a:r>
              <a:rPr lang="en-US" altLang="zh-CN" sz="1800" dirty="0" smtClean="0">
                <a:latin typeface="华文行楷" panose="02010800040101010101" pitchFamily="2" charset="-122"/>
                <a:ea typeface="华文行楷" panose="02010800040101010101" pitchFamily="2" charset="-122"/>
              </a:rPr>
              <a:t>…</a:t>
            </a:r>
            <a:endParaRPr lang="en-US" altLang="zh-CN" sz="1800" dirty="0">
              <a:latin typeface="华文行楷" panose="02010800040101010101" pitchFamily="2" charset="-122"/>
              <a:ea typeface="华文行楷" panose="02010800040101010101" pitchFamily="2" charset="-122"/>
            </a:endParaRPr>
          </a:p>
          <a:p>
            <a:endParaRPr lang="zh-CN" altLang="en-US" dirty="0"/>
          </a:p>
        </p:txBody>
      </p:sp>
    </p:spTree>
    <p:extLst>
      <p:ext uri="{BB962C8B-B14F-4D97-AF65-F5344CB8AC3E}">
        <p14:creationId xmlns:p14="http://schemas.microsoft.com/office/powerpoint/2010/main" val="28338036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392940" y="368592"/>
            <a:ext cx="8229600" cy="6300840"/>
          </a:xfrm>
        </p:spPr>
        <p:txBody>
          <a:bodyPr/>
          <a:lstStyle/>
          <a:p>
            <a:pPr lvl="0"/>
            <a:r>
              <a:rPr lang="zh-CN" altLang="zh-CN" dirty="0">
                <a:solidFill>
                  <a:srgbClr val="000000"/>
                </a:solidFill>
                <a:latin typeface="华文行楷" panose="02010800040101010101" pitchFamily="2" charset="-122"/>
                <a:ea typeface="华文行楷" panose="02010800040101010101" pitchFamily="2" charset="-122"/>
              </a:rPr>
              <a:t>第三，神经网络结构复杂性降低。原先两个结构独立的策略网络和价值网络合为一体，合并成一个神经网络。在该神经网络中，从输入层到中间层是完全共享的，到最后的输出层部分被分离成了策略函数输出和价值函数输出。</a:t>
            </a:r>
          </a:p>
          <a:p>
            <a:pPr lvl="0"/>
            <a:r>
              <a:rPr lang="zh-CN" altLang="zh-CN" dirty="0">
                <a:solidFill>
                  <a:srgbClr val="000000"/>
                </a:solidFill>
                <a:latin typeface="华文行楷" panose="02010800040101010101" pitchFamily="2" charset="-122"/>
                <a:ea typeface="华文行楷" panose="02010800040101010101" pitchFamily="2" charset="-122"/>
              </a:rPr>
              <a:t>第四，舍弃快速走子网络。不再使用快速走子网络进行随机模拟，而是完全将神经网络得到的结果替换随机模拟，从而在提升学习速率的同时，增强了神经网络估值的准确性。</a:t>
            </a:r>
            <a:endParaRPr lang="en-US" altLang="zh-CN" sz="2800" dirty="0">
              <a:solidFill>
                <a:srgbClr val="000000"/>
              </a:solidFill>
              <a:latin typeface="华文行楷" panose="02010800040101010101" pitchFamily="2" charset="-122"/>
              <a:ea typeface="华文行楷" panose="02010800040101010101" pitchFamily="2" charset="-122"/>
            </a:endParaRPr>
          </a:p>
          <a:p>
            <a:pPr lvl="0"/>
            <a:r>
              <a:rPr lang="zh-CN" altLang="en-US" sz="2800" dirty="0">
                <a:solidFill>
                  <a:srgbClr val="000000"/>
                </a:solidFill>
                <a:latin typeface="华文行楷" panose="02010800040101010101" pitchFamily="2" charset="-122"/>
                <a:ea typeface="华文行楷" panose="02010800040101010101" pitchFamily="2" charset="-122"/>
              </a:rPr>
              <a:t>第五</a:t>
            </a:r>
            <a:r>
              <a:rPr lang="en-US" altLang="zh-CN" sz="2800" dirty="0" smtClean="0">
                <a:solidFill>
                  <a:srgbClr val="000000"/>
                </a:solidFill>
                <a:latin typeface="华文行楷" panose="02010800040101010101" pitchFamily="2" charset="-122"/>
                <a:ea typeface="华文行楷" panose="02010800040101010101" pitchFamily="2" charset="-122"/>
              </a:rPr>
              <a:t>……</a:t>
            </a:r>
            <a:r>
              <a:rPr lang="zh-CN" altLang="en-US" sz="2800" dirty="0" smtClean="0">
                <a:solidFill>
                  <a:srgbClr val="000000"/>
                </a:solidFill>
                <a:latin typeface="华文行楷" panose="02010800040101010101" pitchFamily="2" charset="-122"/>
                <a:ea typeface="华文行楷" panose="02010800040101010101" pitchFamily="2" charset="-122"/>
              </a:rPr>
              <a:t>第六</a:t>
            </a:r>
            <a:r>
              <a:rPr lang="en-US" altLang="zh-CN" sz="2800" dirty="0" smtClean="0">
                <a:solidFill>
                  <a:srgbClr val="000000"/>
                </a:solidFill>
                <a:latin typeface="华文行楷" panose="02010800040101010101" pitchFamily="2" charset="-122"/>
                <a:ea typeface="华文行楷" panose="02010800040101010101" pitchFamily="2" charset="-122"/>
              </a:rPr>
              <a:t>…….</a:t>
            </a:r>
            <a:r>
              <a:rPr lang="zh-CN" altLang="en-US" sz="2800" dirty="0" smtClean="0">
                <a:solidFill>
                  <a:srgbClr val="000000"/>
                </a:solidFill>
                <a:latin typeface="华文行楷" panose="02010800040101010101" pitchFamily="2" charset="-122"/>
                <a:ea typeface="华文行楷" panose="02010800040101010101" pitchFamily="2" charset="-122"/>
              </a:rPr>
              <a:t>第七</a:t>
            </a:r>
            <a:r>
              <a:rPr lang="en-US" altLang="zh-CN" sz="2800" dirty="0">
                <a:solidFill>
                  <a:srgbClr val="000000"/>
                </a:solidFill>
                <a:latin typeface="华文行楷" panose="02010800040101010101" pitchFamily="2" charset="-122"/>
                <a:ea typeface="华文行楷" panose="02010800040101010101" pitchFamily="2" charset="-122"/>
              </a:rPr>
              <a:t>…</a:t>
            </a:r>
            <a:endParaRPr lang="zh-CN" altLang="en-US" sz="4400" dirty="0"/>
          </a:p>
        </p:txBody>
      </p:sp>
    </p:spTree>
    <p:extLst>
      <p:ext uri="{BB962C8B-B14F-4D97-AF65-F5344CB8AC3E}">
        <p14:creationId xmlns:p14="http://schemas.microsoft.com/office/powerpoint/2010/main" val="42920634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818652"/>
            <a:ext cx="8229600" cy="5310708"/>
          </a:xfrm>
        </p:spPr>
        <p:txBody>
          <a:bodyPr/>
          <a:lstStyle/>
          <a:p>
            <a:r>
              <a:rPr lang="en-US" altLang="zh-CN" sz="2800" dirty="0" err="1">
                <a:latin typeface="楷体" panose="02010609060101010101" pitchFamily="49" charset="-122"/>
                <a:ea typeface="楷体" panose="02010609060101010101" pitchFamily="49" charset="-122"/>
              </a:rPr>
              <a:t>AlphaGoZero</a:t>
            </a:r>
            <a:r>
              <a:rPr lang="zh-CN" altLang="zh-CN" sz="2800" dirty="0">
                <a:latin typeface="楷体" panose="02010609060101010101" pitchFamily="49" charset="-122"/>
                <a:ea typeface="楷体" panose="02010609060101010101" pitchFamily="49" charset="-122"/>
              </a:rPr>
              <a:t>的</a:t>
            </a:r>
            <a:r>
              <a:rPr lang="zh-CN" altLang="zh-CN" sz="2800" dirty="0" smtClean="0">
                <a:latin typeface="楷体" panose="02010609060101010101" pitchFamily="49" charset="-122"/>
                <a:ea typeface="楷体" panose="02010609060101010101" pitchFamily="49" charset="-122"/>
              </a:rPr>
              <a:t>成功刷新</a:t>
            </a:r>
            <a:r>
              <a:rPr lang="zh-CN" altLang="zh-CN" sz="2800" dirty="0">
                <a:latin typeface="楷体" panose="02010609060101010101" pitchFamily="49" charset="-122"/>
                <a:ea typeface="楷体" panose="02010609060101010101" pitchFamily="49" charset="-122"/>
              </a:rPr>
              <a:t>了人们对深度强化学习方法的认识，并对深度强化学习领域的研究更加充满期待。深度学习与强化学习的进一步结合相信会引发更多的思想浪潮</a:t>
            </a:r>
            <a:r>
              <a:rPr lang="zh-CN" altLang="zh-CN" sz="2800" dirty="0" smtClean="0">
                <a:latin typeface="楷体" panose="02010609060101010101" pitchFamily="49" charset="-122"/>
                <a:ea typeface="楷体" panose="02010609060101010101" pitchFamily="49" charset="-122"/>
              </a:rPr>
              <a:t>。</a:t>
            </a:r>
            <a:endParaRPr lang="en-US" altLang="zh-CN" sz="2800" dirty="0" smtClean="0">
              <a:latin typeface="楷体" panose="02010609060101010101" pitchFamily="49" charset="-122"/>
              <a:ea typeface="楷体" panose="02010609060101010101" pitchFamily="49" charset="-122"/>
            </a:endParaRPr>
          </a:p>
          <a:p>
            <a:r>
              <a:rPr lang="en-US" altLang="zh-CN" sz="2800" dirty="0" err="1">
                <a:solidFill>
                  <a:srgbClr val="3333FF"/>
                </a:solidFill>
                <a:latin typeface="楷体" panose="02010609060101010101" pitchFamily="49" charset="-122"/>
                <a:ea typeface="楷体" panose="02010609060101010101" pitchFamily="49" charset="-122"/>
              </a:rPr>
              <a:t>AlphaGo</a:t>
            </a:r>
            <a:r>
              <a:rPr lang="zh-CN" altLang="zh-CN" sz="2800" dirty="0">
                <a:solidFill>
                  <a:srgbClr val="3333FF"/>
                </a:solidFill>
                <a:latin typeface="楷体" panose="02010609060101010101" pitchFamily="49" charset="-122"/>
                <a:ea typeface="楷体" panose="02010609060101010101" pitchFamily="49" charset="-122"/>
              </a:rPr>
              <a:t>之父</a:t>
            </a:r>
            <a:r>
              <a:rPr lang="en-US" altLang="zh-CN" sz="2800" dirty="0" err="1">
                <a:solidFill>
                  <a:srgbClr val="3333FF"/>
                </a:solidFill>
                <a:latin typeface="楷体" panose="02010609060101010101" pitchFamily="49" charset="-122"/>
                <a:ea typeface="楷体" panose="02010609060101010101" pitchFamily="49" charset="-122"/>
              </a:rPr>
              <a:t>DavidSilver</a:t>
            </a:r>
            <a:r>
              <a:rPr lang="zh-CN" altLang="zh-CN" b="1" dirty="0">
                <a:solidFill>
                  <a:srgbClr val="3333FF"/>
                </a:solidFill>
                <a:latin typeface="华文楷体" panose="02010600040101010101" pitchFamily="2" charset="-122"/>
                <a:ea typeface="华文楷体" panose="02010600040101010101" pitchFamily="2" charset="-122"/>
              </a:rPr>
              <a:t>认为，根据最新的实验结果，监督学习能产生当时性能最优的模型，而强化学习可以超越人类已有的知识得到更进一步的提升。</a:t>
            </a:r>
            <a:endParaRPr lang="en-US" altLang="zh-CN" b="1" dirty="0">
              <a:solidFill>
                <a:srgbClr val="3333FF"/>
              </a:solidFill>
              <a:latin typeface="华文楷体" panose="02010600040101010101" pitchFamily="2" charset="-122"/>
              <a:ea typeface="华文楷体" panose="02010600040101010101" pitchFamily="2" charset="-122"/>
            </a:endParaRPr>
          </a:p>
          <a:p>
            <a:r>
              <a:rPr lang="zh-CN" altLang="zh-CN" sz="2800" dirty="0" smtClean="0">
                <a:latin typeface="楷体" panose="02010609060101010101" pitchFamily="49" charset="-122"/>
                <a:ea typeface="楷体" panose="02010609060101010101" pitchFamily="49" charset="-122"/>
              </a:rPr>
              <a:t>本质</a:t>
            </a:r>
            <a:r>
              <a:rPr lang="zh-CN" altLang="zh-CN" sz="2800" dirty="0">
                <a:latin typeface="楷体" panose="02010609060101010101" pitchFamily="49" charset="-122"/>
                <a:ea typeface="楷体" panose="02010609060101010101" pitchFamily="49" charset="-122"/>
              </a:rPr>
              <a:t>上，</a:t>
            </a:r>
            <a:r>
              <a:rPr lang="en-US" altLang="zh-CN" sz="2800" dirty="0" err="1">
                <a:latin typeface="楷体" panose="02010609060101010101" pitchFamily="49" charset="-122"/>
                <a:ea typeface="楷体" panose="02010609060101010101" pitchFamily="49" charset="-122"/>
              </a:rPr>
              <a:t>AlphaGoZero</a:t>
            </a:r>
            <a:r>
              <a:rPr lang="zh-CN" altLang="zh-CN" sz="2800" dirty="0">
                <a:latin typeface="楷体" panose="02010609060101010101" pitchFamily="49" charset="-122"/>
                <a:ea typeface="楷体" panose="02010609060101010101" pitchFamily="49" charset="-122"/>
              </a:rPr>
              <a:t>解决的仍是启发式搜索的问题，在搜索的基础上，使用深度强化学习训练出态势评估函数。</a:t>
            </a:r>
          </a:p>
          <a:p>
            <a:endParaRPr lang="zh-CN" altLang="en-US" sz="28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0674243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0392" y="2078820"/>
            <a:ext cx="7802136" cy="1754326"/>
          </a:xfrm>
          <a:prstGeom prst="rect">
            <a:avLst/>
          </a:prstGeom>
        </p:spPr>
        <p:txBody>
          <a:bodyPr wrap="none">
            <a:spAutoFit/>
          </a:bodyPr>
          <a:lstStyle/>
          <a:p>
            <a:r>
              <a:rPr lang="zh-CN" altLang="en-US" sz="5400" dirty="0">
                <a:solidFill>
                  <a:srgbClr val="FF0000"/>
                </a:solidFill>
                <a:latin typeface="华文新魏" panose="02010800040101010101" pitchFamily="2" charset="-122"/>
                <a:ea typeface="华文新魏" panose="02010800040101010101" pitchFamily="2" charset="-122"/>
              </a:rPr>
              <a:t>人工智能从本质上来讲</a:t>
            </a:r>
            <a:r>
              <a:rPr lang="zh-CN" altLang="en-US" sz="5400" dirty="0" smtClean="0">
                <a:solidFill>
                  <a:srgbClr val="FF0000"/>
                </a:solidFill>
                <a:latin typeface="华文新魏" panose="02010800040101010101" pitchFamily="2" charset="-122"/>
                <a:ea typeface="华文新魏" panose="02010800040101010101" pitchFamily="2" charset="-122"/>
              </a:rPr>
              <a:t>，</a:t>
            </a:r>
            <a:endParaRPr lang="en-US" altLang="zh-CN" sz="5400" dirty="0" smtClean="0">
              <a:solidFill>
                <a:srgbClr val="FF0000"/>
              </a:solidFill>
              <a:latin typeface="华文新魏" panose="02010800040101010101" pitchFamily="2" charset="-122"/>
              <a:ea typeface="华文新魏" panose="02010800040101010101" pitchFamily="2" charset="-122"/>
            </a:endParaRPr>
          </a:p>
          <a:p>
            <a:r>
              <a:rPr lang="zh-CN" altLang="en-US" sz="5400" dirty="0" smtClean="0">
                <a:solidFill>
                  <a:srgbClr val="FF0000"/>
                </a:solidFill>
                <a:latin typeface="华文新魏" panose="02010800040101010101" pitchFamily="2" charset="-122"/>
                <a:ea typeface="华文新魏" panose="02010800040101010101" pitchFamily="2" charset="-122"/>
              </a:rPr>
              <a:t>        就是</a:t>
            </a:r>
            <a:r>
              <a:rPr lang="zh-CN" altLang="en-US" sz="5400" dirty="0">
                <a:solidFill>
                  <a:srgbClr val="FF0000"/>
                </a:solidFill>
                <a:latin typeface="华文新魏" panose="02010800040101010101" pitchFamily="2" charset="-122"/>
                <a:ea typeface="华文新魏" panose="02010800040101010101" pitchFamily="2" charset="-122"/>
              </a:rPr>
              <a:t>数学模型。</a:t>
            </a:r>
          </a:p>
        </p:txBody>
      </p:sp>
      <p:sp>
        <p:nvSpPr>
          <p:cNvPr id="3" name="文本框 2"/>
          <p:cNvSpPr txBox="1"/>
          <p:nvPr/>
        </p:nvSpPr>
        <p:spPr>
          <a:xfrm>
            <a:off x="701484" y="4374429"/>
            <a:ext cx="1008609" cy="584775"/>
          </a:xfrm>
          <a:prstGeom prst="rect">
            <a:avLst/>
          </a:prstGeom>
          <a:noFill/>
        </p:spPr>
        <p:txBody>
          <a:bodyPr wrap="none" rtlCol="0">
            <a:spAutoFit/>
          </a:bodyPr>
          <a:lstStyle/>
          <a:p>
            <a:r>
              <a:rPr lang="zh-CN" altLang="en-US" sz="3200" b="1" dirty="0" smtClean="0">
                <a:solidFill>
                  <a:srgbClr val="3333FF"/>
                </a:solidFill>
              </a:rPr>
              <a:t>吴军</a:t>
            </a:r>
            <a:endParaRPr lang="zh-CN" altLang="en-US" sz="3200" b="1" dirty="0">
              <a:solidFill>
                <a:srgbClr val="3333FF"/>
              </a:solidFill>
            </a:endParaRPr>
          </a:p>
        </p:txBody>
      </p:sp>
      <p:sp>
        <p:nvSpPr>
          <p:cNvPr id="4" name="矩形 3"/>
          <p:cNvSpPr/>
          <p:nvPr/>
        </p:nvSpPr>
        <p:spPr>
          <a:xfrm>
            <a:off x="611472" y="4959204"/>
            <a:ext cx="8101080" cy="1200329"/>
          </a:xfrm>
          <a:prstGeom prst="rect">
            <a:avLst/>
          </a:prstGeom>
        </p:spPr>
        <p:txBody>
          <a:bodyPr wrap="square">
            <a:spAutoFit/>
          </a:bodyPr>
          <a:lstStyle/>
          <a:p>
            <a:r>
              <a:rPr lang="zh-CN" altLang="en-US" dirty="0"/>
              <a:t>毕业于清华大学和美国约翰</a:t>
            </a:r>
            <a:r>
              <a:rPr lang="en-US" altLang="zh-CN" dirty="0"/>
              <a:t>·</a:t>
            </a:r>
            <a:r>
              <a:rPr lang="zh-CN" altLang="en-US" dirty="0"/>
              <a:t>霍普金斯大学，作为资源研究员和副总裁分别任职于</a:t>
            </a:r>
            <a:r>
              <a:rPr lang="en-US" altLang="zh-CN" dirty="0"/>
              <a:t>Google</a:t>
            </a:r>
            <a:r>
              <a:rPr lang="zh-CN" altLang="en-US" dirty="0"/>
              <a:t>和腾讯。现任丰元资本创始合伙人、上海交通大学客座教授、约翰</a:t>
            </a:r>
            <a:r>
              <a:rPr lang="en-US" altLang="zh-CN" dirty="0"/>
              <a:t>·</a:t>
            </a:r>
            <a:r>
              <a:rPr lang="zh-CN" altLang="en-US" dirty="0"/>
              <a:t>霍普金斯大学工学院董事等职。 著有</a:t>
            </a:r>
            <a:r>
              <a:rPr lang="en-US" altLang="zh-CN" dirty="0"/>
              <a:t>《</a:t>
            </a:r>
            <a:r>
              <a:rPr lang="zh-CN" altLang="en-US" dirty="0"/>
              <a:t>数学之美</a:t>
            </a:r>
            <a:r>
              <a:rPr lang="en-US" altLang="zh-CN" dirty="0"/>
              <a:t>》《</a:t>
            </a:r>
            <a:r>
              <a:rPr lang="zh-CN" altLang="en-US" dirty="0"/>
              <a:t>浪潮之巅</a:t>
            </a:r>
            <a:r>
              <a:rPr lang="en-US" altLang="zh-CN" dirty="0"/>
              <a:t>》《</a:t>
            </a:r>
            <a:r>
              <a:rPr lang="zh-CN" altLang="en-US" dirty="0"/>
              <a:t>大学之路</a:t>
            </a:r>
            <a:r>
              <a:rPr lang="en-US" altLang="zh-CN" dirty="0"/>
              <a:t>》《</a:t>
            </a:r>
            <a:r>
              <a:rPr lang="zh-CN" altLang="en-US" dirty="0"/>
              <a:t>文明之光</a:t>
            </a:r>
            <a:r>
              <a:rPr lang="en-US" altLang="zh-CN" dirty="0"/>
              <a:t>》《</a:t>
            </a:r>
            <a:r>
              <a:rPr lang="zh-CN" altLang="en-US" dirty="0"/>
              <a:t>硅谷之谜</a:t>
            </a:r>
            <a:r>
              <a:rPr lang="en-US" altLang="zh-CN" dirty="0"/>
              <a:t>》</a:t>
            </a:r>
            <a:r>
              <a:rPr lang="zh-CN" altLang="en-US" dirty="0"/>
              <a:t>和</a:t>
            </a:r>
            <a:r>
              <a:rPr lang="en-US" altLang="zh-CN" dirty="0"/>
              <a:t>《</a:t>
            </a:r>
            <a:r>
              <a:rPr lang="zh-CN" altLang="en-US" dirty="0"/>
              <a:t>智能时代</a:t>
            </a:r>
            <a:r>
              <a:rPr lang="en-US" altLang="zh-CN" dirty="0"/>
              <a:t>》</a:t>
            </a:r>
            <a:r>
              <a:rPr lang="zh-CN" altLang="en-US" dirty="0"/>
              <a:t>等多部畅销书</a:t>
            </a:r>
            <a:r>
              <a:rPr lang="zh-CN" altLang="en-US" dirty="0" smtClean="0"/>
              <a:t>，</a:t>
            </a:r>
            <a:endParaRPr lang="zh-CN" altLang="en-US" dirty="0"/>
          </a:p>
        </p:txBody>
      </p:sp>
    </p:spTree>
    <p:extLst>
      <p:ext uri="{BB962C8B-B14F-4D97-AF65-F5344CB8AC3E}">
        <p14:creationId xmlns:p14="http://schemas.microsoft.com/office/powerpoint/2010/main" val="334483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3"/>
          <p:cNvSpPr>
            <a:spLocks noGrp="1" noChangeArrowheads="1"/>
          </p:cNvSpPr>
          <p:nvPr>
            <p:ph type="subTitle" idx="1"/>
          </p:nvPr>
        </p:nvSpPr>
        <p:spPr>
          <a:xfrm>
            <a:off x="1534096" y="2984322"/>
            <a:ext cx="5941219" cy="2807494"/>
          </a:xfrm>
        </p:spPr>
        <p:txBody>
          <a:bodyPr/>
          <a:lstStyle/>
          <a:p>
            <a:pPr eaLnBrk="1" hangingPunct="1">
              <a:lnSpc>
                <a:spcPct val="80000"/>
              </a:lnSpc>
            </a:pPr>
            <a:r>
              <a:rPr lang="en-US" altLang="zh-CN" sz="3000" dirty="0">
                <a:solidFill>
                  <a:srgbClr val="3333FF"/>
                </a:solidFill>
              </a:rPr>
              <a:t>Zhi-Ming Ma</a:t>
            </a:r>
          </a:p>
          <a:p>
            <a:pPr eaLnBrk="1" hangingPunct="1">
              <a:lnSpc>
                <a:spcPct val="80000"/>
              </a:lnSpc>
            </a:pPr>
            <a:r>
              <a:rPr lang="zh-CN" altLang="en-US" sz="2100" i="1" dirty="0">
                <a:solidFill>
                  <a:srgbClr val="3333FF"/>
                </a:solidFill>
              </a:rPr>
              <a:t>   </a:t>
            </a:r>
            <a:endParaRPr lang="en-US" altLang="zh-CN" sz="1800" dirty="0">
              <a:solidFill>
                <a:srgbClr val="3333FF"/>
              </a:solidFill>
              <a:latin typeface="华文楷体" pitchFamily="2" charset="-122"/>
              <a:ea typeface="华文楷体" pitchFamily="2" charset="-122"/>
            </a:endParaRPr>
          </a:p>
          <a:p>
            <a:pPr eaLnBrk="1" hangingPunct="1">
              <a:lnSpc>
                <a:spcPct val="80000"/>
              </a:lnSpc>
            </a:pPr>
            <a:r>
              <a:rPr lang="en-US" altLang="zh-CN" sz="1800" b="1" dirty="0" smtClean="0">
                <a:solidFill>
                  <a:srgbClr val="3333FF"/>
                </a:solidFill>
              </a:rPr>
              <a:t>International </a:t>
            </a:r>
            <a:r>
              <a:rPr lang="en-US" altLang="zh-CN" sz="1800" b="1" dirty="0">
                <a:solidFill>
                  <a:srgbClr val="3333FF"/>
                </a:solidFill>
              </a:rPr>
              <a:t>Conference on Data Science, </a:t>
            </a:r>
            <a:endParaRPr lang="en-US" altLang="zh-CN" sz="1800" b="1" dirty="0" smtClean="0">
              <a:solidFill>
                <a:srgbClr val="3333FF"/>
              </a:solidFill>
            </a:endParaRPr>
          </a:p>
          <a:p>
            <a:pPr eaLnBrk="1" hangingPunct="1">
              <a:lnSpc>
                <a:spcPct val="80000"/>
              </a:lnSpc>
            </a:pPr>
            <a:r>
              <a:rPr lang="en-US" altLang="zh-CN" sz="1800" b="1" dirty="0" smtClean="0">
                <a:solidFill>
                  <a:srgbClr val="3333FF"/>
                </a:solidFill>
              </a:rPr>
              <a:t>December </a:t>
            </a:r>
            <a:r>
              <a:rPr lang="en-US" altLang="zh-CN" sz="1800" b="1" dirty="0">
                <a:solidFill>
                  <a:srgbClr val="3333FF"/>
                </a:solidFill>
              </a:rPr>
              <a:t>16 – 18 </a:t>
            </a:r>
            <a:r>
              <a:rPr lang="zh-CN" altLang="en-US" sz="1800" b="1" dirty="0" smtClean="0">
                <a:solidFill>
                  <a:srgbClr val="3333FF"/>
                </a:solidFill>
              </a:rPr>
              <a:t>，</a:t>
            </a:r>
            <a:r>
              <a:rPr lang="en-US" altLang="zh-CN" sz="1800" b="1" dirty="0" smtClean="0">
                <a:solidFill>
                  <a:srgbClr val="3333FF"/>
                </a:solidFill>
              </a:rPr>
              <a:t>2018</a:t>
            </a:r>
            <a:r>
              <a:rPr lang="zh-CN" altLang="en-US" sz="1800" b="1" dirty="0" smtClean="0">
                <a:solidFill>
                  <a:srgbClr val="3333FF"/>
                </a:solidFill>
              </a:rPr>
              <a:t> </a:t>
            </a:r>
            <a:endParaRPr lang="en-US" altLang="zh-CN" sz="1200" b="1" dirty="0"/>
          </a:p>
          <a:p>
            <a:pPr algn="l" eaLnBrk="1" hangingPunct="1">
              <a:lnSpc>
                <a:spcPct val="80000"/>
              </a:lnSpc>
            </a:pPr>
            <a:endParaRPr lang="en-US" altLang="zh-CN" sz="1500" b="1" dirty="0"/>
          </a:p>
          <a:p>
            <a:pPr algn="l" eaLnBrk="1" hangingPunct="1">
              <a:lnSpc>
                <a:spcPct val="80000"/>
              </a:lnSpc>
            </a:pPr>
            <a:r>
              <a:rPr lang="en-US" altLang="zh-CN" sz="1500" b="1" dirty="0"/>
              <a:t>Email:   </a:t>
            </a:r>
            <a:r>
              <a:rPr lang="en-US" altLang="zh-CN" sz="1500" b="1" dirty="0">
                <a:hlinkClick r:id="rId3"/>
              </a:rPr>
              <a:t>mazm@amt.ac.cn</a:t>
            </a:r>
            <a:endParaRPr lang="en-US" altLang="zh-CN" sz="1500" b="1" dirty="0"/>
          </a:p>
          <a:p>
            <a:pPr algn="l" eaLnBrk="1" hangingPunct="1">
              <a:lnSpc>
                <a:spcPct val="80000"/>
              </a:lnSpc>
            </a:pPr>
            <a:r>
              <a:rPr lang="en-US" altLang="zh-CN" sz="1200" b="1" dirty="0" err="1"/>
              <a:t>Hompage</a:t>
            </a:r>
            <a:r>
              <a:rPr lang="en-US" altLang="zh-CN" sz="1500" b="1" dirty="0"/>
              <a:t> </a:t>
            </a:r>
            <a:r>
              <a:rPr lang="en-US" altLang="zh-CN" sz="1350" b="1" dirty="0"/>
              <a:t>:    http://www.escience.cn/people/mazm/index.html</a:t>
            </a:r>
          </a:p>
          <a:p>
            <a:pPr eaLnBrk="1" hangingPunct="1">
              <a:lnSpc>
                <a:spcPct val="80000"/>
              </a:lnSpc>
            </a:pPr>
            <a:endParaRPr lang="zh-CN" altLang="en-US" sz="825" dirty="0"/>
          </a:p>
        </p:txBody>
      </p:sp>
      <p:sp>
        <p:nvSpPr>
          <p:cNvPr id="5" name="Rectangle 2"/>
          <p:cNvSpPr txBox="1">
            <a:spLocks noChangeArrowheads="1"/>
          </p:cNvSpPr>
          <p:nvPr/>
        </p:nvSpPr>
        <p:spPr bwMode="auto">
          <a:xfrm>
            <a:off x="1209939" y="1273026"/>
            <a:ext cx="6467475" cy="1188244"/>
          </a:xfrm>
          <a:prstGeom prst="rect">
            <a:avLst/>
          </a:prstGeom>
          <a:noFill/>
          <a:ln w="9525">
            <a:noFill/>
            <a:miter lim="800000"/>
            <a:headEnd/>
            <a:tailEnd/>
          </a:ln>
        </p:spPr>
        <p:txBody>
          <a:bodyPr anchor="ctr"/>
          <a:lstStyle/>
          <a:p>
            <a:pPr algn="ctr">
              <a:lnSpc>
                <a:spcPct val="80000"/>
              </a:lnSpc>
              <a:spcBef>
                <a:spcPct val="20000"/>
              </a:spcBef>
            </a:pPr>
            <a:r>
              <a:rPr lang="en-US" altLang="zh-CN" sz="4050" dirty="0">
                <a:solidFill>
                  <a:srgbClr val="FF0000"/>
                </a:solidFill>
                <a:latin typeface="Calibri Light" panose="020F0302020204030204"/>
                <a:ea typeface="宋体" panose="02010600030101010101" pitchFamily="2" charset="-122"/>
              </a:rPr>
              <a:t>Some Mathematical Aspects of Machine Learning</a:t>
            </a:r>
            <a:endParaRPr lang="en-US" altLang="zh-CN" sz="3600" kern="0" dirty="0">
              <a:solidFill>
                <a:srgbClr val="FF0000"/>
              </a:solidFill>
              <a:latin typeface="华文新魏" pitchFamily="2" charset="-122"/>
              <a:ea typeface="华文新魏" pitchFamily="2" charset="-122"/>
            </a:endParaRPr>
          </a:p>
        </p:txBody>
      </p:sp>
    </p:spTree>
    <p:extLst>
      <p:ext uri="{BB962C8B-B14F-4D97-AF65-F5344CB8AC3E}">
        <p14:creationId xmlns:p14="http://schemas.microsoft.com/office/powerpoint/2010/main" val="284985662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a:xfrm>
            <a:off x="547688" y="274638"/>
            <a:ext cx="8164512" cy="1143000"/>
          </a:xfrm>
        </p:spPr>
        <p:txBody>
          <a:bodyPr/>
          <a:lstStyle/>
          <a:p>
            <a:pPr algn="l"/>
            <a:r>
              <a:rPr lang="zh-CN" altLang="en-US" sz="4800" dirty="0">
                <a:solidFill>
                  <a:srgbClr val="3333FF"/>
                </a:solidFill>
                <a:latin typeface="华文隶书" pitchFamily="2" charset="-122"/>
                <a:ea typeface="华文隶书" pitchFamily="2" charset="-122"/>
              </a:rPr>
              <a:t>现代文明</a:t>
            </a:r>
            <a:r>
              <a:rPr lang="zh-CN" altLang="en-US" sz="4800" dirty="0" smtClean="0">
                <a:solidFill>
                  <a:srgbClr val="3333FF"/>
                </a:solidFill>
                <a:latin typeface="华文隶书" pitchFamily="2" charset="-122"/>
                <a:ea typeface="华文隶书" pitchFamily="2" charset="-122"/>
              </a:rPr>
              <a:t>的特征：</a:t>
            </a:r>
            <a:r>
              <a:rPr lang="en-US" altLang="zh-CN" dirty="0" smtClean="0">
                <a:solidFill>
                  <a:srgbClr val="FF0000"/>
                </a:solidFill>
                <a:latin typeface="华文隶书" pitchFamily="2" charset="-122"/>
                <a:ea typeface="华文隶书" pitchFamily="2" charset="-122"/>
              </a:rPr>
              <a:t/>
            </a:r>
            <a:br>
              <a:rPr lang="en-US" altLang="zh-CN" dirty="0" smtClean="0">
                <a:solidFill>
                  <a:srgbClr val="FF0000"/>
                </a:solidFill>
                <a:latin typeface="华文隶书" pitchFamily="2" charset="-122"/>
                <a:ea typeface="华文隶书" pitchFamily="2" charset="-122"/>
              </a:rPr>
            </a:br>
            <a:r>
              <a:rPr lang="zh-CN" altLang="en-US" dirty="0" smtClean="0">
                <a:solidFill>
                  <a:srgbClr val="FF0000"/>
                </a:solidFill>
                <a:latin typeface="华文隶书" pitchFamily="2" charset="-122"/>
                <a:ea typeface="华文隶书" pitchFamily="2" charset="-122"/>
              </a:rPr>
              <a:t>网络、手机、多媒体、</a:t>
            </a:r>
            <a:r>
              <a:rPr lang="en-US" altLang="zh-CN" dirty="0" smtClean="0">
                <a:solidFill>
                  <a:srgbClr val="FF0000"/>
                </a:solidFill>
                <a:latin typeface="黑体" pitchFamily="2" charset="-122"/>
                <a:ea typeface="黑体" pitchFamily="2" charset="-122"/>
              </a:rPr>
              <a:t>DNA</a:t>
            </a:r>
            <a:r>
              <a:rPr lang="en-US" altLang="zh-CN" dirty="0" smtClean="0">
                <a:solidFill>
                  <a:srgbClr val="FF0000"/>
                </a:solidFill>
                <a:latin typeface="华文隶书" pitchFamily="2" charset="-122"/>
                <a:ea typeface="华文隶书" pitchFamily="2" charset="-122"/>
              </a:rPr>
              <a:t>…</a:t>
            </a:r>
            <a:endParaRPr lang="zh-CN" altLang="en-US" dirty="0" smtClean="0">
              <a:solidFill>
                <a:srgbClr val="FF0000"/>
              </a:solidFill>
              <a:latin typeface="华文隶书" pitchFamily="2" charset="-122"/>
              <a:ea typeface="华文隶书" pitchFamily="2" charset="-122"/>
            </a:endParaRPr>
          </a:p>
        </p:txBody>
      </p:sp>
      <p:pic>
        <p:nvPicPr>
          <p:cNvPr id="24579" name="Picture 2" descr="C:\Users\Ma\Pictures\29790130e4f541a0a8018e28.jpg"/>
          <p:cNvPicPr>
            <a:picLocks noGrp="1" noChangeAspect="1" noChangeArrowheads="1"/>
          </p:cNvPicPr>
          <p:nvPr>
            <p:ph idx="1"/>
          </p:nvPr>
        </p:nvPicPr>
        <p:blipFill>
          <a:blip r:embed="rId2" cstate="print"/>
          <a:srcRect/>
          <a:stretch>
            <a:fillRect/>
          </a:stretch>
        </p:blipFill>
        <p:spPr>
          <a:xfrm>
            <a:off x="1692275" y="1600200"/>
            <a:ext cx="5068888" cy="5068888"/>
          </a:xfrm>
          <a:noFill/>
        </p:spPr>
      </p:pic>
    </p:spTree>
    <p:extLst>
      <p:ext uri="{BB962C8B-B14F-4D97-AF65-F5344CB8AC3E}">
        <p14:creationId xmlns:p14="http://schemas.microsoft.com/office/powerpoint/2010/main" val="905132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8793" y="909008"/>
            <a:ext cx="8229600" cy="905774"/>
          </a:xfrm>
        </p:spPr>
        <p:txBody>
          <a:bodyPr/>
          <a:lstStyle/>
          <a:p>
            <a:pPr lvl="0" eaLnBrk="1" hangingPunct="1">
              <a:lnSpc>
                <a:spcPct val="80000"/>
              </a:lnSpc>
              <a:spcBef>
                <a:spcPct val="20000"/>
              </a:spcBef>
            </a:pPr>
            <a:r>
              <a:rPr lang="en-US" altLang="zh-CN" kern="1200" dirty="0">
                <a:solidFill>
                  <a:srgbClr val="FF0000"/>
                </a:solidFill>
                <a:latin typeface="Calibri Light" panose="020F0302020204030204"/>
                <a:ea typeface="宋体" panose="02010600030101010101" pitchFamily="2" charset="-122"/>
                <a:cs typeface="+mn-cs"/>
              </a:rPr>
              <a:t>Some Mathematical Aspects </a:t>
            </a:r>
            <a:r>
              <a:rPr lang="en-US" altLang="zh-CN" kern="1200" dirty="0" smtClean="0">
                <a:solidFill>
                  <a:srgbClr val="FF0000"/>
                </a:solidFill>
                <a:latin typeface="Calibri Light" panose="020F0302020204030204"/>
                <a:ea typeface="宋体" panose="02010600030101010101" pitchFamily="2" charset="-122"/>
                <a:cs typeface="+mn-cs"/>
              </a:rPr>
              <a:t/>
            </a:r>
            <a:br>
              <a:rPr lang="en-US" altLang="zh-CN" kern="1200" dirty="0" smtClean="0">
                <a:solidFill>
                  <a:srgbClr val="FF0000"/>
                </a:solidFill>
                <a:latin typeface="Calibri Light" panose="020F0302020204030204"/>
                <a:ea typeface="宋体" panose="02010600030101010101" pitchFamily="2" charset="-122"/>
                <a:cs typeface="+mn-cs"/>
              </a:rPr>
            </a:br>
            <a:r>
              <a:rPr lang="en-US" altLang="zh-CN" kern="1200" dirty="0" smtClean="0">
                <a:solidFill>
                  <a:srgbClr val="FF0000"/>
                </a:solidFill>
                <a:latin typeface="Calibri Light" panose="020F0302020204030204"/>
                <a:ea typeface="宋体" panose="02010600030101010101" pitchFamily="2" charset="-122"/>
                <a:cs typeface="+mn-cs"/>
              </a:rPr>
              <a:t>of </a:t>
            </a:r>
            <a:r>
              <a:rPr lang="en-US" altLang="zh-CN" kern="1200" dirty="0">
                <a:solidFill>
                  <a:srgbClr val="FF0000"/>
                </a:solidFill>
                <a:latin typeface="Calibri Light" panose="020F0302020204030204"/>
                <a:ea typeface="宋体" panose="02010600030101010101" pitchFamily="2" charset="-122"/>
                <a:cs typeface="+mn-cs"/>
              </a:rPr>
              <a:t>Machine </a:t>
            </a:r>
            <a:r>
              <a:rPr lang="en-US" altLang="zh-CN" kern="1200" dirty="0" smtClean="0">
                <a:solidFill>
                  <a:srgbClr val="FF0000"/>
                </a:solidFill>
                <a:latin typeface="Calibri Light" panose="020F0302020204030204"/>
                <a:ea typeface="宋体" panose="02010600030101010101" pitchFamily="2" charset="-122"/>
                <a:cs typeface="+mn-cs"/>
              </a:rPr>
              <a:t>Learning</a:t>
            </a:r>
            <a:endParaRPr lang="zh-CN" altLang="en-US" sz="2700" dirty="0"/>
          </a:p>
        </p:txBody>
      </p:sp>
      <p:sp>
        <p:nvSpPr>
          <p:cNvPr id="3" name="内容占位符 2"/>
          <p:cNvSpPr>
            <a:spLocks noGrp="1"/>
          </p:cNvSpPr>
          <p:nvPr>
            <p:ph idx="1"/>
          </p:nvPr>
        </p:nvSpPr>
        <p:spPr>
          <a:xfrm>
            <a:off x="989881" y="1943010"/>
            <a:ext cx="7282582" cy="3848190"/>
          </a:xfrm>
        </p:spPr>
        <p:txBody>
          <a:bodyPr/>
          <a:lstStyle/>
          <a:p>
            <a:r>
              <a:rPr lang="en-US" altLang="zh-CN" sz="2800" dirty="0"/>
              <a:t>In recent </a:t>
            </a:r>
            <a:r>
              <a:rPr lang="en-US" altLang="zh-CN" sz="2800" dirty="0" smtClean="0"/>
              <a:t>years the </a:t>
            </a:r>
            <a:r>
              <a:rPr lang="en-US" altLang="zh-CN" sz="2800" dirty="0"/>
              <a:t> technique </a:t>
            </a:r>
            <a:r>
              <a:rPr lang="en-US" altLang="zh-CN" sz="2800" dirty="0" smtClean="0"/>
              <a:t>of machine learning has practically achieved great success. The achievements </a:t>
            </a:r>
            <a:r>
              <a:rPr lang="en-US" altLang="zh-CN" sz="2800" dirty="0"/>
              <a:t>of deep neural networks in artiﬁcial intelligence, </a:t>
            </a:r>
            <a:r>
              <a:rPr lang="en-US" altLang="zh-CN" sz="2800" dirty="0" smtClean="0"/>
              <a:t>as well as in other fields such as  </a:t>
            </a:r>
            <a:r>
              <a:rPr lang="en-US" altLang="zh-CN" sz="2800" dirty="0"/>
              <a:t>image recognition, machine translation, speech recognition, and so </a:t>
            </a:r>
            <a:r>
              <a:rPr lang="en-US" altLang="zh-CN" sz="2800" dirty="0" smtClean="0"/>
              <a:t>on</a:t>
            </a:r>
            <a:r>
              <a:rPr lang="en-US" altLang="zh-CN" sz="2800" dirty="0"/>
              <a:t>, </a:t>
            </a:r>
            <a:r>
              <a:rPr lang="en-US" altLang="zh-CN" sz="2800" dirty="0" smtClean="0"/>
              <a:t>are remarkable and astonishing</a:t>
            </a:r>
            <a:r>
              <a:rPr lang="en-US" altLang="zh-CN" sz="2800" dirty="0"/>
              <a:t>. </a:t>
            </a:r>
            <a:r>
              <a:rPr lang="en-US" altLang="zh-CN" sz="2800" dirty="0">
                <a:solidFill>
                  <a:srgbClr val="3333FF"/>
                </a:solidFill>
              </a:rPr>
              <a:t>But its theoretic basis is still weak,  the mathematical aspects of machine learning are far from satisfied.  </a:t>
            </a:r>
            <a:endParaRPr lang="zh-CN" altLang="en-US" sz="2800" dirty="0">
              <a:solidFill>
                <a:srgbClr val="3333FF"/>
              </a:solidFill>
            </a:endParaRPr>
          </a:p>
        </p:txBody>
      </p:sp>
    </p:spTree>
    <p:extLst>
      <p:ext uri="{BB962C8B-B14F-4D97-AF65-F5344CB8AC3E}">
        <p14:creationId xmlns:p14="http://schemas.microsoft.com/office/powerpoint/2010/main" val="35453267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34406" y="1485347"/>
            <a:ext cx="7013276" cy="940072"/>
          </a:xfrm>
        </p:spPr>
        <p:txBody>
          <a:bodyPr>
            <a:normAutofit fontScale="90000"/>
          </a:bodyPr>
          <a:lstStyle/>
          <a:p>
            <a:r>
              <a:rPr lang="en-US" altLang="zh-CN" sz="3300" b="1" dirty="0">
                <a:solidFill>
                  <a:srgbClr val="FF0000"/>
                </a:solidFill>
              </a:rPr>
              <a:t>Geometric Understanding of Deep Learning</a:t>
            </a:r>
            <a:r>
              <a:rPr lang="en-US" altLang="zh-CN" sz="3300" b="1" dirty="0"/>
              <a:t/>
            </a:r>
            <a:br>
              <a:rPr lang="en-US" altLang="zh-CN" sz="3300" b="1" dirty="0"/>
            </a:br>
            <a:r>
              <a:rPr lang="en-US" altLang="zh-CN" sz="2325" dirty="0">
                <a:solidFill>
                  <a:srgbClr val="0070C0"/>
                </a:solidFill>
              </a:rPr>
              <a:t>Na Lei </a:t>
            </a:r>
            <a:r>
              <a:rPr lang="zh-CN" altLang="en-US" sz="2325" dirty="0">
                <a:solidFill>
                  <a:srgbClr val="0070C0"/>
                </a:solidFill>
              </a:rPr>
              <a:t>，</a:t>
            </a:r>
            <a:r>
              <a:rPr lang="en-US" altLang="zh-CN" sz="2325" dirty="0" err="1">
                <a:solidFill>
                  <a:srgbClr val="0070C0"/>
                </a:solidFill>
              </a:rPr>
              <a:t>Zhongxuan</a:t>
            </a:r>
            <a:r>
              <a:rPr lang="en-US" altLang="zh-CN" sz="2325" dirty="0">
                <a:solidFill>
                  <a:srgbClr val="0070C0"/>
                </a:solidFill>
              </a:rPr>
              <a:t> Luo </a:t>
            </a:r>
            <a:r>
              <a:rPr lang="zh-CN" altLang="en-US" sz="2325" dirty="0">
                <a:solidFill>
                  <a:srgbClr val="0070C0"/>
                </a:solidFill>
              </a:rPr>
              <a:t>，</a:t>
            </a:r>
            <a:r>
              <a:rPr lang="en-US" altLang="zh-CN" sz="2325" dirty="0" err="1">
                <a:solidFill>
                  <a:srgbClr val="0070C0"/>
                </a:solidFill>
              </a:rPr>
              <a:t>Shing</a:t>
            </a:r>
            <a:r>
              <a:rPr lang="en-US" altLang="zh-CN" sz="2325" dirty="0">
                <a:solidFill>
                  <a:srgbClr val="0070C0"/>
                </a:solidFill>
              </a:rPr>
              <a:t>-Tung </a:t>
            </a:r>
            <a:r>
              <a:rPr lang="en-US" altLang="zh-CN" sz="2325" dirty="0" err="1">
                <a:solidFill>
                  <a:srgbClr val="0070C0"/>
                </a:solidFill>
              </a:rPr>
              <a:t>Yau</a:t>
            </a:r>
            <a:r>
              <a:rPr lang="zh-CN" altLang="en-US" sz="2325" dirty="0">
                <a:solidFill>
                  <a:srgbClr val="0070C0"/>
                </a:solidFill>
              </a:rPr>
              <a:t>，</a:t>
            </a:r>
            <a:r>
              <a:rPr lang="en-US" altLang="zh-CN" sz="2325" dirty="0">
                <a:solidFill>
                  <a:srgbClr val="0070C0"/>
                </a:solidFill>
              </a:rPr>
              <a:t>David </a:t>
            </a:r>
            <a:r>
              <a:rPr lang="en-US" altLang="zh-CN" sz="2325" dirty="0" err="1">
                <a:solidFill>
                  <a:srgbClr val="0070C0"/>
                </a:solidFill>
              </a:rPr>
              <a:t>Xianfeng</a:t>
            </a:r>
            <a:r>
              <a:rPr lang="en-US" altLang="zh-CN" sz="2325" dirty="0">
                <a:solidFill>
                  <a:srgbClr val="0070C0"/>
                </a:solidFill>
              </a:rPr>
              <a:t> </a:t>
            </a:r>
            <a:r>
              <a:rPr lang="en-US" altLang="zh-CN" sz="2325" dirty="0" err="1">
                <a:solidFill>
                  <a:srgbClr val="0070C0"/>
                </a:solidFill>
              </a:rPr>
              <a:t>Gu</a:t>
            </a:r>
            <a:r>
              <a:rPr lang="en-US" altLang="zh-CN" sz="2325" dirty="0">
                <a:solidFill>
                  <a:srgbClr val="0070C0"/>
                </a:solidFill>
              </a:rPr>
              <a:t/>
            </a:r>
            <a:br>
              <a:rPr lang="en-US" altLang="zh-CN" sz="2325" dirty="0">
                <a:solidFill>
                  <a:srgbClr val="0070C0"/>
                </a:solidFill>
              </a:rPr>
            </a:br>
            <a:r>
              <a:rPr lang="en-US" altLang="zh-CN" sz="1350" dirty="0"/>
              <a:t>arXiv:1805.10451v2  [</a:t>
            </a:r>
            <a:r>
              <a:rPr lang="en-US" altLang="zh-CN" sz="1350" dirty="0" err="1"/>
              <a:t>cs.LG</a:t>
            </a:r>
            <a:r>
              <a:rPr lang="en-US" altLang="zh-CN" sz="1350" dirty="0"/>
              <a:t>]  31 May 2018</a:t>
            </a:r>
            <a:endParaRPr lang="zh-CN" altLang="en-US" sz="2250" dirty="0"/>
          </a:p>
        </p:txBody>
      </p:sp>
      <p:sp>
        <p:nvSpPr>
          <p:cNvPr id="3" name="内容占位符 2"/>
          <p:cNvSpPr>
            <a:spLocks noGrp="1"/>
          </p:cNvSpPr>
          <p:nvPr>
            <p:ph idx="1"/>
          </p:nvPr>
        </p:nvSpPr>
        <p:spPr>
          <a:xfrm>
            <a:off x="1034406" y="2574148"/>
            <a:ext cx="7013276" cy="3633476"/>
          </a:xfrm>
        </p:spPr>
        <p:txBody>
          <a:bodyPr>
            <a:normAutofit fontScale="85000" lnSpcReduction="20000"/>
          </a:bodyPr>
          <a:lstStyle/>
          <a:p>
            <a:pPr marL="0" indent="0">
              <a:buNone/>
            </a:pPr>
            <a:r>
              <a:rPr lang="en-US" altLang="zh-CN" dirty="0"/>
              <a:t>                        </a:t>
            </a:r>
            <a:r>
              <a:rPr lang="en-US" altLang="zh-CN" dirty="0" smtClean="0"/>
              <a:t>              </a:t>
            </a:r>
            <a:r>
              <a:rPr lang="en-US" altLang="zh-CN" dirty="0"/>
              <a:t>Abstract </a:t>
            </a:r>
            <a:endParaRPr lang="en-US" altLang="zh-CN" dirty="0" smtClean="0"/>
          </a:p>
          <a:p>
            <a:pPr marL="0" indent="0">
              <a:buNone/>
            </a:pPr>
            <a:r>
              <a:rPr lang="en-US" altLang="zh-CN" sz="3100" dirty="0"/>
              <a:t>Deep learning is the mainstream technique for many machine learning tasks, including image recognition, machine translation, speech recognition, and so on. It has outperformed conventional methods in various ﬁelds and achieved great successes. </a:t>
            </a:r>
            <a:r>
              <a:rPr lang="en-US" altLang="zh-CN" sz="3600" dirty="0">
                <a:solidFill>
                  <a:srgbClr val="3333FF"/>
                </a:solidFill>
              </a:rPr>
              <a:t>Unfortunately, the understanding on how it works remains unclear. It has the central importance to lay down the theoretic foundation for deep learning.</a:t>
            </a:r>
          </a:p>
          <a:p>
            <a:pPr marL="0" indent="0">
              <a:buNone/>
            </a:pPr>
            <a:r>
              <a:rPr lang="en-US" altLang="zh-CN" sz="1500" dirty="0"/>
              <a:t>   </a:t>
            </a:r>
            <a:r>
              <a:rPr lang="en-US" altLang="zh-CN" sz="2100" dirty="0"/>
              <a:t>In this work, we give a geometric view to understand deep learning  </a:t>
            </a:r>
            <a:r>
              <a:rPr lang="en-US" altLang="zh-CN" sz="1500" dirty="0"/>
              <a:t>……</a:t>
            </a:r>
            <a:endParaRPr lang="en-US" altLang="zh-CN" sz="1800" dirty="0" smtClean="0"/>
          </a:p>
        </p:txBody>
      </p:sp>
      <p:sp>
        <p:nvSpPr>
          <p:cNvPr id="4" name="日期占位符 3"/>
          <p:cNvSpPr>
            <a:spLocks noGrp="1"/>
          </p:cNvSpPr>
          <p:nvPr>
            <p:ph type="dt" sz="half" idx="10"/>
          </p:nvPr>
        </p:nvSpPr>
        <p:spPr/>
        <p:txBody>
          <a:bodyPr/>
          <a:lstStyle/>
          <a:p>
            <a:fld id="{242A13EE-3AD0-4ED1-BFA1-A1979040AD4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灯片编号占位符 4"/>
          <p:cNvSpPr>
            <a:spLocks noGrp="1"/>
          </p:cNvSpPr>
          <p:nvPr>
            <p:ph type="sldNum" sz="quarter" idx="12"/>
          </p:nvPr>
        </p:nvSpPr>
        <p:spPr/>
        <p:txBody>
          <a:bodyPr/>
          <a:lstStyle/>
          <a:p>
            <a:fld id="{884ECFF8-4839-4F22-B682-00FC582E39E3}"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1926445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534057"/>
            <a:ext cx="7633841" cy="3955351"/>
          </a:xfrm>
        </p:spPr>
        <p:txBody>
          <a:bodyPr>
            <a:normAutofit/>
          </a:bodyPr>
          <a:lstStyle/>
          <a:p>
            <a:r>
              <a:rPr lang="en-US" altLang="zh-CN" sz="1800" dirty="0"/>
              <a:t>Mathematically, </a:t>
            </a:r>
            <a:r>
              <a:rPr lang="en-US" altLang="zh-CN" sz="2100" dirty="0"/>
              <a:t>there are universal approximation theorems stating that a single hidden layer neural network can approximate a wide class of functions on compact subsets, even though </a:t>
            </a:r>
            <a:r>
              <a:rPr lang="en-US" altLang="zh-CN" sz="2700" dirty="0">
                <a:solidFill>
                  <a:srgbClr val="3333FF"/>
                </a:solidFill>
              </a:rPr>
              <a:t>we still lack a theoretical framework for explaining the seemingly unreasonable eﬀectiveness of multilayer neural networks, which are widely employed nowadays</a:t>
            </a:r>
            <a:r>
              <a:rPr lang="en-US" altLang="zh-CN" sz="2100" dirty="0">
                <a:solidFill>
                  <a:srgbClr val="3333FF"/>
                </a:solidFill>
              </a:rPr>
              <a:t>.</a:t>
            </a:r>
            <a:r>
              <a:rPr lang="en-US" altLang="zh-CN" sz="1350" dirty="0">
                <a:solidFill>
                  <a:srgbClr val="3333FF"/>
                </a:solidFill>
              </a:rPr>
              <a:t> </a:t>
            </a:r>
            <a:r>
              <a:rPr lang="en-US" altLang="zh-CN" dirty="0"/>
              <a:t>Despite this, the practical success of deep neural networks in artiﬁcial intelligence has been very astonishing and encourages applications to other problems where the curse of dimensionality has been a tormenting issue.</a:t>
            </a:r>
            <a:endParaRPr lang="zh-CN" altLang="en-US" dirty="0"/>
          </a:p>
          <a:p>
            <a:endParaRPr lang="zh-CN" altLang="en-US" sz="2025" dirty="0"/>
          </a:p>
        </p:txBody>
      </p:sp>
      <p:sp>
        <p:nvSpPr>
          <p:cNvPr id="4" name="日期占位符 3"/>
          <p:cNvSpPr>
            <a:spLocks noGrp="1"/>
          </p:cNvSpPr>
          <p:nvPr>
            <p:ph type="dt" sz="half" idx="10"/>
          </p:nvPr>
        </p:nvSpPr>
        <p:spPr/>
        <p:txBody>
          <a:bodyPr/>
          <a:lstStyle/>
          <a:p>
            <a:fld id="{242A13EE-3AD0-4ED1-BFA1-A1979040AD4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灯片编号占位符 4"/>
          <p:cNvSpPr>
            <a:spLocks noGrp="1"/>
          </p:cNvSpPr>
          <p:nvPr>
            <p:ph type="sldNum" sz="quarter" idx="12"/>
          </p:nvPr>
        </p:nvSpPr>
        <p:spPr/>
        <p:txBody>
          <a:bodyPr/>
          <a:lstStyle/>
          <a:p>
            <a:fld id="{884ECFF8-4839-4F22-B682-00FC582E39E3}" type="slidenum">
              <a:rPr lang="en-US" smtClean="0">
                <a:solidFill>
                  <a:prstClr val="black">
                    <a:tint val="75000"/>
                  </a:prstClr>
                </a:solidFill>
              </a:rPr>
              <a:pPr/>
              <a:t>62</a:t>
            </a:fld>
            <a:endParaRPr lang="en-US" dirty="0">
              <a:solidFill>
                <a:prstClr val="black">
                  <a:tint val="75000"/>
                </a:prstClr>
              </a:solidFill>
            </a:endParaRPr>
          </a:p>
        </p:txBody>
      </p:sp>
      <p:sp>
        <p:nvSpPr>
          <p:cNvPr id="6" name="标题 1"/>
          <p:cNvSpPr>
            <a:spLocks noGrp="1"/>
          </p:cNvSpPr>
          <p:nvPr>
            <p:ph type="title"/>
          </p:nvPr>
        </p:nvSpPr>
        <p:spPr>
          <a:xfrm>
            <a:off x="1013604" y="1103655"/>
            <a:ext cx="7043468" cy="1156558"/>
          </a:xfrm>
        </p:spPr>
        <p:txBody>
          <a:bodyPr>
            <a:normAutofit fontScale="90000"/>
          </a:bodyPr>
          <a:lstStyle/>
          <a:p>
            <a:pPr>
              <a:spcBef>
                <a:spcPts val="563"/>
              </a:spcBef>
            </a:pPr>
            <a:r>
              <a:rPr lang="en-US" altLang="zh-CN" sz="3000" b="1" dirty="0">
                <a:solidFill>
                  <a:srgbClr val="FF0000"/>
                </a:solidFill>
              </a:rPr>
              <a:t>Solving high-dimensional partial differential equations using deep learning</a:t>
            </a:r>
            <a:r>
              <a:rPr lang="en-US" altLang="zh-CN" sz="1500" b="1" dirty="0">
                <a:solidFill>
                  <a:srgbClr val="FF0000"/>
                </a:solidFill>
                <a:latin typeface="Calibri" panose="020F0502020204030204"/>
              </a:rPr>
              <a:t> </a:t>
            </a:r>
            <a:r>
              <a:rPr lang="en-US" altLang="zh-CN" sz="1500" b="1" dirty="0">
                <a:solidFill>
                  <a:prstClr val="black"/>
                </a:solidFill>
                <a:latin typeface="Calibri" panose="020F0502020204030204"/>
              </a:rPr>
              <a:t/>
            </a:r>
            <a:br>
              <a:rPr lang="en-US" altLang="zh-CN" sz="1500" b="1" dirty="0">
                <a:solidFill>
                  <a:prstClr val="black"/>
                </a:solidFill>
                <a:latin typeface="Calibri" panose="020F0502020204030204"/>
              </a:rPr>
            </a:br>
            <a:r>
              <a:rPr lang="en-US" altLang="zh-CN" sz="2700" dirty="0">
                <a:solidFill>
                  <a:schemeClr val="accent1">
                    <a:lumMod val="75000"/>
                  </a:schemeClr>
                </a:solidFill>
                <a:latin typeface="Calibri" panose="020F0502020204030204"/>
              </a:rPr>
              <a:t>Jiequn Han, </a:t>
            </a:r>
            <a:r>
              <a:rPr lang="en-US" altLang="zh-CN" sz="2700" dirty="0" err="1">
                <a:solidFill>
                  <a:schemeClr val="accent1">
                    <a:lumMod val="75000"/>
                  </a:schemeClr>
                </a:solidFill>
                <a:latin typeface="Calibri" panose="020F0502020204030204"/>
              </a:rPr>
              <a:t>Arnulf</a:t>
            </a:r>
            <a:r>
              <a:rPr lang="en-US" altLang="zh-CN" sz="2700" dirty="0">
                <a:solidFill>
                  <a:schemeClr val="accent1">
                    <a:lumMod val="75000"/>
                  </a:schemeClr>
                </a:solidFill>
                <a:latin typeface="Calibri" panose="020F0502020204030204"/>
              </a:rPr>
              <a:t> </a:t>
            </a:r>
            <a:r>
              <a:rPr lang="en-US" altLang="zh-CN" sz="2700" dirty="0" err="1">
                <a:solidFill>
                  <a:schemeClr val="accent1">
                    <a:lumMod val="75000"/>
                  </a:schemeClr>
                </a:solidFill>
                <a:latin typeface="Calibri" panose="020F0502020204030204"/>
              </a:rPr>
              <a:t>Jentzen</a:t>
            </a:r>
            <a:r>
              <a:rPr lang="en-US" altLang="zh-CN" sz="2700" dirty="0">
                <a:solidFill>
                  <a:schemeClr val="accent1">
                    <a:lumMod val="75000"/>
                  </a:schemeClr>
                </a:solidFill>
                <a:latin typeface="Calibri" panose="020F0502020204030204"/>
              </a:rPr>
              <a:t>, and </a:t>
            </a:r>
            <a:r>
              <a:rPr lang="en-US" altLang="zh-CN" sz="2700" dirty="0" err="1">
                <a:solidFill>
                  <a:schemeClr val="accent1">
                    <a:lumMod val="75000"/>
                  </a:schemeClr>
                </a:solidFill>
                <a:latin typeface="Calibri" panose="020F0502020204030204"/>
              </a:rPr>
              <a:t>Weinan</a:t>
            </a:r>
            <a:r>
              <a:rPr lang="en-US" altLang="zh-CN" sz="2700" dirty="0">
                <a:solidFill>
                  <a:schemeClr val="accent1">
                    <a:lumMod val="75000"/>
                  </a:schemeClr>
                </a:solidFill>
                <a:latin typeface="Calibri" panose="020F0502020204030204"/>
              </a:rPr>
              <a:t> E</a:t>
            </a:r>
            <a:r>
              <a:rPr lang="en-US" altLang="zh-CN" sz="3975" dirty="0">
                <a:solidFill>
                  <a:schemeClr val="accent1">
                    <a:lumMod val="75000"/>
                  </a:schemeClr>
                </a:solidFill>
              </a:rPr>
              <a:t/>
            </a:r>
            <a:br>
              <a:rPr lang="en-US" altLang="zh-CN" sz="3975" dirty="0">
                <a:solidFill>
                  <a:schemeClr val="accent1">
                    <a:lumMod val="75000"/>
                  </a:schemeClr>
                </a:solidFill>
              </a:rPr>
            </a:br>
            <a:r>
              <a:rPr lang="en-US" altLang="zh-CN" sz="1125" u="sng" dirty="0">
                <a:solidFill>
                  <a:prstClr val="black"/>
                </a:solidFill>
                <a:latin typeface="Calibri" panose="020F0502020204030204"/>
                <a:cs typeface="+mn-cs"/>
                <a:hlinkClick r:id="rId2"/>
              </a:rPr>
              <a:t>Proceedings of the National Academy of Sciences</a:t>
            </a:r>
            <a:r>
              <a:rPr lang="en-US" altLang="zh-CN" sz="1125" dirty="0">
                <a:solidFill>
                  <a:prstClr val="black"/>
                </a:solidFill>
                <a:latin typeface="Calibri" panose="020F0502020204030204"/>
                <a:cs typeface="+mn-cs"/>
              </a:rPr>
              <a:t> 115(34) · July 2017 </a:t>
            </a:r>
            <a:endParaRPr lang="zh-CN" altLang="en-US" dirty="0"/>
          </a:p>
        </p:txBody>
      </p:sp>
    </p:spTree>
    <p:extLst>
      <p:ext uri="{BB962C8B-B14F-4D97-AF65-F5344CB8AC3E}">
        <p14:creationId xmlns:p14="http://schemas.microsoft.com/office/powerpoint/2010/main" val="4202015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693" y="1171576"/>
            <a:ext cx="8229600" cy="1138237"/>
          </a:xfrm>
        </p:spPr>
        <p:txBody>
          <a:bodyPr/>
          <a:lstStyle/>
          <a:p>
            <a:pPr lvl="0" eaLnBrk="1" hangingPunct="1">
              <a:lnSpc>
                <a:spcPct val="80000"/>
              </a:lnSpc>
              <a:spcBef>
                <a:spcPct val="20000"/>
              </a:spcBef>
            </a:pPr>
            <a:r>
              <a:rPr lang="en-US" altLang="zh-CN" sz="3600" kern="1200" dirty="0">
                <a:solidFill>
                  <a:srgbClr val="FF0000"/>
                </a:solidFill>
                <a:latin typeface="Calibri Light" panose="020F0302020204030204"/>
                <a:ea typeface="宋体" panose="02010600030101010101" pitchFamily="2" charset="-122"/>
                <a:cs typeface="+mn-cs"/>
              </a:rPr>
              <a:t>Some Mathematical Aspects of </a:t>
            </a:r>
            <a:br>
              <a:rPr lang="en-US" altLang="zh-CN" sz="3600" kern="1200" dirty="0">
                <a:solidFill>
                  <a:srgbClr val="FF0000"/>
                </a:solidFill>
                <a:latin typeface="Calibri Light" panose="020F0302020204030204"/>
                <a:ea typeface="宋体" panose="02010600030101010101" pitchFamily="2" charset="-122"/>
                <a:cs typeface="+mn-cs"/>
              </a:rPr>
            </a:br>
            <a:r>
              <a:rPr lang="en-US" altLang="zh-CN" sz="3600" kern="1200" dirty="0">
                <a:solidFill>
                  <a:srgbClr val="FF0000"/>
                </a:solidFill>
                <a:latin typeface="Calibri Light" panose="020F0302020204030204"/>
                <a:ea typeface="宋体" panose="02010600030101010101" pitchFamily="2" charset="-122"/>
                <a:cs typeface="+mn-cs"/>
              </a:rPr>
              <a:t>Machine Learning</a:t>
            </a:r>
            <a:endParaRPr lang="zh-CN" altLang="en-US" sz="3000" dirty="0"/>
          </a:p>
        </p:txBody>
      </p:sp>
      <p:sp>
        <p:nvSpPr>
          <p:cNvPr id="3" name="内容占位符 2"/>
          <p:cNvSpPr>
            <a:spLocks noGrp="1"/>
          </p:cNvSpPr>
          <p:nvPr>
            <p:ph idx="1"/>
          </p:nvPr>
        </p:nvSpPr>
        <p:spPr>
          <a:xfrm>
            <a:off x="847006" y="2266950"/>
            <a:ext cx="7754069" cy="3276600"/>
          </a:xfrm>
        </p:spPr>
        <p:txBody>
          <a:bodyPr/>
          <a:lstStyle/>
          <a:p>
            <a:pPr marL="0" indent="0">
              <a:buNone/>
            </a:pPr>
            <a:r>
              <a:rPr lang="en-US" altLang="zh-CN" dirty="0"/>
              <a:t>In this talk I shall report some progress on machine learning made by my students and the colleagues working in MSRA. Its development involves some mathematical thinking and mathematical methods.</a:t>
            </a:r>
          </a:p>
          <a:p>
            <a:endParaRPr lang="en-US" altLang="zh-CN" sz="2100" dirty="0"/>
          </a:p>
          <a:p>
            <a:r>
              <a:rPr lang="en-US" altLang="zh-CN" sz="1800" b="1" dirty="0">
                <a:solidFill>
                  <a:srgbClr val="0070C0"/>
                </a:solidFill>
              </a:rPr>
              <a:t>Optimizing Neural Networks in the Equivalence Class Space</a:t>
            </a:r>
          </a:p>
          <a:p>
            <a:endParaRPr lang="en-US" altLang="zh-CN" sz="1800" b="1" dirty="0">
              <a:solidFill>
                <a:srgbClr val="0070C0"/>
              </a:solidFill>
            </a:endParaRPr>
          </a:p>
          <a:p>
            <a:r>
              <a:rPr lang="en-US" altLang="zh-CN" sz="1800" b="1" dirty="0">
                <a:solidFill>
                  <a:srgbClr val="0070C0"/>
                </a:solidFill>
              </a:rPr>
              <a:t>Differential Equations for Asynchronous Optimization Algorithms</a:t>
            </a:r>
          </a:p>
          <a:p>
            <a:endParaRPr lang="en-US" altLang="zh-CN" sz="1800" b="1" dirty="0">
              <a:solidFill>
                <a:srgbClr val="0070C0"/>
              </a:solidFill>
            </a:endParaRPr>
          </a:p>
          <a:p>
            <a:r>
              <a:rPr lang="en-US" altLang="zh-CN" sz="1800" b="1" dirty="0">
                <a:solidFill>
                  <a:srgbClr val="0070C0"/>
                </a:solidFill>
              </a:rPr>
              <a:t>Convergence Rate of Asynchronous Stochastic Gradient Descent</a:t>
            </a:r>
            <a:r>
              <a:rPr lang="en-US" altLang="zh-CN" sz="2100" b="1" dirty="0">
                <a:solidFill>
                  <a:srgbClr val="0070C0"/>
                </a:solidFill>
              </a:rPr>
              <a:t>.</a:t>
            </a:r>
            <a:endParaRPr lang="zh-CN" altLang="en-US" sz="2100" b="1" dirty="0">
              <a:solidFill>
                <a:srgbClr val="0070C0"/>
              </a:solidFill>
            </a:endParaRPr>
          </a:p>
        </p:txBody>
      </p:sp>
    </p:spTree>
    <p:extLst>
      <p:ext uri="{BB962C8B-B14F-4D97-AF65-F5344CB8AC3E}">
        <p14:creationId xmlns:p14="http://schemas.microsoft.com/office/powerpoint/2010/main" val="37706885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mc="http://schemas.openxmlformats.org/markup-compatibility/2006" xmlns:a14="http://schemas.microsoft.com/office/drawing/2010/main" xmlns:a16="http://schemas.microsoft.com/office/drawing/2014/main" xmlns="" id="{77107AFB-EE16-4D18-99BF-8DF6AEDC58C2}"/>
              </a:ext>
            </a:extLst>
          </p:cNvPr>
          <p:cNvSpPr>
            <a:spLocks noGrp="1"/>
          </p:cNvSpPr>
          <p:nvPr>
            <p:ph type="ctrTitle"/>
          </p:nvPr>
        </p:nvSpPr>
        <p:spPr>
          <a:xfrm>
            <a:off x="1414429" y="1871225"/>
            <a:ext cx="6501653" cy="1790700"/>
          </a:xfrm>
        </p:spPr>
        <p:txBody>
          <a:bodyPr>
            <a:noAutofit/>
          </a:bodyPr>
          <a:lstStyle/>
          <a:p>
            <a:r>
              <a:rPr lang="en-US" sz="3300" dirty="0"/>
              <a:t>O</a:t>
            </a:r>
            <a:r>
              <a:rPr lang="en-US" altLang="zh-CN" sz="3300" dirty="0"/>
              <a:t>ptimizing</a:t>
            </a:r>
            <a:r>
              <a:rPr lang="en-US" sz="3300" dirty="0"/>
              <a:t> ReLU Neural Networks in the Equivalence Class Space </a:t>
            </a:r>
          </a:p>
        </p:txBody>
      </p:sp>
      <p:sp>
        <p:nvSpPr>
          <p:cNvPr id="5" name="Subtitle 4">
            <a:extLst>
              <a:ext uri="{FF2B5EF4-FFF2-40B4-BE49-F238E27FC236}">
                <a16:creationId xmlns:a16="http://schemas.microsoft.com/office/drawing/2014/main" xmlns="" id="{627C06DC-EF89-4844-9373-45DDE8FA64E0}"/>
              </a:ext>
            </a:extLst>
          </p:cNvPr>
          <p:cNvSpPr>
            <a:spLocks noGrp="1"/>
          </p:cNvSpPr>
          <p:nvPr>
            <p:ph type="subTitle" idx="1"/>
          </p:nvPr>
        </p:nvSpPr>
        <p:spPr>
          <a:xfrm>
            <a:off x="1682061" y="4252676"/>
            <a:ext cx="6133068" cy="1468197"/>
          </a:xfrm>
        </p:spPr>
        <p:txBody>
          <a:bodyPr>
            <a:normAutofit/>
          </a:bodyPr>
          <a:lstStyle/>
          <a:p>
            <a:r>
              <a:rPr lang="en-US" altLang="zh-CN" sz="1500" dirty="0"/>
              <a:t>Qi Meng, Shuxin Zheng, Huishuai Zhang, Wei Chen, </a:t>
            </a:r>
            <a:r>
              <a:rPr lang="en-US" altLang="zh-CN" sz="1500" dirty="0" err="1"/>
              <a:t>Zhi</a:t>
            </a:r>
            <a:r>
              <a:rPr lang="en-US" altLang="zh-CN" sz="1500" dirty="0"/>
              <a:t>-Ming Ma, Tie-Yan Liu</a:t>
            </a:r>
          </a:p>
          <a:p>
            <a:endParaRPr lang="en-US" sz="1500" dirty="0"/>
          </a:p>
        </p:txBody>
      </p:sp>
      <p:cxnSp>
        <p:nvCxnSpPr>
          <p:cNvPr id="6" name="Straight Connector 5">
            <a:extLst>
              <a:ext uri="{FF2B5EF4-FFF2-40B4-BE49-F238E27FC236}">
                <a16:creationId xmlns:a16="http://schemas.microsoft.com/office/drawing/2014/main" xmlns="" id="{CEEED377-5653-46C2-95F8-C5018F1C42BF}"/>
              </a:ext>
            </a:extLst>
          </p:cNvPr>
          <p:cNvCxnSpPr>
            <a:cxnSpLocks/>
          </p:cNvCxnSpPr>
          <p:nvPr/>
        </p:nvCxnSpPr>
        <p:spPr>
          <a:xfrm>
            <a:off x="1727436" y="3786380"/>
            <a:ext cx="587563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6492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3605B9-72FB-40D8-9C5C-599DB6CB7429}"/>
              </a:ext>
            </a:extLst>
          </p:cNvPr>
          <p:cNvSpPr>
            <a:spLocks noGrp="1"/>
          </p:cNvSpPr>
          <p:nvPr>
            <p:ph type="title"/>
          </p:nvPr>
        </p:nvSpPr>
        <p:spPr/>
        <p:txBody>
          <a:bodyPr/>
          <a:lstStyle/>
          <a:p>
            <a:r>
              <a:rPr lang="en-US" dirty="0"/>
              <a:t>The Equivalence Class in DNN Space</a:t>
            </a:r>
          </a:p>
        </p:txBody>
      </p:sp>
      <p:sp>
        <p:nvSpPr>
          <p:cNvPr id="5" name="Slide Number Placeholder 4">
            <a:extLst>
              <a:ext uri="{FF2B5EF4-FFF2-40B4-BE49-F238E27FC236}">
                <a16:creationId xmlns:a16="http://schemas.microsoft.com/office/drawing/2014/main" xmlns="" id="{6C1CA306-E725-41D9-AAEE-EE4D8BB17536}"/>
              </a:ext>
            </a:extLst>
          </p:cNvPr>
          <p:cNvSpPr>
            <a:spLocks noGrp="1"/>
          </p:cNvSpPr>
          <p:nvPr>
            <p:ph type="sldNum" sz="quarter" idx="12"/>
          </p:nvPr>
        </p:nvSpPr>
        <p:spPr/>
        <p:txBody>
          <a:bodyPr/>
          <a:lstStyle/>
          <a:p>
            <a:fld id="{A69AD19C-6AFD-4EBC-8B54-92F7D978016B}" type="slidenum">
              <a:rPr lang="en-US" smtClean="0">
                <a:solidFill>
                  <a:prstClr val="black">
                    <a:tint val="75000"/>
                  </a:prstClr>
                </a:solidFill>
              </a:rPr>
              <a:pPr/>
              <a:t>65</a:t>
            </a:fld>
            <a:endParaRPr lang="en-US">
              <a:solidFill>
                <a:prstClr val="black">
                  <a:tint val="75000"/>
                </a:prstClr>
              </a:solidFill>
            </a:endParaRPr>
          </a:p>
        </p:txBody>
      </p:sp>
      <p:grpSp>
        <p:nvGrpSpPr>
          <p:cNvPr id="10" name="Group 9">
            <a:extLst>
              <a:ext uri="{FF2B5EF4-FFF2-40B4-BE49-F238E27FC236}">
                <a16:creationId xmlns:a16="http://schemas.microsoft.com/office/drawing/2014/main" xmlns="" id="{FB88AE24-958D-4B96-AEBB-7C010F51B54A}"/>
              </a:ext>
            </a:extLst>
          </p:cNvPr>
          <p:cNvGrpSpPr/>
          <p:nvPr/>
        </p:nvGrpSpPr>
        <p:grpSpPr>
          <a:xfrm>
            <a:off x="705554" y="2248617"/>
            <a:ext cx="1516170" cy="684177"/>
            <a:chOff x="2832257" y="4743339"/>
            <a:chExt cx="2894054" cy="1449594"/>
          </a:xfrm>
        </p:grpSpPr>
        <p:sp>
          <p:nvSpPr>
            <p:cNvPr id="11" name="Oval 10">
              <a:extLst>
                <a:ext uri="{FF2B5EF4-FFF2-40B4-BE49-F238E27FC236}">
                  <a16:creationId xmlns:a16="http://schemas.microsoft.com/office/drawing/2014/main" xmlns="" id="{08459DB2-A417-44A6-AC1B-10CEE1374E21}"/>
                </a:ext>
              </a:extLst>
            </p:cNvPr>
            <p:cNvSpPr/>
            <p:nvPr/>
          </p:nvSpPr>
          <p:spPr>
            <a:xfrm flipH="1">
              <a:off x="4958367" y="474333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2" name="Oval 11">
              <a:extLst>
                <a:ext uri="{FF2B5EF4-FFF2-40B4-BE49-F238E27FC236}">
                  <a16:creationId xmlns:a16="http://schemas.microsoft.com/office/drawing/2014/main" xmlns="" id="{8BF4E774-3206-4EA9-9730-9EBC16B8FAAA}"/>
                </a:ext>
              </a:extLst>
            </p:cNvPr>
            <p:cNvSpPr/>
            <p:nvPr/>
          </p:nvSpPr>
          <p:spPr>
            <a:xfrm flipH="1">
              <a:off x="3411711"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3" name="Oval 12">
              <a:extLst>
                <a:ext uri="{FF2B5EF4-FFF2-40B4-BE49-F238E27FC236}">
                  <a16:creationId xmlns:a16="http://schemas.microsoft.com/office/drawing/2014/main" xmlns="" id="{5A5ECED9-26BF-44AF-9868-EC0527C55013}"/>
                </a:ext>
              </a:extLst>
            </p:cNvPr>
            <p:cNvSpPr/>
            <p:nvPr/>
          </p:nvSpPr>
          <p:spPr>
            <a:xfrm flipH="1">
              <a:off x="3922457" y="475157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4" name="Oval 13">
              <a:extLst>
                <a:ext uri="{FF2B5EF4-FFF2-40B4-BE49-F238E27FC236}">
                  <a16:creationId xmlns:a16="http://schemas.microsoft.com/office/drawing/2014/main" xmlns="" id="{73763C1C-04AD-493B-85BD-8A29659E6C9A}"/>
                </a:ext>
              </a:extLst>
            </p:cNvPr>
            <p:cNvSpPr/>
            <p:nvPr/>
          </p:nvSpPr>
          <p:spPr>
            <a:xfrm flipH="1">
              <a:off x="4433203"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5" name="Oval 14">
              <a:extLst>
                <a:ext uri="{FF2B5EF4-FFF2-40B4-BE49-F238E27FC236}">
                  <a16:creationId xmlns:a16="http://schemas.microsoft.com/office/drawing/2014/main" xmlns="" id="{E18A7588-EA6F-4A1A-BB6F-D35FAA5C749D}"/>
                </a:ext>
              </a:extLst>
            </p:cNvPr>
            <p:cNvSpPr/>
            <p:nvPr/>
          </p:nvSpPr>
          <p:spPr>
            <a:xfrm flipH="1">
              <a:off x="4658998" y="526666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6" name="Oval 15">
              <a:extLst>
                <a:ext uri="{FF2B5EF4-FFF2-40B4-BE49-F238E27FC236}">
                  <a16:creationId xmlns:a16="http://schemas.microsoft.com/office/drawing/2014/main" xmlns="" id="{3F853157-0D40-4C63-953F-9E8758DCF912}"/>
                </a:ext>
              </a:extLst>
            </p:cNvPr>
            <p:cNvSpPr/>
            <p:nvPr/>
          </p:nvSpPr>
          <p:spPr>
            <a:xfrm flipH="1">
              <a:off x="3112342"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7" name="Oval 16">
              <a:extLst>
                <a:ext uri="{FF2B5EF4-FFF2-40B4-BE49-F238E27FC236}">
                  <a16:creationId xmlns:a16="http://schemas.microsoft.com/office/drawing/2014/main" xmlns="" id="{BE3CB1FA-24E5-4E89-8F6B-E68D1AA3EB8A}"/>
                </a:ext>
              </a:extLst>
            </p:cNvPr>
            <p:cNvSpPr/>
            <p:nvPr/>
          </p:nvSpPr>
          <p:spPr>
            <a:xfrm flipH="1">
              <a:off x="3623088" y="5274907"/>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8" name="Oval 17">
              <a:extLst>
                <a:ext uri="{FF2B5EF4-FFF2-40B4-BE49-F238E27FC236}">
                  <a16:creationId xmlns:a16="http://schemas.microsoft.com/office/drawing/2014/main" xmlns="" id="{22592B83-3886-4B50-ACD1-0FF4E8F2D4E5}"/>
                </a:ext>
              </a:extLst>
            </p:cNvPr>
            <p:cNvSpPr/>
            <p:nvPr/>
          </p:nvSpPr>
          <p:spPr>
            <a:xfrm flipH="1">
              <a:off x="4133834"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9" name="TextBox 18">
              <a:extLst>
                <a:ext uri="{FF2B5EF4-FFF2-40B4-BE49-F238E27FC236}">
                  <a16:creationId xmlns:a16="http://schemas.microsoft.com/office/drawing/2014/main" xmlns="" id="{3CE35B42-1217-42E6-9876-654DA78886F7}"/>
                </a:ext>
              </a:extLst>
            </p:cNvPr>
            <p:cNvSpPr txBox="1"/>
            <p:nvPr/>
          </p:nvSpPr>
          <p:spPr>
            <a:xfrm>
              <a:off x="3323720" y="5147209"/>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0" name="TextBox 19">
              <a:extLst>
                <a:ext uri="{FF2B5EF4-FFF2-40B4-BE49-F238E27FC236}">
                  <a16:creationId xmlns:a16="http://schemas.microsoft.com/office/drawing/2014/main" xmlns="" id="{0B614954-4BEC-4963-8DB9-50B58C8D8BC5}"/>
                </a:ext>
              </a:extLst>
            </p:cNvPr>
            <p:cNvSpPr txBox="1"/>
            <p:nvPr/>
          </p:nvSpPr>
          <p:spPr>
            <a:xfrm>
              <a:off x="3834467" y="5147209"/>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1" name="TextBox 20">
              <a:extLst>
                <a:ext uri="{FF2B5EF4-FFF2-40B4-BE49-F238E27FC236}">
                  <a16:creationId xmlns:a16="http://schemas.microsoft.com/office/drawing/2014/main" xmlns="" id="{18A56032-176D-4874-A855-A86D3EC4102B}"/>
                </a:ext>
              </a:extLst>
            </p:cNvPr>
            <p:cNvSpPr txBox="1"/>
            <p:nvPr/>
          </p:nvSpPr>
          <p:spPr>
            <a:xfrm>
              <a:off x="4352423" y="5147209"/>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2" name="Oval 21">
              <a:extLst>
                <a:ext uri="{FF2B5EF4-FFF2-40B4-BE49-F238E27FC236}">
                  <a16:creationId xmlns:a16="http://schemas.microsoft.com/office/drawing/2014/main" xmlns="" id="{8EE04F67-B919-4DF2-A32A-A1F155B81EFC}"/>
                </a:ext>
              </a:extLst>
            </p:cNvPr>
            <p:cNvSpPr/>
            <p:nvPr/>
          </p:nvSpPr>
          <p:spPr>
            <a:xfrm flipH="1">
              <a:off x="5215565" y="528742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3" name="TextBox 22">
              <a:extLst>
                <a:ext uri="{FF2B5EF4-FFF2-40B4-BE49-F238E27FC236}">
                  <a16:creationId xmlns:a16="http://schemas.microsoft.com/office/drawing/2014/main" xmlns="" id="{B993494C-B12D-4A69-BBEB-CFB757802F36}"/>
                </a:ext>
              </a:extLst>
            </p:cNvPr>
            <p:cNvSpPr txBox="1"/>
            <p:nvPr/>
          </p:nvSpPr>
          <p:spPr>
            <a:xfrm>
              <a:off x="4908989" y="5167971"/>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24" name="Straight Arrow Connector 23">
              <a:extLst>
                <a:ext uri="{FF2B5EF4-FFF2-40B4-BE49-F238E27FC236}">
                  <a16:creationId xmlns:a16="http://schemas.microsoft.com/office/drawing/2014/main" xmlns="" id="{B172591C-7AC4-4FE2-9FAA-409259DFE321}"/>
                </a:ext>
              </a:extLst>
            </p:cNvPr>
            <p:cNvCxnSpPr>
              <a:stCxn id="16" idx="0"/>
              <a:endCxn id="12" idx="4"/>
            </p:cNvCxnSpPr>
            <p:nvPr/>
          </p:nvCxnSpPr>
          <p:spPr>
            <a:xfrm flipV="1">
              <a:off x="3240028" y="500877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xmlns="" id="{F1861829-DD33-4B8C-81E5-36BDE339E969}"/>
                </a:ext>
              </a:extLst>
            </p:cNvPr>
            <p:cNvCxnSpPr/>
            <p:nvPr/>
          </p:nvCxnSpPr>
          <p:spPr>
            <a:xfrm flipV="1">
              <a:off x="3746475" y="5014252"/>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xmlns="" id="{FC01F0B3-0959-446E-B612-0C1E5DD4BC87}"/>
                </a:ext>
              </a:extLst>
            </p:cNvPr>
            <p:cNvCxnSpPr/>
            <p:nvPr/>
          </p:nvCxnSpPr>
          <p:spPr>
            <a:xfrm flipV="1">
              <a:off x="4258032"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xmlns="" id="{3F0D8F6B-34D0-4243-8F79-1C16772F7D2D}"/>
                </a:ext>
              </a:extLst>
            </p:cNvPr>
            <p:cNvCxnSpPr/>
            <p:nvPr/>
          </p:nvCxnSpPr>
          <p:spPr>
            <a:xfrm flipV="1">
              <a:off x="4810250"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xmlns="" id="{98B98175-538F-4634-9092-CE9369D324EC}"/>
                </a:ext>
              </a:extLst>
            </p:cNvPr>
            <p:cNvCxnSpPr>
              <a:endCxn id="11" idx="4"/>
            </p:cNvCxnSpPr>
            <p:nvPr/>
          </p:nvCxnSpPr>
          <p:spPr>
            <a:xfrm flipH="1" flipV="1">
              <a:off x="5086053" y="5008777"/>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xmlns="" id="{CE7B8BBF-5BCD-4792-B4BA-5DE8B70EF756}"/>
                </a:ext>
              </a:extLst>
            </p:cNvPr>
            <p:cNvCxnSpPr/>
            <p:nvPr/>
          </p:nvCxnSpPr>
          <p:spPr>
            <a:xfrm flipV="1">
              <a:off x="3232668" y="5026978"/>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xmlns="" id="{5D9F4427-E2E4-4060-A3A1-E19C719C9EB1}"/>
                </a:ext>
              </a:extLst>
            </p:cNvPr>
            <p:cNvCxnSpPr>
              <a:stCxn id="17" idx="0"/>
              <a:endCxn id="12" idx="5"/>
            </p:cNvCxnSpPr>
            <p:nvPr/>
          </p:nvCxnSpPr>
          <p:spPr>
            <a:xfrm flipH="1" flipV="1">
              <a:off x="3449110" y="4969906"/>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a:extLst>
                <a:ext uri="{FF2B5EF4-FFF2-40B4-BE49-F238E27FC236}">
                  <a16:creationId xmlns:a16="http://schemas.microsoft.com/office/drawing/2014/main" xmlns="" id="{C6AC5532-2B85-4A80-A476-FD4E69226678}"/>
                </a:ext>
              </a:extLst>
            </p:cNvPr>
            <p:cNvCxnSpPr>
              <a:endCxn id="12" idx="4"/>
            </p:cNvCxnSpPr>
            <p:nvPr/>
          </p:nvCxnSpPr>
          <p:spPr>
            <a:xfrm flipH="1" flipV="1">
              <a:off x="3539397" y="5008778"/>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 name="Straight Arrow Connector 31">
              <a:extLst>
                <a:ext uri="{FF2B5EF4-FFF2-40B4-BE49-F238E27FC236}">
                  <a16:creationId xmlns:a16="http://schemas.microsoft.com/office/drawing/2014/main" xmlns="" id="{31629D62-3BAA-424B-8B49-051309D31DA6}"/>
                </a:ext>
              </a:extLst>
            </p:cNvPr>
            <p:cNvCxnSpPr>
              <a:stCxn id="15" idx="0"/>
            </p:cNvCxnSpPr>
            <p:nvPr/>
          </p:nvCxnSpPr>
          <p:spPr>
            <a:xfrm flipH="1" flipV="1">
              <a:off x="4011844" y="5022439"/>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 name="Straight Arrow Connector 32">
              <a:extLst>
                <a:ext uri="{FF2B5EF4-FFF2-40B4-BE49-F238E27FC236}">
                  <a16:creationId xmlns:a16="http://schemas.microsoft.com/office/drawing/2014/main" xmlns="" id="{D64DFD68-D665-42FC-9177-A9CEF32E1F93}"/>
                </a:ext>
              </a:extLst>
            </p:cNvPr>
            <p:cNvCxnSpPr>
              <a:endCxn id="14" idx="4"/>
            </p:cNvCxnSpPr>
            <p:nvPr/>
          </p:nvCxnSpPr>
          <p:spPr>
            <a:xfrm flipH="1" flipV="1">
              <a:off x="4560889" y="5008778"/>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4" name="Oval 33">
              <a:extLst>
                <a:ext uri="{FF2B5EF4-FFF2-40B4-BE49-F238E27FC236}">
                  <a16:creationId xmlns:a16="http://schemas.microsoft.com/office/drawing/2014/main" xmlns="" id="{D3F695C9-0D26-4704-A00E-769524E17668}"/>
                </a:ext>
              </a:extLst>
            </p:cNvPr>
            <p:cNvSpPr/>
            <p:nvPr/>
          </p:nvSpPr>
          <p:spPr>
            <a:xfrm flipH="1">
              <a:off x="4378913" y="5768304"/>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5" name="Oval 34">
              <a:extLst>
                <a:ext uri="{FF2B5EF4-FFF2-40B4-BE49-F238E27FC236}">
                  <a16:creationId xmlns:a16="http://schemas.microsoft.com/office/drawing/2014/main" xmlns="" id="{78B7B9F7-9F11-4094-9361-024433824112}"/>
                </a:ext>
              </a:extLst>
            </p:cNvPr>
            <p:cNvSpPr/>
            <p:nvPr/>
          </p:nvSpPr>
          <p:spPr>
            <a:xfrm flipH="1">
              <a:off x="2832257"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6" name="Oval 35">
              <a:extLst>
                <a:ext uri="{FF2B5EF4-FFF2-40B4-BE49-F238E27FC236}">
                  <a16:creationId xmlns:a16="http://schemas.microsoft.com/office/drawing/2014/main" xmlns="" id="{3E074744-816F-4364-8134-D0A6A5D44E52}"/>
                </a:ext>
              </a:extLst>
            </p:cNvPr>
            <p:cNvSpPr/>
            <p:nvPr/>
          </p:nvSpPr>
          <p:spPr>
            <a:xfrm flipH="1">
              <a:off x="3343003" y="5776543"/>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7" name="Oval 36">
              <a:extLst>
                <a:ext uri="{FF2B5EF4-FFF2-40B4-BE49-F238E27FC236}">
                  <a16:creationId xmlns:a16="http://schemas.microsoft.com/office/drawing/2014/main" xmlns="" id="{EA8805FF-C35E-4928-8D71-C8A8A5A75247}"/>
                </a:ext>
              </a:extLst>
            </p:cNvPr>
            <p:cNvSpPr/>
            <p:nvPr/>
          </p:nvSpPr>
          <p:spPr>
            <a:xfrm flipH="1">
              <a:off x="3853749"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8" name="TextBox 37">
              <a:extLst>
                <a:ext uri="{FF2B5EF4-FFF2-40B4-BE49-F238E27FC236}">
                  <a16:creationId xmlns:a16="http://schemas.microsoft.com/office/drawing/2014/main" xmlns="" id="{32A515F7-5E84-4850-8974-177E936389FA}"/>
                </a:ext>
              </a:extLst>
            </p:cNvPr>
            <p:cNvSpPr txBox="1"/>
            <p:nvPr/>
          </p:nvSpPr>
          <p:spPr>
            <a:xfrm>
              <a:off x="3050844" y="5667042"/>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39" name="TextBox 38">
              <a:extLst>
                <a:ext uri="{FF2B5EF4-FFF2-40B4-BE49-F238E27FC236}">
                  <a16:creationId xmlns:a16="http://schemas.microsoft.com/office/drawing/2014/main" xmlns="" id="{46CA9B97-6BF9-4223-8081-46FE045F9828}"/>
                </a:ext>
              </a:extLst>
            </p:cNvPr>
            <p:cNvSpPr txBox="1"/>
            <p:nvPr/>
          </p:nvSpPr>
          <p:spPr>
            <a:xfrm>
              <a:off x="3564603" y="5647586"/>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0" name="TextBox 39">
              <a:extLst>
                <a:ext uri="{FF2B5EF4-FFF2-40B4-BE49-F238E27FC236}">
                  <a16:creationId xmlns:a16="http://schemas.microsoft.com/office/drawing/2014/main" xmlns="" id="{23865AA9-DF40-4344-99DB-62BA258341E4}"/>
                </a:ext>
              </a:extLst>
            </p:cNvPr>
            <p:cNvSpPr txBox="1"/>
            <p:nvPr/>
          </p:nvSpPr>
          <p:spPr>
            <a:xfrm>
              <a:off x="4097151" y="5653605"/>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1" name="Oval 40">
              <a:extLst>
                <a:ext uri="{FF2B5EF4-FFF2-40B4-BE49-F238E27FC236}">
                  <a16:creationId xmlns:a16="http://schemas.microsoft.com/office/drawing/2014/main" xmlns="" id="{024A9874-DD04-475D-928D-47E443111D34}"/>
                </a:ext>
              </a:extLst>
            </p:cNvPr>
            <p:cNvSpPr/>
            <p:nvPr/>
          </p:nvSpPr>
          <p:spPr>
            <a:xfrm flipH="1">
              <a:off x="4935480"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2" name="TextBox 41">
              <a:extLst>
                <a:ext uri="{FF2B5EF4-FFF2-40B4-BE49-F238E27FC236}">
                  <a16:creationId xmlns:a16="http://schemas.microsoft.com/office/drawing/2014/main" xmlns="" id="{9C500F81-91B8-4049-B9FE-12EB49DDE93D}"/>
                </a:ext>
              </a:extLst>
            </p:cNvPr>
            <p:cNvSpPr txBox="1"/>
            <p:nvPr/>
          </p:nvSpPr>
          <p:spPr>
            <a:xfrm>
              <a:off x="4620452" y="5664199"/>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3" name="Oval 42">
              <a:extLst>
                <a:ext uri="{FF2B5EF4-FFF2-40B4-BE49-F238E27FC236}">
                  <a16:creationId xmlns:a16="http://schemas.microsoft.com/office/drawing/2014/main" xmlns="" id="{F6EE5826-E89C-4354-A216-6A4CCC8CCF27}"/>
                </a:ext>
              </a:extLst>
            </p:cNvPr>
            <p:cNvSpPr/>
            <p:nvPr/>
          </p:nvSpPr>
          <p:spPr>
            <a:xfrm flipH="1">
              <a:off x="5470938"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4" name="TextBox 43">
              <a:extLst>
                <a:ext uri="{FF2B5EF4-FFF2-40B4-BE49-F238E27FC236}">
                  <a16:creationId xmlns:a16="http://schemas.microsoft.com/office/drawing/2014/main" xmlns="" id="{C3038677-C30F-45C6-A2FE-59FEB7D1AF7E}"/>
                </a:ext>
              </a:extLst>
            </p:cNvPr>
            <p:cNvSpPr txBox="1"/>
            <p:nvPr/>
          </p:nvSpPr>
          <p:spPr>
            <a:xfrm>
              <a:off x="5157378" y="5661580"/>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45" name="Straight Arrow Connector 44">
              <a:extLst>
                <a:ext uri="{FF2B5EF4-FFF2-40B4-BE49-F238E27FC236}">
                  <a16:creationId xmlns:a16="http://schemas.microsoft.com/office/drawing/2014/main" xmlns="" id="{6404F1C1-6302-497A-8E70-35793485E610}"/>
                </a:ext>
              </a:extLst>
            </p:cNvPr>
            <p:cNvCxnSpPr/>
            <p:nvPr/>
          </p:nvCxnSpPr>
          <p:spPr>
            <a:xfrm flipV="1">
              <a:off x="2981972" y="551449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 name="Straight Arrow Connector 45">
              <a:extLst>
                <a:ext uri="{FF2B5EF4-FFF2-40B4-BE49-F238E27FC236}">
                  <a16:creationId xmlns:a16="http://schemas.microsoft.com/office/drawing/2014/main" xmlns="" id="{C33C6454-6042-4221-9E59-39AB1660642E}"/>
                </a:ext>
              </a:extLst>
            </p:cNvPr>
            <p:cNvCxnSpPr/>
            <p:nvPr/>
          </p:nvCxnSpPr>
          <p:spPr>
            <a:xfrm flipV="1">
              <a:off x="3488419" y="5519971"/>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7" name="Straight Arrow Connector 46">
              <a:extLst>
                <a:ext uri="{FF2B5EF4-FFF2-40B4-BE49-F238E27FC236}">
                  <a16:creationId xmlns:a16="http://schemas.microsoft.com/office/drawing/2014/main" xmlns="" id="{1C24A34A-A54F-40D1-9D3C-C7C7639D2DB2}"/>
                </a:ext>
              </a:extLst>
            </p:cNvPr>
            <p:cNvCxnSpPr/>
            <p:nvPr/>
          </p:nvCxnSpPr>
          <p:spPr>
            <a:xfrm flipV="1">
              <a:off x="3999976"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 name="Straight Arrow Connector 47">
              <a:extLst>
                <a:ext uri="{FF2B5EF4-FFF2-40B4-BE49-F238E27FC236}">
                  <a16:creationId xmlns:a16="http://schemas.microsoft.com/office/drawing/2014/main" xmlns="" id="{50B8FD59-3B27-42E3-B55C-E95D60700790}"/>
                </a:ext>
              </a:extLst>
            </p:cNvPr>
            <p:cNvCxnSpPr/>
            <p:nvPr/>
          </p:nvCxnSpPr>
          <p:spPr>
            <a:xfrm flipV="1">
              <a:off x="4552194"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9" name="Straight Arrow Connector 48">
              <a:extLst>
                <a:ext uri="{FF2B5EF4-FFF2-40B4-BE49-F238E27FC236}">
                  <a16:creationId xmlns:a16="http://schemas.microsoft.com/office/drawing/2014/main" xmlns="" id="{6BD2D7C9-CB3E-4DDC-B767-0B2E77AAE5ED}"/>
                </a:ext>
              </a:extLst>
            </p:cNvPr>
            <p:cNvCxnSpPr/>
            <p:nvPr/>
          </p:nvCxnSpPr>
          <p:spPr>
            <a:xfrm flipH="1" flipV="1">
              <a:off x="4827997" y="5514496"/>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0" name="Straight Arrow Connector 49">
              <a:extLst>
                <a:ext uri="{FF2B5EF4-FFF2-40B4-BE49-F238E27FC236}">
                  <a16:creationId xmlns:a16="http://schemas.microsoft.com/office/drawing/2014/main" xmlns="" id="{F87323F5-843D-41BB-AB72-19976452D72D}"/>
                </a:ext>
              </a:extLst>
            </p:cNvPr>
            <p:cNvCxnSpPr/>
            <p:nvPr/>
          </p:nvCxnSpPr>
          <p:spPr>
            <a:xfrm flipV="1">
              <a:off x="2974612" y="5532697"/>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1" name="Straight Arrow Connector 50">
              <a:extLst>
                <a:ext uri="{FF2B5EF4-FFF2-40B4-BE49-F238E27FC236}">
                  <a16:creationId xmlns:a16="http://schemas.microsoft.com/office/drawing/2014/main" xmlns="" id="{08AD2619-A724-4F53-9705-4D2D42F37236}"/>
                </a:ext>
              </a:extLst>
            </p:cNvPr>
            <p:cNvCxnSpPr/>
            <p:nvPr/>
          </p:nvCxnSpPr>
          <p:spPr>
            <a:xfrm flipH="1" flipV="1">
              <a:off x="3191054" y="5475625"/>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2" name="Straight Arrow Connector 51">
              <a:extLst>
                <a:ext uri="{FF2B5EF4-FFF2-40B4-BE49-F238E27FC236}">
                  <a16:creationId xmlns:a16="http://schemas.microsoft.com/office/drawing/2014/main" xmlns="" id="{38C4D791-1DFF-46BE-8A0F-4DC2A87CF38D}"/>
                </a:ext>
              </a:extLst>
            </p:cNvPr>
            <p:cNvCxnSpPr/>
            <p:nvPr/>
          </p:nvCxnSpPr>
          <p:spPr>
            <a:xfrm flipH="1" flipV="1">
              <a:off x="3281341" y="5514497"/>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3" name="Straight Arrow Connector 52">
              <a:extLst>
                <a:ext uri="{FF2B5EF4-FFF2-40B4-BE49-F238E27FC236}">
                  <a16:creationId xmlns:a16="http://schemas.microsoft.com/office/drawing/2014/main" xmlns="" id="{89390CB5-DB10-453A-98E0-7E5A1610CBCC}"/>
                </a:ext>
              </a:extLst>
            </p:cNvPr>
            <p:cNvCxnSpPr/>
            <p:nvPr/>
          </p:nvCxnSpPr>
          <p:spPr>
            <a:xfrm flipH="1" flipV="1">
              <a:off x="3753788" y="5528158"/>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4" name="Straight Arrow Connector 53">
              <a:extLst>
                <a:ext uri="{FF2B5EF4-FFF2-40B4-BE49-F238E27FC236}">
                  <a16:creationId xmlns:a16="http://schemas.microsoft.com/office/drawing/2014/main" xmlns="" id="{82F63A87-333F-412D-896E-0FB196294647}"/>
                </a:ext>
              </a:extLst>
            </p:cNvPr>
            <p:cNvCxnSpPr/>
            <p:nvPr/>
          </p:nvCxnSpPr>
          <p:spPr>
            <a:xfrm flipH="1" flipV="1">
              <a:off x="4302833" y="5514497"/>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5" name="Straight Arrow Connector 54">
              <a:extLst>
                <a:ext uri="{FF2B5EF4-FFF2-40B4-BE49-F238E27FC236}">
                  <a16:creationId xmlns:a16="http://schemas.microsoft.com/office/drawing/2014/main" xmlns="" id="{D03F4642-8E7B-4D1C-BF45-418055EB6062}"/>
                </a:ext>
              </a:extLst>
            </p:cNvPr>
            <p:cNvCxnSpPr>
              <a:stCxn id="43" idx="0"/>
              <a:endCxn id="22" idx="4"/>
            </p:cNvCxnSpPr>
            <p:nvPr/>
          </p:nvCxnSpPr>
          <p:spPr>
            <a:xfrm flipH="1" flipV="1">
              <a:off x="5343251" y="5552867"/>
              <a:ext cx="255373" cy="2361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6" name="Straight Arrow Connector 55">
              <a:extLst>
                <a:ext uri="{FF2B5EF4-FFF2-40B4-BE49-F238E27FC236}">
                  <a16:creationId xmlns:a16="http://schemas.microsoft.com/office/drawing/2014/main" xmlns="" id="{223C2ABA-D0C5-4040-BBB9-E48F82711397}"/>
                </a:ext>
              </a:extLst>
            </p:cNvPr>
            <p:cNvCxnSpPr>
              <a:stCxn id="43" idx="0"/>
            </p:cNvCxnSpPr>
            <p:nvPr/>
          </p:nvCxnSpPr>
          <p:spPr>
            <a:xfrm flipH="1" flipV="1">
              <a:off x="4845665" y="5557006"/>
              <a:ext cx="752959" cy="2320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7" name="Straight Arrow Connector 56">
              <a:extLst>
                <a:ext uri="{FF2B5EF4-FFF2-40B4-BE49-F238E27FC236}">
                  <a16:creationId xmlns:a16="http://schemas.microsoft.com/office/drawing/2014/main" xmlns="" id="{5471CAD5-388F-4C3B-91CF-A60F26B71F10}"/>
                </a:ext>
              </a:extLst>
            </p:cNvPr>
            <p:cNvCxnSpPr>
              <a:stCxn id="41" idx="0"/>
              <a:endCxn id="22" idx="4"/>
            </p:cNvCxnSpPr>
            <p:nvPr/>
          </p:nvCxnSpPr>
          <p:spPr>
            <a:xfrm flipV="1">
              <a:off x="5063166" y="5552867"/>
              <a:ext cx="280085" cy="2361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cxnSp>
        <p:nvCxnSpPr>
          <p:cNvPr id="58" name="Straight Arrow Connector 57">
            <a:extLst>
              <a:ext uri="{FF2B5EF4-FFF2-40B4-BE49-F238E27FC236}">
                <a16:creationId xmlns:a16="http://schemas.microsoft.com/office/drawing/2014/main" xmlns="" id="{C3BB3092-DB9C-4AE7-9D91-ED455081F3E1}"/>
              </a:ext>
            </a:extLst>
          </p:cNvPr>
          <p:cNvCxnSpPr>
            <a:cxnSpLocks/>
          </p:cNvCxnSpPr>
          <p:nvPr/>
        </p:nvCxnSpPr>
        <p:spPr>
          <a:xfrm flipV="1">
            <a:off x="2245729" y="2175647"/>
            <a:ext cx="666421" cy="347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xmlns="" id="{D495C265-2AAC-47BB-9452-C4298068F6D6}"/>
              </a:ext>
            </a:extLst>
          </p:cNvPr>
          <p:cNvCxnSpPr>
            <a:cxnSpLocks/>
          </p:cNvCxnSpPr>
          <p:nvPr/>
        </p:nvCxnSpPr>
        <p:spPr>
          <a:xfrm>
            <a:off x="2257367" y="2540719"/>
            <a:ext cx="688325" cy="324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xmlns="" id="{D4DB9519-BB96-45C5-ABD9-FF47B6955A7D}"/>
              </a:ext>
            </a:extLst>
          </p:cNvPr>
          <p:cNvGrpSpPr/>
          <p:nvPr/>
        </p:nvGrpSpPr>
        <p:grpSpPr>
          <a:xfrm>
            <a:off x="2912150" y="1878865"/>
            <a:ext cx="1516170" cy="684177"/>
            <a:chOff x="2832257" y="4743339"/>
            <a:chExt cx="2894054" cy="1449594"/>
          </a:xfrm>
        </p:grpSpPr>
        <p:sp>
          <p:nvSpPr>
            <p:cNvPr id="67" name="Oval 66">
              <a:extLst>
                <a:ext uri="{FF2B5EF4-FFF2-40B4-BE49-F238E27FC236}">
                  <a16:creationId xmlns:a16="http://schemas.microsoft.com/office/drawing/2014/main" xmlns="" id="{4D8F5B69-D77A-466C-91A7-AF57C96106E4}"/>
                </a:ext>
              </a:extLst>
            </p:cNvPr>
            <p:cNvSpPr/>
            <p:nvPr/>
          </p:nvSpPr>
          <p:spPr>
            <a:xfrm flipH="1">
              <a:off x="4958367" y="474333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68" name="Oval 67">
              <a:extLst>
                <a:ext uri="{FF2B5EF4-FFF2-40B4-BE49-F238E27FC236}">
                  <a16:creationId xmlns:a16="http://schemas.microsoft.com/office/drawing/2014/main" xmlns="" id="{BE43B6C4-8021-47EF-8D0A-6B48529BC36B}"/>
                </a:ext>
              </a:extLst>
            </p:cNvPr>
            <p:cNvSpPr/>
            <p:nvPr/>
          </p:nvSpPr>
          <p:spPr>
            <a:xfrm flipH="1">
              <a:off x="3411711"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69" name="Oval 68">
              <a:extLst>
                <a:ext uri="{FF2B5EF4-FFF2-40B4-BE49-F238E27FC236}">
                  <a16:creationId xmlns:a16="http://schemas.microsoft.com/office/drawing/2014/main" xmlns="" id="{B9F48F53-C5F4-4455-9211-29FEC5BDD03C}"/>
                </a:ext>
              </a:extLst>
            </p:cNvPr>
            <p:cNvSpPr/>
            <p:nvPr/>
          </p:nvSpPr>
          <p:spPr>
            <a:xfrm flipH="1">
              <a:off x="3922457" y="475157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70" name="Oval 69">
              <a:extLst>
                <a:ext uri="{FF2B5EF4-FFF2-40B4-BE49-F238E27FC236}">
                  <a16:creationId xmlns:a16="http://schemas.microsoft.com/office/drawing/2014/main" xmlns="" id="{0C60F561-176D-4B9B-BCA8-C1E663B96DC8}"/>
                </a:ext>
              </a:extLst>
            </p:cNvPr>
            <p:cNvSpPr/>
            <p:nvPr/>
          </p:nvSpPr>
          <p:spPr>
            <a:xfrm flipH="1">
              <a:off x="4433203"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71" name="Oval 70">
              <a:extLst>
                <a:ext uri="{FF2B5EF4-FFF2-40B4-BE49-F238E27FC236}">
                  <a16:creationId xmlns:a16="http://schemas.microsoft.com/office/drawing/2014/main" xmlns="" id="{0A90B427-B56A-46DC-B027-3FBDAF6D18F5}"/>
                </a:ext>
              </a:extLst>
            </p:cNvPr>
            <p:cNvSpPr/>
            <p:nvPr/>
          </p:nvSpPr>
          <p:spPr>
            <a:xfrm flipH="1">
              <a:off x="4658998" y="526666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72" name="Oval 71">
              <a:extLst>
                <a:ext uri="{FF2B5EF4-FFF2-40B4-BE49-F238E27FC236}">
                  <a16:creationId xmlns:a16="http://schemas.microsoft.com/office/drawing/2014/main" xmlns="" id="{FCCEC07F-59AA-4152-8F58-E923011C92D2}"/>
                </a:ext>
              </a:extLst>
            </p:cNvPr>
            <p:cNvSpPr/>
            <p:nvPr/>
          </p:nvSpPr>
          <p:spPr>
            <a:xfrm flipH="1">
              <a:off x="3112342"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73" name="Oval 72">
              <a:extLst>
                <a:ext uri="{FF2B5EF4-FFF2-40B4-BE49-F238E27FC236}">
                  <a16:creationId xmlns:a16="http://schemas.microsoft.com/office/drawing/2014/main" xmlns="" id="{EF75CDAB-7A0E-44FF-B948-6B5254BE4D46}"/>
                </a:ext>
              </a:extLst>
            </p:cNvPr>
            <p:cNvSpPr/>
            <p:nvPr/>
          </p:nvSpPr>
          <p:spPr>
            <a:xfrm flipH="1">
              <a:off x="3623088" y="5274907"/>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74" name="Oval 73">
              <a:extLst>
                <a:ext uri="{FF2B5EF4-FFF2-40B4-BE49-F238E27FC236}">
                  <a16:creationId xmlns:a16="http://schemas.microsoft.com/office/drawing/2014/main" xmlns="" id="{60BDA6FC-247D-4E99-B22B-B24590071069}"/>
                </a:ext>
              </a:extLst>
            </p:cNvPr>
            <p:cNvSpPr/>
            <p:nvPr/>
          </p:nvSpPr>
          <p:spPr>
            <a:xfrm flipH="1">
              <a:off x="4133834"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75" name="TextBox 74">
              <a:extLst>
                <a:ext uri="{FF2B5EF4-FFF2-40B4-BE49-F238E27FC236}">
                  <a16:creationId xmlns:a16="http://schemas.microsoft.com/office/drawing/2014/main" xmlns="" id="{EE052050-6053-4768-871D-E8FC2ED83413}"/>
                </a:ext>
              </a:extLst>
            </p:cNvPr>
            <p:cNvSpPr txBox="1"/>
            <p:nvPr/>
          </p:nvSpPr>
          <p:spPr>
            <a:xfrm>
              <a:off x="3323720" y="5147209"/>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76" name="TextBox 75">
              <a:extLst>
                <a:ext uri="{FF2B5EF4-FFF2-40B4-BE49-F238E27FC236}">
                  <a16:creationId xmlns:a16="http://schemas.microsoft.com/office/drawing/2014/main" xmlns="" id="{2AD5274C-2C65-48E0-82FB-398BE17C4C4B}"/>
                </a:ext>
              </a:extLst>
            </p:cNvPr>
            <p:cNvSpPr txBox="1"/>
            <p:nvPr/>
          </p:nvSpPr>
          <p:spPr>
            <a:xfrm>
              <a:off x="3834467" y="5147209"/>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77" name="TextBox 76">
              <a:extLst>
                <a:ext uri="{FF2B5EF4-FFF2-40B4-BE49-F238E27FC236}">
                  <a16:creationId xmlns:a16="http://schemas.microsoft.com/office/drawing/2014/main" xmlns="" id="{80E4E251-CEC0-4552-9535-148673D5B96F}"/>
                </a:ext>
              </a:extLst>
            </p:cNvPr>
            <p:cNvSpPr txBox="1"/>
            <p:nvPr/>
          </p:nvSpPr>
          <p:spPr>
            <a:xfrm>
              <a:off x="4352423" y="5147209"/>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78" name="Oval 77">
              <a:extLst>
                <a:ext uri="{FF2B5EF4-FFF2-40B4-BE49-F238E27FC236}">
                  <a16:creationId xmlns:a16="http://schemas.microsoft.com/office/drawing/2014/main" xmlns="" id="{7D85DA09-489C-4956-86C8-BC554DEFA732}"/>
                </a:ext>
              </a:extLst>
            </p:cNvPr>
            <p:cNvSpPr/>
            <p:nvPr/>
          </p:nvSpPr>
          <p:spPr>
            <a:xfrm flipH="1">
              <a:off x="5215565" y="5287429"/>
              <a:ext cx="255373" cy="2654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79" name="TextBox 78">
              <a:extLst>
                <a:ext uri="{FF2B5EF4-FFF2-40B4-BE49-F238E27FC236}">
                  <a16:creationId xmlns:a16="http://schemas.microsoft.com/office/drawing/2014/main" xmlns="" id="{3592F552-3922-4A53-B2F8-1E4849CA7B67}"/>
                </a:ext>
              </a:extLst>
            </p:cNvPr>
            <p:cNvSpPr txBox="1"/>
            <p:nvPr/>
          </p:nvSpPr>
          <p:spPr>
            <a:xfrm>
              <a:off x="4908989" y="5167971"/>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80" name="Straight Arrow Connector 79">
              <a:extLst>
                <a:ext uri="{FF2B5EF4-FFF2-40B4-BE49-F238E27FC236}">
                  <a16:creationId xmlns:a16="http://schemas.microsoft.com/office/drawing/2014/main" xmlns="" id="{F5446065-062D-4BE0-966E-CDE35DE85E61}"/>
                </a:ext>
              </a:extLst>
            </p:cNvPr>
            <p:cNvCxnSpPr>
              <a:stCxn id="72" idx="0"/>
              <a:endCxn id="68" idx="4"/>
            </p:cNvCxnSpPr>
            <p:nvPr/>
          </p:nvCxnSpPr>
          <p:spPr>
            <a:xfrm flipV="1">
              <a:off x="3240028" y="500877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1" name="Straight Arrow Connector 80">
              <a:extLst>
                <a:ext uri="{FF2B5EF4-FFF2-40B4-BE49-F238E27FC236}">
                  <a16:creationId xmlns:a16="http://schemas.microsoft.com/office/drawing/2014/main" xmlns="" id="{DB60A54C-A2E9-4754-AE59-68085DA0F54D}"/>
                </a:ext>
              </a:extLst>
            </p:cNvPr>
            <p:cNvCxnSpPr/>
            <p:nvPr/>
          </p:nvCxnSpPr>
          <p:spPr>
            <a:xfrm flipV="1">
              <a:off x="3746475" y="5014252"/>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2" name="Straight Arrow Connector 81">
              <a:extLst>
                <a:ext uri="{FF2B5EF4-FFF2-40B4-BE49-F238E27FC236}">
                  <a16:creationId xmlns:a16="http://schemas.microsoft.com/office/drawing/2014/main" xmlns="" id="{8B3FD255-2421-4E65-9388-221692CF03A6}"/>
                </a:ext>
              </a:extLst>
            </p:cNvPr>
            <p:cNvCxnSpPr/>
            <p:nvPr/>
          </p:nvCxnSpPr>
          <p:spPr>
            <a:xfrm flipV="1">
              <a:off x="4258032"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3" name="Straight Arrow Connector 82">
              <a:extLst>
                <a:ext uri="{FF2B5EF4-FFF2-40B4-BE49-F238E27FC236}">
                  <a16:creationId xmlns:a16="http://schemas.microsoft.com/office/drawing/2014/main" xmlns="" id="{9EEC3E98-22EB-495D-9FE1-EC03131B6BB4}"/>
                </a:ext>
              </a:extLst>
            </p:cNvPr>
            <p:cNvCxnSpPr/>
            <p:nvPr/>
          </p:nvCxnSpPr>
          <p:spPr>
            <a:xfrm flipV="1">
              <a:off x="4810250"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4" name="Straight Arrow Connector 83">
              <a:extLst>
                <a:ext uri="{FF2B5EF4-FFF2-40B4-BE49-F238E27FC236}">
                  <a16:creationId xmlns:a16="http://schemas.microsoft.com/office/drawing/2014/main" xmlns="" id="{FF768466-B45A-438F-81CB-EEC21CAEFAE2}"/>
                </a:ext>
              </a:extLst>
            </p:cNvPr>
            <p:cNvCxnSpPr>
              <a:endCxn id="67" idx="4"/>
            </p:cNvCxnSpPr>
            <p:nvPr/>
          </p:nvCxnSpPr>
          <p:spPr>
            <a:xfrm flipH="1" flipV="1">
              <a:off x="5086053" y="5008777"/>
              <a:ext cx="252667" cy="2726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5" name="Straight Arrow Connector 84">
              <a:extLst>
                <a:ext uri="{FF2B5EF4-FFF2-40B4-BE49-F238E27FC236}">
                  <a16:creationId xmlns:a16="http://schemas.microsoft.com/office/drawing/2014/main" xmlns="" id="{EB9A2FC3-0218-4361-8079-F532B4AAE785}"/>
                </a:ext>
              </a:extLst>
            </p:cNvPr>
            <p:cNvCxnSpPr/>
            <p:nvPr/>
          </p:nvCxnSpPr>
          <p:spPr>
            <a:xfrm flipV="1">
              <a:off x="3232668" y="5026978"/>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6" name="Straight Arrow Connector 85">
              <a:extLst>
                <a:ext uri="{FF2B5EF4-FFF2-40B4-BE49-F238E27FC236}">
                  <a16:creationId xmlns:a16="http://schemas.microsoft.com/office/drawing/2014/main" xmlns="" id="{A2942C74-671A-4B9F-985D-369BA6D4C1FA}"/>
                </a:ext>
              </a:extLst>
            </p:cNvPr>
            <p:cNvCxnSpPr>
              <a:stCxn id="73" idx="0"/>
              <a:endCxn id="68" idx="5"/>
            </p:cNvCxnSpPr>
            <p:nvPr/>
          </p:nvCxnSpPr>
          <p:spPr>
            <a:xfrm flipH="1" flipV="1">
              <a:off x="3449110" y="4969906"/>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7" name="Straight Arrow Connector 86">
              <a:extLst>
                <a:ext uri="{FF2B5EF4-FFF2-40B4-BE49-F238E27FC236}">
                  <a16:creationId xmlns:a16="http://schemas.microsoft.com/office/drawing/2014/main" xmlns="" id="{220B18B0-59A4-4A76-BD14-5B4262766C6D}"/>
                </a:ext>
              </a:extLst>
            </p:cNvPr>
            <p:cNvCxnSpPr>
              <a:endCxn id="68" idx="4"/>
            </p:cNvCxnSpPr>
            <p:nvPr/>
          </p:nvCxnSpPr>
          <p:spPr>
            <a:xfrm flipH="1" flipV="1">
              <a:off x="3539397" y="5008778"/>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8" name="Straight Arrow Connector 87">
              <a:extLst>
                <a:ext uri="{FF2B5EF4-FFF2-40B4-BE49-F238E27FC236}">
                  <a16:creationId xmlns:a16="http://schemas.microsoft.com/office/drawing/2014/main" xmlns="" id="{7EDBA319-6213-4D71-B34A-44184B521ABE}"/>
                </a:ext>
              </a:extLst>
            </p:cNvPr>
            <p:cNvCxnSpPr>
              <a:stCxn id="71" idx="0"/>
            </p:cNvCxnSpPr>
            <p:nvPr/>
          </p:nvCxnSpPr>
          <p:spPr>
            <a:xfrm flipH="1" flipV="1">
              <a:off x="4011844" y="5022439"/>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9" name="Straight Arrow Connector 88">
              <a:extLst>
                <a:ext uri="{FF2B5EF4-FFF2-40B4-BE49-F238E27FC236}">
                  <a16:creationId xmlns:a16="http://schemas.microsoft.com/office/drawing/2014/main" xmlns="" id="{08829843-238E-4F80-B1DB-D01D3B487F7E}"/>
                </a:ext>
              </a:extLst>
            </p:cNvPr>
            <p:cNvCxnSpPr>
              <a:endCxn id="70" idx="4"/>
            </p:cNvCxnSpPr>
            <p:nvPr/>
          </p:nvCxnSpPr>
          <p:spPr>
            <a:xfrm flipH="1" flipV="1">
              <a:off x="4560889" y="5008778"/>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0" name="Oval 89">
              <a:extLst>
                <a:ext uri="{FF2B5EF4-FFF2-40B4-BE49-F238E27FC236}">
                  <a16:creationId xmlns:a16="http://schemas.microsoft.com/office/drawing/2014/main" xmlns="" id="{4E7EE369-3928-4A76-AF04-CB892C6F5143}"/>
                </a:ext>
              </a:extLst>
            </p:cNvPr>
            <p:cNvSpPr/>
            <p:nvPr/>
          </p:nvSpPr>
          <p:spPr>
            <a:xfrm flipH="1">
              <a:off x="4378913" y="5768304"/>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91" name="Oval 90">
              <a:extLst>
                <a:ext uri="{FF2B5EF4-FFF2-40B4-BE49-F238E27FC236}">
                  <a16:creationId xmlns:a16="http://schemas.microsoft.com/office/drawing/2014/main" xmlns="" id="{927DA814-E8A8-4CE6-B147-B34F51CFC888}"/>
                </a:ext>
              </a:extLst>
            </p:cNvPr>
            <p:cNvSpPr/>
            <p:nvPr/>
          </p:nvSpPr>
          <p:spPr>
            <a:xfrm flipH="1">
              <a:off x="2832257"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92" name="Oval 91">
              <a:extLst>
                <a:ext uri="{FF2B5EF4-FFF2-40B4-BE49-F238E27FC236}">
                  <a16:creationId xmlns:a16="http://schemas.microsoft.com/office/drawing/2014/main" xmlns="" id="{09168969-6DD6-49AF-A2A4-8475C5EC25C0}"/>
                </a:ext>
              </a:extLst>
            </p:cNvPr>
            <p:cNvSpPr/>
            <p:nvPr/>
          </p:nvSpPr>
          <p:spPr>
            <a:xfrm flipH="1">
              <a:off x="3343003" y="5776543"/>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93" name="Oval 92">
              <a:extLst>
                <a:ext uri="{FF2B5EF4-FFF2-40B4-BE49-F238E27FC236}">
                  <a16:creationId xmlns:a16="http://schemas.microsoft.com/office/drawing/2014/main" xmlns="" id="{27CFC81D-61B4-4290-A2BF-6A6C9D4CD0C6}"/>
                </a:ext>
              </a:extLst>
            </p:cNvPr>
            <p:cNvSpPr/>
            <p:nvPr/>
          </p:nvSpPr>
          <p:spPr>
            <a:xfrm flipH="1">
              <a:off x="3853749"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94" name="TextBox 93">
              <a:extLst>
                <a:ext uri="{FF2B5EF4-FFF2-40B4-BE49-F238E27FC236}">
                  <a16:creationId xmlns:a16="http://schemas.microsoft.com/office/drawing/2014/main" xmlns="" id="{574CC098-BB9F-4ADA-86B0-8D5057965FB5}"/>
                </a:ext>
              </a:extLst>
            </p:cNvPr>
            <p:cNvSpPr txBox="1"/>
            <p:nvPr/>
          </p:nvSpPr>
          <p:spPr>
            <a:xfrm>
              <a:off x="3050844" y="5667042"/>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95" name="TextBox 94">
              <a:extLst>
                <a:ext uri="{FF2B5EF4-FFF2-40B4-BE49-F238E27FC236}">
                  <a16:creationId xmlns:a16="http://schemas.microsoft.com/office/drawing/2014/main" xmlns="" id="{C874AB08-9B14-4AA2-ACAF-CD84D3AE911A}"/>
                </a:ext>
              </a:extLst>
            </p:cNvPr>
            <p:cNvSpPr txBox="1"/>
            <p:nvPr/>
          </p:nvSpPr>
          <p:spPr>
            <a:xfrm>
              <a:off x="3564603" y="5647586"/>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96" name="TextBox 95">
              <a:extLst>
                <a:ext uri="{FF2B5EF4-FFF2-40B4-BE49-F238E27FC236}">
                  <a16:creationId xmlns:a16="http://schemas.microsoft.com/office/drawing/2014/main" xmlns="" id="{8B6E39A1-1B51-4669-A16B-0F081AEE8293}"/>
                </a:ext>
              </a:extLst>
            </p:cNvPr>
            <p:cNvSpPr txBox="1"/>
            <p:nvPr/>
          </p:nvSpPr>
          <p:spPr>
            <a:xfrm>
              <a:off x="4097151" y="5653605"/>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97" name="Oval 96">
              <a:extLst>
                <a:ext uri="{FF2B5EF4-FFF2-40B4-BE49-F238E27FC236}">
                  <a16:creationId xmlns:a16="http://schemas.microsoft.com/office/drawing/2014/main" xmlns="" id="{7CA14DD1-E1E4-4E45-AC77-15D9EC7F7815}"/>
                </a:ext>
              </a:extLst>
            </p:cNvPr>
            <p:cNvSpPr/>
            <p:nvPr/>
          </p:nvSpPr>
          <p:spPr>
            <a:xfrm flipH="1">
              <a:off x="4935480"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98" name="TextBox 97">
              <a:extLst>
                <a:ext uri="{FF2B5EF4-FFF2-40B4-BE49-F238E27FC236}">
                  <a16:creationId xmlns:a16="http://schemas.microsoft.com/office/drawing/2014/main" xmlns="" id="{7C6864DE-4EAA-4493-B7BC-5195FF90E0F3}"/>
                </a:ext>
              </a:extLst>
            </p:cNvPr>
            <p:cNvSpPr txBox="1"/>
            <p:nvPr/>
          </p:nvSpPr>
          <p:spPr>
            <a:xfrm>
              <a:off x="4620452" y="5664199"/>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99" name="Oval 98">
              <a:extLst>
                <a:ext uri="{FF2B5EF4-FFF2-40B4-BE49-F238E27FC236}">
                  <a16:creationId xmlns:a16="http://schemas.microsoft.com/office/drawing/2014/main" xmlns="" id="{7A1BD73B-C609-4665-88BE-272B69B1FE4C}"/>
                </a:ext>
              </a:extLst>
            </p:cNvPr>
            <p:cNvSpPr/>
            <p:nvPr/>
          </p:nvSpPr>
          <p:spPr>
            <a:xfrm flipH="1">
              <a:off x="5470938"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00" name="TextBox 99">
              <a:extLst>
                <a:ext uri="{FF2B5EF4-FFF2-40B4-BE49-F238E27FC236}">
                  <a16:creationId xmlns:a16="http://schemas.microsoft.com/office/drawing/2014/main" xmlns="" id="{E96D8A93-BEE1-4A19-932B-2C5B88F8FE68}"/>
                </a:ext>
              </a:extLst>
            </p:cNvPr>
            <p:cNvSpPr txBox="1"/>
            <p:nvPr/>
          </p:nvSpPr>
          <p:spPr>
            <a:xfrm>
              <a:off x="5157378" y="5661580"/>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101" name="Straight Arrow Connector 100">
              <a:extLst>
                <a:ext uri="{FF2B5EF4-FFF2-40B4-BE49-F238E27FC236}">
                  <a16:creationId xmlns:a16="http://schemas.microsoft.com/office/drawing/2014/main" xmlns="" id="{3B7B97E2-0657-4E98-89FC-2A66235A6DCB}"/>
                </a:ext>
              </a:extLst>
            </p:cNvPr>
            <p:cNvCxnSpPr/>
            <p:nvPr/>
          </p:nvCxnSpPr>
          <p:spPr>
            <a:xfrm flipV="1">
              <a:off x="2981972" y="551449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2" name="Straight Arrow Connector 101">
              <a:extLst>
                <a:ext uri="{FF2B5EF4-FFF2-40B4-BE49-F238E27FC236}">
                  <a16:creationId xmlns:a16="http://schemas.microsoft.com/office/drawing/2014/main" xmlns="" id="{550B4767-A385-4B7E-A833-5BA2225510D4}"/>
                </a:ext>
              </a:extLst>
            </p:cNvPr>
            <p:cNvCxnSpPr/>
            <p:nvPr/>
          </p:nvCxnSpPr>
          <p:spPr>
            <a:xfrm flipV="1">
              <a:off x="3488419" y="5519971"/>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3" name="Straight Arrow Connector 102">
              <a:extLst>
                <a:ext uri="{FF2B5EF4-FFF2-40B4-BE49-F238E27FC236}">
                  <a16:creationId xmlns:a16="http://schemas.microsoft.com/office/drawing/2014/main" xmlns="" id="{DE95D757-CEF5-4F65-B818-EC0B9A30E271}"/>
                </a:ext>
              </a:extLst>
            </p:cNvPr>
            <p:cNvCxnSpPr/>
            <p:nvPr/>
          </p:nvCxnSpPr>
          <p:spPr>
            <a:xfrm flipV="1">
              <a:off x="3999976"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4" name="Straight Arrow Connector 103">
              <a:extLst>
                <a:ext uri="{FF2B5EF4-FFF2-40B4-BE49-F238E27FC236}">
                  <a16:creationId xmlns:a16="http://schemas.microsoft.com/office/drawing/2014/main" xmlns="" id="{853F3641-57B7-45A1-A933-E66E12F602C1}"/>
                </a:ext>
              </a:extLst>
            </p:cNvPr>
            <p:cNvCxnSpPr/>
            <p:nvPr/>
          </p:nvCxnSpPr>
          <p:spPr>
            <a:xfrm flipV="1">
              <a:off x="4552194"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5" name="Straight Arrow Connector 104">
              <a:extLst>
                <a:ext uri="{FF2B5EF4-FFF2-40B4-BE49-F238E27FC236}">
                  <a16:creationId xmlns:a16="http://schemas.microsoft.com/office/drawing/2014/main" xmlns="" id="{8257BAD5-31C4-4590-A155-FF206EBC3FF9}"/>
                </a:ext>
              </a:extLst>
            </p:cNvPr>
            <p:cNvCxnSpPr/>
            <p:nvPr/>
          </p:nvCxnSpPr>
          <p:spPr>
            <a:xfrm flipH="1" flipV="1">
              <a:off x="4827997" y="5514496"/>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6" name="Straight Arrow Connector 105">
              <a:extLst>
                <a:ext uri="{FF2B5EF4-FFF2-40B4-BE49-F238E27FC236}">
                  <a16:creationId xmlns:a16="http://schemas.microsoft.com/office/drawing/2014/main" xmlns="" id="{3EA8CC6A-690C-495D-AB66-CB8F1255E396}"/>
                </a:ext>
              </a:extLst>
            </p:cNvPr>
            <p:cNvCxnSpPr/>
            <p:nvPr/>
          </p:nvCxnSpPr>
          <p:spPr>
            <a:xfrm flipV="1">
              <a:off x="2974612" y="5532697"/>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7" name="Straight Arrow Connector 106">
              <a:extLst>
                <a:ext uri="{FF2B5EF4-FFF2-40B4-BE49-F238E27FC236}">
                  <a16:creationId xmlns:a16="http://schemas.microsoft.com/office/drawing/2014/main" xmlns="" id="{127C5932-8F00-4067-BCF3-43F39A76DD61}"/>
                </a:ext>
              </a:extLst>
            </p:cNvPr>
            <p:cNvCxnSpPr/>
            <p:nvPr/>
          </p:nvCxnSpPr>
          <p:spPr>
            <a:xfrm flipH="1" flipV="1">
              <a:off x="3191054" y="5475625"/>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8" name="Straight Arrow Connector 107">
              <a:extLst>
                <a:ext uri="{FF2B5EF4-FFF2-40B4-BE49-F238E27FC236}">
                  <a16:creationId xmlns:a16="http://schemas.microsoft.com/office/drawing/2014/main" xmlns="" id="{BE46E8CF-7DD9-4C36-AA70-EE72FECAC746}"/>
                </a:ext>
              </a:extLst>
            </p:cNvPr>
            <p:cNvCxnSpPr/>
            <p:nvPr/>
          </p:nvCxnSpPr>
          <p:spPr>
            <a:xfrm flipH="1" flipV="1">
              <a:off x="3281341" y="5514497"/>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9" name="Straight Arrow Connector 108">
              <a:extLst>
                <a:ext uri="{FF2B5EF4-FFF2-40B4-BE49-F238E27FC236}">
                  <a16:creationId xmlns:a16="http://schemas.microsoft.com/office/drawing/2014/main" xmlns="" id="{5237942A-1E29-4A9C-9447-E0726B135F83}"/>
                </a:ext>
              </a:extLst>
            </p:cNvPr>
            <p:cNvCxnSpPr/>
            <p:nvPr/>
          </p:nvCxnSpPr>
          <p:spPr>
            <a:xfrm flipH="1" flipV="1">
              <a:off x="3753788" y="5528158"/>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0" name="Straight Arrow Connector 109">
              <a:extLst>
                <a:ext uri="{FF2B5EF4-FFF2-40B4-BE49-F238E27FC236}">
                  <a16:creationId xmlns:a16="http://schemas.microsoft.com/office/drawing/2014/main" xmlns="" id="{ED901DE1-73BF-4C97-B608-A3AEE7BDC9F8}"/>
                </a:ext>
              </a:extLst>
            </p:cNvPr>
            <p:cNvCxnSpPr/>
            <p:nvPr/>
          </p:nvCxnSpPr>
          <p:spPr>
            <a:xfrm flipH="1" flipV="1">
              <a:off x="4302833" y="5514497"/>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1" name="Straight Arrow Connector 110">
              <a:extLst>
                <a:ext uri="{FF2B5EF4-FFF2-40B4-BE49-F238E27FC236}">
                  <a16:creationId xmlns:a16="http://schemas.microsoft.com/office/drawing/2014/main" xmlns="" id="{A2030F6A-FEA6-4C18-8B9A-90B14CFCAF41}"/>
                </a:ext>
              </a:extLst>
            </p:cNvPr>
            <p:cNvCxnSpPr>
              <a:stCxn id="99" idx="0"/>
              <a:endCxn id="78" idx="4"/>
            </p:cNvCxnSpPr>
            <p:nvPr/>
          </p:nvCxnSpPr>
          <p:spPr>
            <a:xfrm flipH="1" flipV="1">
              <a:off x="5343251" y="5552867"/>
              <a:ext cx="255373" cy="2361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2" name="Straight Arrow Connector 111">
              <a:extLst>
                <a:ext uri="{FF2B5EF4-FFF2-40B4-BE49-F238E27FC236}">
                  <a16:creationId xmlns:a16="http://schemas.microsoft.com/office/drawing/2014/main" xmlns="" id="{5A77E842-FD2B-4A38-A545-889EFC014365}"/>
                </a:ext>
              </a:extLst>
            </p:cNvPr>
            <p:cNvCxnSpPr>
              <a:stCxn id="99" idx="0"/>
            </p:cNvCxnSpPr>
            <p:nvPr/>
          </p:nvCxnSpPr>
          <p:spPr>
            <a:xfrm flipH="1" flipV="1">
              <a:off x="4845665" y="5557006"/>
              <a:ext cx="752959" cy="2320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3" name="Straight Arrow Connector 112">
              <a:extLst>
                <a:ext uri="{FF2B5EF4-FFF2-40B4-BE49-F238E27FC236}">
                  <a16:creationId xmlns:a16="http://schemas.microsoft.com/office/drawing/2014/main" xmlns="" id="{4D93E9AF-E94E-4D9A-9610-7378F18F943B}"/>
                </a:ext>
              </a:extLst>
            </p:cNvPr>
            <p:cNvCxnSpPr>
              <a:stCxn id="97" idx="0"/>
              <a:endCxn id="78" idx="4"/>
            </p:cNvCxnSpPr>
            <p:nvPr/>
          </p:nvCxnSpPr>
          <p:spPr>
            <a:xfrm flipV="1">
              <a:off x="5063166" y="5552867"/>
              <a:ext cx="280085" cy="2361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114" name="Group 113">
            <a:extLst>
              <a:ext uri="{FF2B5EF4-FFF2-40B4-BE49-F238E27FC236}">
                <a16:creationId xmlns:a16="http://schemas.microsoft.com/office/drawing/2014/main" xmlns="" id="{23F6524C-D82D-4B36-937D-F15605A87745}"/>
              </a:ext>
            </a:extLst>
          </p:cNvPr>
          <p:cNvGrpSpPr/>
          <p:nvPr/>
        </p:nvGrpSpPr>
        <p:grpSpPr>
          <a:xfrm>
            <a:off x="2922659" y="2658175"/>
            <a:ext cx="1516170" cy="684177"/>
            <a:chOff x="2832257" y="4743339"/>
            <a:chExt cx="2894054" cy="1449594"/>
          </a:xfrm>
        </p:grpSpPr>
        <p:sp>
          <p:nvSpPr>
            <p:cNvPr id="115" name="Oval 114">
              <a:extLst>
                <a:ext uri="{FF2B5EF4-FFF2-40B4-BE49-F238E27FC236}">
                  <a16:creationId xmlns:a16="http://schemas.microsoft.com/office/drawing/2014/main" xmlns="" id="{2BF7161D-B893-4793-8E5C-F3BB2896A385}"/>
                </a:ext>
              </a:extLst>
            </p:cNvPr>
            <p:cNvSpPr/>
            <p:nvPr/>
          </p:nvSpPr>
          <p:spPr>
            <a:xfrm flipH="1">
              <a:off x="4958367" y="474333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16" name="Oval 115">
              <a:extLst>
                <a:ext uri="{FF2B5EF4-FFF2-40B4-BE49-F238E27FC236}">
                  <a16:creationId xmlns:a16="http://schemas.microsoft.com/office/drawing/2014/main" xmlns="" id="{0F6FD024-97F1-4C7A-88FE-A165BC49EAE4}"/>
                </a:ext>
              </a:extLst>
            </p:cNvPr>
            <p:cNvSpPr/>
            <p:nvPr/>
          </p:nvSpPr>
          <p:spPr>
            <a:xfrm flipH="1">
              <a:off x="3411711"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17" name="Oval 116">
              <a:extLst>
                <a:ext uri="{FF2B5EF4-FFF2-40B4-BE49-F238E27FC236}">
                  <a16:creationId xmlns:a16="http://schemas.microsoft.com/office/drawing/2014/main" xmlns="" id="{B6DA3A40-54BB-4D32-B68C-13745EC18F00}"/>
                </a:ext>
              </a:extLst>
            </p:cNvPr>
            <p:cNvSpPr/>
            <p:nvPr/>
          </p:nvSpPr>
          <p:spPr>
            <a:xfrm flipH="1">
              <a:off x="3922457" y="475157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18" name="Oval 117">
              <a:extLst>
                <a:ext uri="{FF2B5EF4-FFF2-40B4-BE49-F238E27FC236}">
                  <a16:creationId xmlns:a16="http://schemas.microsoft.com/office/drawing/2014/main" xmlns="" id="{40A49989-CAA0-4874-9069-91D3B84EAEBE}"/>
                </a:ext>
              </a:extLst>
            </p:cNvPr>
            <p:cNvSpPr/>
            <p:nvPr/>
          </p:nvSpPr>
          <p:spPr>
            <a:xfrm flipH="1">
              <a:off x="4433203"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19" name="Oval 118">
              <a:extLst>
                <a:ext uri="{FF2B5EF4-FFF2-40B4-BE49-F238E27FC236}">
                  <a16:creationId xmlns:a16="http://schemas.microsoft.com/office/drawing/2014/main" xmlns="" id="{FB6C9BB3-95FA-4ED0-A767-4AE4719868D4}"/>
                </a:ext>
              </a:extLst>
            </p:cNvPr>
            <p:cNvSpPr/>
            <p:nvPr/>
          </p:nvSpPr>
          <p:spPr>
            <a:xfrm flipH="1">
              <a:off x="4658998" y="526666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20" name="Oval 119">
              <a:extLst>
                <a:ext uri="{FF2B5EF4-FFF2-40B4-BE49-F238E27FC236}">
                  <a16:creationId xmlns:a16="http://schemas.microsoft.com/office/drawing/2014/main" xmlns="" id="{985DEAC2-65E6-46F8-8021-A9CA797FE20D}"/>
                </a:ext>
              </a:extLst>
            </p:cNvPr>
            <p:cNvSpPr/>
            <p:nvPr/>
          </p:nvSpPr>
          <p:spPr>
            <a:xfrm flipH="1">
              <a:off x="3112342" y="5266669"/>
              <a:ext cx="255373" cy="2654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21" name="Oval 120">
              <a:extLst>
                <a:ext uri="{FF2B5EF4-FFF2-40B4-BE49-F238E27FC236}">
                  <a16:creationId xmlns:a16="http://schemas.microsoft.com/office/drawing/2014/main" xmlns="" id="{141A0164-87E6-46F8-ADCA-6D56BB94EC45}"/>
                </a:ext>
              </a:extLst>
            </p:cNvPr>
            <p:cNvSpPr/>
            <p:nvPr/>
          </p:nvSpPr>
          <p:spPr>
            <a:xfrm flipH="1">
              <a:off x="3623088" y="5274907"/>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22" name="Oval 121">
              <a:extLst>
                <a:ext uri="{FF2B5EF4-FFF2-40B4-BE49-F238E27FC236}">
                  <a16:creationId xmlns:a16="http://schemas.microsoft.com/office/drawing/2014/main" xmlns="" id="{E314793A-C122-44E6-BDB2-464C7AFA884F}"/>
                </a:ext>
              </a:extLst>
            </p:cNvPr>
            <p:cNvSpPr/>
            <p:nvPr/>
          </p:nvSpPr>
          <p:spPr>
            <a:xfrm flipH="1">
              <a:off x="4133834"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23" name="TextBox 122">
              <a:extLst>
                <a:ext uri="{FF2B5EF4-FFF2-40B4-BE49-F238E27FC236}">
                  <a16:creationId xmlns:a16="http://schemas.microsoft.com/office/drawing/2014/main" xmlns="" id="{EA47C9E1-1A9E-4E26-B895-C600C9ED45BB}"/>
                </a:ext>
              </a:extLst>
            </p:cNvPr>
            <p:cNvSpPr txBox="1"/>
            <p:nvPr/>
          </p:nvSpPr>
          <p:spPr>
            <a:xfrm>
              <a:off x="3323720" y="5147209"/>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124" name="TextBox 123">
              <a:extLst>
                <a:ext uri="{FF2B5EF4-FFF2-40B4-BE49-F238E27FC236}">
                  <a16:creationId xmlns:a16="http://schemas.microsoft.com/office/drawing/2014/main" xmlns="" id="{A4594D34-26C2-4298-BDE3-719A0FD6CD95}"/>
                </a:ext>
              </a:extLst>
            </p:cNvPr>
            <p:cNvSpPr txBox="1"/>
            <p:nvPr/>
          </p:nvSpPr>
          <p:spPr>
            <a:xfrm>
              <a:off x="3834467" y="5147209"/>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125" name="TextBox 124">
              <a:extLst>
                <a:ext uri="{FF2B5EF4-FFF2-40B4-BE49-F238E27FC236}">
                  <a16:creationId xmlns:a16="http://schemas.microsoft.com/office/drawing/2014/main" xmlns="" id="{6373B15A-548A-48AD-AD27-F64B65EA79E4}"/>
                </a:ext>
              </a:extLst>
            </p:cNvPr>
            <p:cNvSpPr txBox="1"/>
            <p:nvPr/>
          </p:nvSpPr>
          <p:spPr>
            <a:xfrm>
              <a:off x="4352423" y="5147209"/>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126" name="Oval 125">
              <a:extLst>
                <a:ext uri="{FF2B5EF4-FFF2-40B4-BE49-F238E27FC236}">
                  <a16:creationId xmlns:a16="http://schemas.microsoft.com/office/drawing/2014/main" xmlns="" id="{40DC00CF-B199-4359-B91F-ABF714352F58}"/>
                </a:ext>
              </a:extLst>
            </p:cNvPr>
            <p:cNvSpPr/>
            <p:nvPr/>
          </p:nvSpPr>
          <p:spPr>
            <a:xfrm flipH="1">
              <a:off x="5215565" y="528742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27" name="TextBox 126">
              <a:extLst>
                <a:ext uri="{FF2B5EF4-FFF2-40B4-BE49-F238E27FC236}">
                  <a16:creationId xmlns:a16="http://schemas.microsoft.com/office/drawing/2014/main" xmlns="" id="{97BC3727-B79D-4CD1-9A27-791050A87C22}"/>
                </a:ext>
              </a:extLst>
            </p:cNvPr>
            <p:cNvSpPr txBox="1"/>
            <p:nvPr/>
          </p:nvSpPr>
          <p:spPr>
            <a:xfrm>
              <a:off x="4908989" y="5167971"/>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128" name="Straight Arrow Connector 127">
              <a:extLst>
                <a:ext uri="{FF2B5EF4-FFF2-40B4-BE49-F238E27FC236}">
                  <a16:creationId xmlns:a16="http://schemas.microsoft.com/office/drawing/2014/main" xmlns="" id="{5083A327-C6D3-4632-9BCF-B08A111A84AA}"/>
                </a:ext>
              </a:extLst>
            </p:cNvPr>
            <p:cNvCxnSpPr>
              <a:stCxn id="120" idx="0"/>
              <a:endCxn id="116" idx="4"/>
            </p:cNvCxnSpPr>
            <p:nvPr/>
          </p:nvCxnSpPr>
          <p:spPr>
            <a:xfrm flipV="1">
              <a:off x="3240028" y="5008778"/>
              <a:ext cx="299369" cy="2578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9" name="Straight Arrow Connector 128">
              <a:extLst>
                <a:ext uri="{FF2B5EF4-FFF2-40B4-BE49-F238E27FC236}">
                  <a16:creationId xmlns:a16="http://schemas.microsoft.com/office/drawing/2014/main" xmlns="" id="{6AAFFABC-DFCE-4D9D-BA80-39D39E33F648}"/>
                </a:ext>
              </a:extLst>
            </p:cNvPr>
            <p:cNvCxnSpPr/>
            <p:nvPr/>
          </p:nvCxnSpPr>
          <p:spPr>
            <a:xfrm flipV="1">
              <a:off x="3746475" y="5014252"/>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0" name="Straight Arrow Connector 129">
              <a:extLst>
                <a:ext uri="{FF2B5EF4-FFF2-40B4-BE49-F238E27FC236}">
                  <a16:creationId xmlns:a16="http://schemas.microsoft.com/office/drawing/2014/main" xmlns="" id="{7685FC44-F4FC-4B53-8110-0043AA274F24}"/>
                </a:ext>
              </a:extLst>
            </p:cNvPr>
            <p:cNvCxnSpPr/>
            <p:nvPr/>
          </p:nvCxnSpPr>
          <p:spPr>
            <a:xfrm flipV="1">
              <a:off x="4258032"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1" name="Straight Arrow Connector 130">
              <a:extLst>
                <a:ext uri="{FF2B5EF4-FFF2-40B4-BE49-F238E27FC236}">
                  <a16:creationId xmlns:a16="http://schemas.microsoft.com/office/drawing/2014/main" xmlns="" id="{D3161A00-1531-404B-A12A-6FE3E366D87B}"/>
                </a:ext>
              </a:extLst>
            </p:cNvPr>
            <p:cNvCxnSpPr/>
            <p:nvPr/>
          </p:nvCxnSpPr>
          <p:spPr>
            <a:xfrm flipV="1">
              <a:off x="4810250"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2" name="Straight Arrow Connector 131">
              <a:extLst>
                <a:ext uri="{FF2B5EF4-FFF2-40B4-BE49-F238E27FC236}">
                  <a16:creationId xmlns:a16="http://schemas.microsoft.com/office/drawing/2014/main" xmlns="" id="{3795F9E2-79E0-4C62-B8A8-2F5BD7482157}"/>
                </a:ext>
              </a:extLst>
            </p:cNvPr>
            <p:cNvCxnSpPr>
              <a:endCxn id="115" idx="4"/>
            </p:cNvCxnSpPr>
            <p:nvPr/>
          </p:nvCxnSpPr>
          <p:spPr>
            <a:xfrm flipH="1" flipV="1">
              <a:off x="5086053" y="5008777"/>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3" name="Straight Arrow Connector 132">
              <a:extLst>
                <a:ext uri="{FF2B5EF4-FFF2-40B4-BE49-F238E27FC236}">
                  <a16:creationId xmlns:a16="http://schemas.microsoft.com/office/drawing/2014/main" xmlns="" id="{D28FA553-0E18-4568-A39F-CC224EE94BA0}"/>
                </a:ext>
              </a:extLst>
            </p:cNvPr>
            <p:cNvCxnSpPr/>
            <p:nvPr/>
          </p:nvCxnSpPr>
          <p:spPr>
            <a:xfrm flipV="1">
              <a:off x="3232668" y="5026978"/>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4" name="Straight Arrow Connector 133">
              <a:extLst>
                <a:ext uri="{FF2B5EF4-FFF2-40B4-BE49-F238E27FC236}">
                  <a16:creationId xmlns:a16="http://schemas.microsoft.com/office/drawing/2014/main" xmlns="" id="{91A182D0-AD13-4EF4-845C-3FD7FCB14934}"/>
                </a:ext>
              </a:extLst>
            </p:cNvPr>
            <p:cNvCxnSpPr>
              <a:stCxn id="121" idx="0"/>
              <a:endCxn id="116" idx="5"/>
            </p:cNvCxnSpPr>
            <p:nvPr/>
          </p:nvCxnSpPr>
          <p:spPr>
            <a:xfrm flipH="1" flipV="1">
              <a:off x="3449110" y="4969906"/>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5" name="Straight Arrow Connector 134">
              <a:extLst>
                <a:ext uri="{FF2B5EF4-FFF2-40B4-BE49-F238E27FC236}">
                  <a16:creationId xmlns:a16="http://schemas.microsoft.com/office/drawing/2014/main" xmlns="" id="{FBD9A0A4-1869-41A3-B4BF-246D4AF7ACAF}"/>
                </a:ext>
              </a:extLst>
            </p:cNvPr>
            <p:cNvCxnSpPr>
              <a:endCxn id="116" idx="4"/>
            </p:cNvCxnSpPr>
            <p:nvPr/>
          </p:nvCxnSpPr>
          <p:spPr>
            <a:xfrm flipH="1" flipV="1">
              <a:off x="3539397" y="5008778"/>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6" name="Straight Arrow Connector 135">
              <a:extLst>
                <a:ext uri="{FF2B5EF4-FFF2-40B4-BE49-F238E27FC236}">
                  <a16:creationId xmlns:a16="http://schemas.microsoft.com/office/drawing/2014/main" xmlns="" id="{CFA3FC76-C496-4F60-9F7D-B5435C33EBA6}"/>
                </a:ext>
              </a:extLst>
            </p:cNvPr>
            <p:cNvCxnSpPr>
              <a:stCxn id="119" idx="0"/>
            </p:cNvCxnSpPr>
            <p:nvPr/>
          </p:nvCxnSpPr>
          <p:spPr>
            <a:xfrm flipH="1" flipV="1">
              <a:off x="4011844" y="5022439"/>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7" name="Straight Arrow Connector 136">
              <a:extLst>
                <a:ext uri="{FF2B5EF4-FFF2-40B4-BE49-F238E27FC236}">
                  <a16:creationId xmlns:a16="http://schemas.microsoft.com/office/drawing/2014/main" xmlns="" id="{E0E8A6DA-C770-4FDA-8386-A5CC6E648DE5}"/>
                </a:ext>
              </a:extLst>
            </p:cNvPr>
            <p:cNvCxnSpPr>
              <a:endCxn id="118" idx="4"/>
            </p:cNvCxnSpPr>
            <p:nvPr/>
          </p:nvCxnSpPr>
          <p:spPr>
            <a:xfrm flipH="1" flipV="1">
              <a:off x="4560889" y="5008778"/>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38" name="Oval 137">
              <a:extLst>
                <a:ext uri="{FF2B5EF4-FFF2-40B4-BE49-F238E27FC236}">
                  <a16:creationId xmlns:a16="http://schemas.microsoft.com/office/drawing/2014/main" xmlns="" id="{90F2DDCF-CC98-465A-BA42-FD6A115653C2}"/>
                </a:ext>
              </a:extLst>
            </p:cNvPr>
            <p:cNvSpPr/>
            <p:nvPr/>
          </p:nvSpPr>
          <p:spPr>
            <a:xfrm flipH="1">
              <a:off x="4378913" y="5768304"/>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39" name="Oval 138">
              <a:extLst>
                <a:ext uri="{FF2B5EF4-FFF2-40B4-BE49-F238E27FC236}">
                  <a16:creationId xmlns:a16="http://schemas.microsoft.com/office/drawing/2014/main" xmlns="" id="{F7D8A0A4-55E2-4E35-A3BA-675388538BC6}"/>
                </a:ext>
              </a:extLst>
            </p:cNvPr>
            <p:cNvSpPr/>
            <p:nvPr/>
          </p:nvSpPr>
          <p:spPr>
            <a:xfrm flipH="1">
              <a:off x="2832257"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40" name="Oval 139">
              <a:extLst>
                <a:ext uri="{FF2B5EF4-FFF2-40B4-BE49-F238E27FC236}">
                  <a16:creationId xmlns:a16="http://schemas.microsoft.com/office/drawing/2014/main" xmlns="" id="{B3971DC6-E9CF-424E-B134-4FDDE26ABB5F}"/>
                </a:ext>
              </a:extLst>
            </p:cNvPr>
            <p:cNvSpPr/>
            <p:nvPr/>
          </p:nvSpPr>
          <p:spPr>
            <a:xfrm flipH="1">
              <a:off x="3343003" y="5776543"/>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41" name="Oval 140">
              <a:extLst>
                <a:ext uri="{FF2B5EF4-FFF2-40B4-BE49-F238E27FC236}">
                  <a16:creationId xmlns:a16="http://schemas.microsoft.com/office/drawing/2014/main" xmlns="" id="{6867681C-D638-41FB-8950-6A4A3CA8E1AA}"/>
                </a:ext>
              </a:extLst>
            </p:cNvPr>
            <p:cNvSpPr/>
            <p:nvPr/>
          </p:nvSpPr>
          <p:spPr>
            <a:xfrm flipH="1">
              <a:off x="3853749"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42" name="TextBox 141">
              <a:extLst>
                <a:ext uri="{FF2B5EF4-FFF2-40B4-BE49-F238E27FC236}">
                  <a16:creationId xmlns:a16="http://schemas.microsoft.com/office/drawing/2014/main" xmlns="" id="{2E1EDE2A-368A-4B0B-9F7C-6409823E4F40}"/>
                </a:ext>
              </a:extLst>
            </p:cNvPr>
            <p:cNvSpPr txBox="1"/>
            <p:nvPr/>
          </p:nvSpPr>
          <p:spPr>
            <a:xfrm>
              <a:off x="3050844" y="5667042"/>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143" name="TextBox 142">
              <a:extLst>
                <a:ext uri="{FF2B5EF4-FFF2-40B4-BE49-F238E27FC236}">
                  <a16:creationId xmlns:a16="http://schemas.microsoft.com/office/drawing/2014/main" xmlns="" id="{1A24F84C-5602-41A2-ACB9-C919D538824A}"/>
                </a:ext>
              </a:extLst>
            </p:cNvPr>
            <p:cNvSpPr txBox="1"/>
            <p:nvPr/>
          </p:nvSpPr>
          <p:spPr>
            <a:xfrm>
              <a:off x="3564603" y="5647586"/>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144" name="TextBox 143">
              <a:extLst>
                <a:ext uri="{FF2B5EF4-FFF2-40B4-BE49-F238E27FC236}">
                  <a16:creationId xmlns:a16="http://schemas.microsoft.com/office/drawing/2014/main" xmlns="" id="{EFA31B0C-29A2-4142-A271-84CADDEE23F9}"/>
                </a:ext>
              </a:extLst>
            </p:cNvPr>
            <p:cNvSpPr txBox="1"/>
            <p:nvPr/>
          </p:nvSpPr>
          <p:spPr>
            <a:xfrm>
              <a:off x="4097151" y="5653605"/>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145" name="Oval 144">
              <a:extLst>
                <a:ext uri="{FF2B5EF4-FFF2-40B4-BE49-F238E27FC236}">
                  <a16:creationId xmlns:a16="http://schemas.microsoft.com/office/drawing/2014/main" xmlns="" id="{5B8C2D1A-EDB2-4027-9B9B-0C052979AADF}"/>
                </a:ext>
              </a:extLst>
            </p:cNvPr>
            <p:cNvSpPr/>
            <p:nvPr/>
          </p:nvSpPr>
          <p:spPr>
            <a:xfrm flipH="1">
              <a:off x="4935480"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46" name="TextBox 145">
              <a:extLst>
                <a:ext uri="{FF2B5EF4-FFF2-40B4-BE49-F238E27FC236}">
                  <a16:creationId xmlns:a16="http://schemas.microsoft.com/office/drawing/2014/main" xmlns="" id="{8E788EDE-8C48-4F6C-B13F-2B86074D584D}"/>
                </a:ext>
              </a:extLst>
            </p:cNvPr>
            <p:cNvSpPr txBox="1"/>
            <p:nvPr/>
          </p:nvSpPr>
          <p:spPr>
            <a:xfrm>
              <a:off x="4620452" y="5664199"/>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147" name="Oval 146">
              <a:extLst>
                <a:ext uri="{FF2B5EF4-FFF2-40B4-BE49-F238E27FC236}">
                  <a16:creationId xmlns:a16="http://schemas.microsoft.com/office/drawing/2014/main" xmlns="" id="{03E6A75D-697A-45FB-8EE0-3730CBFDC1DA}"/>
                </a:ext>
              </a:extLst>
            </p:cNvPr>
            <p:cNvSpPr/>
            <p:nvPr/>
          </p:nvSpPr>
          <p:spPr>
            <a:xfrm flipH="1">
              <a:off x="5470938"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48" name="TextBox 147">
              <a:extLst>
                <a:ext uri="{FF2B5EF4-FFF2-40B4-BE49-F238E27FC236}">
                  <a16:creationId xmlns:a16="http://schemas.microsoft.com/office/drawing/2014/main" xmlns="" id="{09ABBD19-6CD4-4AAF-92CF-AE532D9E8B13}"/>
                </a:ext>
              </a:extLst>
            </p:cNvPr>
            <p:cNvSpPr txBox="1"/>
            <p:nvPr/>
          </p:nvSpPr>
          <p:spPr>
            <a:xfrm>
              <a:off x="5157378" y="5661580"/>
              <a:ext cx="523838" cy="525891"/>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149" name="Straight Arrow Connector 148">
              <a:extLst>
                <a:ext uri="{FF2B5EF4-FFF2-40B4-BE49-F238E27FC236}">
                  <a16:creationId xmlns:a16="http://schemas.microsoft.com/office/drawing/2014/main" xmlns="" id="{A0E3E2D9-46BA-43FB-95E8-0FC826AA53D8}"/>
                </a:ext>
              </a:extLst>
            </p:cNvPr>
            <p:cNvCxnSpPr/>
            <p:nvPr/>
          </p:nvCxnSpPr>
          <p:spPr>
            <a:xfrm flipV="1">
              <a:off x="2981972" y="5514497"/>
              <a:ext cx="299369" cy="2578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0" name="Straight Arrow Connector 149">
              <a:extLst>
                <a:ext uri="{FF2B5EF4-FFF2-40B4-BE49-F238E27FC236}">
                  <a16:creationId xmlns:a16="http://schemas.microsoft.com/office/drawing/2014/main" xmlns="" id="{3BFFC646-B314-466B-BEEE-90A213662F66}"/>
                </a:ext>
              </a:extLst>
            </p:cNvPr>
            <p:cNvCxnSpPr/>
            <p:nvPr/>
          </p:nvCxnSpPr>
          <p:spPr>
            <a:xfrm flipV="1">
              <a:off x="3488419" y="5519971"/>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1" name="Straight Arrow Connector 150">
              <a:extLst>
                <a:ext uri="{FF2B5EF4-FFF2-40B4-BE49-F238E27FC236}">
                  <a16:creationId xmlns:a16="http://schemas.microsoft.com/office/drawing/2014/main" xmlns="" id="{7CD1637D-031D-41C3-96F0-DA245BE33816}"/>
                </a:ext>
              </a:extLst>
            </p:cNvPr>
            <p:cNvCxnSpPr/>
            <p:nvPr/>
          </p:nvCxnSpPr>
          <p:spPr>
            <a:xfrm flipV="1">
              <a:off x="3999976"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2" name="Straight Arrow Connector 151">
              <a:extLst>
                <a:ext uri="{FF2B5EF4-FFF2-40B4-BE49-F238E27FC236}">
                  <a16:creationId xmlns:a16="http://schemas.microsoft.com/office/drawing/2014/main" xmlns="" id="{CBBE93BB-5E26-4E25-A645-859ED61D90DF}"/>
                </a:ext>
              </a:extLst>
            </p:cNvPr>
            <p:cNvCxnSpPr/>
            <p:nvPr/>
          </p:nvCxnSpPr>
          <p:spPr>
            <a:xfrm flipV="1">
              <a:off x="4552194"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3" name="Straight Arrow Connector 152">
              <a:extLst>
                <a:ext uri="{FF2B5EF4-FFF2-40B4-BE49-F238E27FC236}">
                  <a16:creationId xmlns:a16="http://schemas.microsoft.com/office/drawing/2014/main" xmlns="" id="{878D00BC-57FC-4F84-AA3F-57C11A58B893}"/>
                </a:ext>
              </a:extLst>
            </p:cNvPr>
            <p:cNvCxnSpPr/>
            <p:nvPr/>
          </p:nvCxnSpPr>
          <p:spPr>
            <a:xfrm flipH="1" flipV="1">
              <a:off x="4827997" y="5514496"/>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4" name="Straight Arrow Connector 153">
              <a:extLst>
                <a:ext uri="{FF2B5EF4-FFF2-40B4-BE49-F238E27FC236}">
                  <a16:creationId xmlns:a16="http://schemas.microsoft.com/office/drawing/2014/main" xmlns="" id="{BAE95306-FC53-422B-BC8E-16FCB47BEFD1}"/>
                </a:ext>
              </a:extLst>
            </p:cNvPr>
            <p:cNvCxnSpPr/>
            <p:nvPr/>
          </p:nvCxnSpPr>
          <p:spPr>
            <a:xfrm flipV="1">
              <a:off x="2974612" y="5532697"/>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5" name="Straight Arrow Connector 154">
              <a:extLst>
                <a:ext uri="{FF2B5EF4-FFF2-40B4-BE49-F238E27FC236}">
                  <a16:creationId xmlns:a16="http://schemas.microsoft.com/office/drawing/2014/main" xmlns="" id="{2AE3489B-93F2-4A01-BD2B-4125DF6BD129}"/>
                </a:ext>
              </a:extLst>
            </p:cNvPr>
            <p:cNvCxnSpPr/>
            <p:nvPr/>
          </p:nvCxnSpPr>
          <p:spPr>
            <a:xfrm flipH="1" flipV="1">
              <a:off x="3191054" y="5475625"/>
              <a:ext cx="301664" cy="30500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6" name="Straight Arrow Connector 155">
              <a:extLst>
                <a:ext uri="{FF2B5EF4-FFF2-40B4-BE49-F238E27FC236}">
                  <a16:creationId xmlns:a16="http://schemas.microsoft.com/office/drawing/2014/main" xmlns="" id="{169D2A4F-7BEF-4D93-9E7C-0D9B5679AEB1}"/>
                </a:ext>
              </a:extLst>
            </p:cNvPr>
            <p:cNvCxnSpPr/>
            <p:nvPr/>
          </p:nvCxnSpPr>
          <p:spPr>
            <a:xfrm flipH="1" flipV="1">
              <a:off x="3281341" y="5514497"/>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7" name="Straight Arrow Connector 156">
              <a:extLst>
                <a:ext uri="{FF2B5EF4-FFF2-40B4-BE49-F238E27FC236}">
                  <a16:creationId xmlns:a16="http://schemas.microsoft.com/office/drawing/2014/main" xmlns="" id="{B30FFB3A-1B17-43BE-ABEC-73541801F8D4}"/>
                </a:ext>
              </a:extLst>
            </p:cNvPr>
            <p:cNvCxnSpPr/>
            <p:nvPr/>
          </p:nvCxnSpPr>
          <p:spPr>
            <a:xfrm flipH="1" flipV="1">
              <a:off x="3753788" y="5528158"/>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8" name="Straight Arrow Connector 157">
              <a:extLst>
                <a:ext uri="{FF2B5EF4-FFF2-40B4-BE49-F238E27FC236}">
                  <a16:creationId xmlns:a16="http://schemas.microsoft.com/office/drawing/2014/main" xmlns="" id="{41E492C0-51C0-4E3D-BABB-972A6E555620}"/>
                </a:ext>
              </a:extLst>
            </p:cNvPr>
            <p:cNvCxnSpPr/>
            <p:nvPr/>
          </p:nvCxnSpPr>
          <p:spPr>
            <a:xfrm flipH="1" flipV="1">
              <a:off x="4302833" y="5514497"/>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9" name="Straight Arrow Connector 158">
              <a:extLst>
                <a:ext uri="{FF2B5EF4-FFF2-40B4-BE49-F238E27FC236}">
                  <a16:creationId xmlns:a16="http://schemas.microsoft.com/office/drawing/2014/main" xmlns="" id="{5E1539A2-CC3C-41C5-B461-96ECF974E947}"/>
                </a:ext>
              </a:extLst>
            </p:cNvPr>
            <p:cNvCxnSpPr>
              <a:stCxn id="147" idx="0"/>
              <a:endCxn id="126" idx="4"/>
            </p:cNvCxnSpPr>
            <p:nvPr/>
          </p:nvCxnSpPr>
          <p:spPr>
            <a:xfrm flipH="1" flipV="1">
              <a:off x="5343251" y="5552867"/>
              <a:ext cx="255373" cy="2361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0" name="Straight Arrow Connector 159">
              <a:extLst>
                <a:ext uri="{FF2B5EF4-FFF2-40B4-BE49-F238E27FC236}">
                  <a16:creationId xmlns:a16="http://schemas.microsoft.com/office/drawing/2014/main" xmlns="" id="{0D04938A-5B61-4709-A5F1-AB2FA63F27EB}"/>
                </a:ext>
              </a:extLst>
            </p:cNvPr>
            <p:cNvCxnSpPr>
              <a:stCxn id="147" idx="0"/>
            </p:cNvCxnSpPr>
            <p:nvPr/>
          </p:nvCxnSpPr>
          <p:spPr>
            <a:xfrm flipH="1" flipV="1">
              <a:off x="4845665" y="5557006"/>
              <a:ext cx="752959" cy="2320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1" name="Straight Arrow Connector 160">
              <a:extLst>
                <a:ext uri="{FF2B5EF4-FFF2-40B4-BE49-F238E27FC236}">
                  <a16:creationId xmlns:a16="http://schemas.microsoft.com/office/drawing/2014/main" xmlns="" id="{7ED4399F-07AE-45D6-8272-9E06455925AD}"/>
                </a:ext>
              </a:extLst>
            </p:cNvPr>
            <p:cNvCxnSpPr>
              <a:stCxn id="145" idx="0"/>
              <a:endCxn id="126" idx="4"/>
            </p:cNvCxnSpPr>
            <p:nvPr/>
          </p:nvCxnSpPr>
          <p:spPr>
            <a:xfrm flipV="1">
              <a:off x="5063166" y="5552867"/>
              <a:ext cx="280085" cy="2361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xmlns="" id="{BAB063E7-6D41-44D6-91B5-E9256E296B99}"/>
                  </a:ext>
                </a:extLst>
              </p:cNvPr>
              <p:cNvSpPr txBox="1"/>
              <p:nvPr/>
            </p:nvSpPr>
            <p:spPr>
              <a:xfrm>
                <a:off x="4142759" y="1862037"/>
                <a:ext cx="553549" cy="369332"/>
              </a:xfrm>
              <a:prstGeom prst="rect">
                <a:avLst/>
              </a:prstGeom>
              <a:noFill/>
            </p:spPr>
            <p:txBody>
              <a:bodyPr wrap="none" rtlCol="0">
                <a:spAutoFit/>
              </a:bodyPr>
              <a:lstStyle/>
              <a:p>
                <a:pPr defTabSz="342900" fontAlgn="auto">
                  <a:spcBef>
                    <a:spcPts val="0"/>
                  </a:spcBef>
                  <a:spcAft>
                    <a:spcPts val="0"/>
                  </a:spcAft>
                </a:pPr>
                <a14:m>
                  <m:oMathPara xmlns:m="http://schemas.openxmlformats.org/officeDocument/2006/math">
                    <m:oMathParaPr>
                      <m:jc m:val="centerGroup"/>
                    </m:oMathParaPr>
                    <m:oMath xmlns:m="http://schemas.openxmlformats.org/officeDocument/2006/math">
                      <m:r>
                        <a:rPr lang="en-US" i="1" smtClean="0">
                          <a:solidFill>
                            <a:srgbClr val="ED7D31"/>
                          </a:solidFill>
                          <a:latin typeface="Cambria Math" panose="02040503050406030204" pitchFamily="18" charset="0"/>
                          <a:ea typeface="+mn-ea"/>
                        </a:rPr>
                        <m:t>/</m:t>
                      </m:r>
                      <m:sSub>
                        <m:sSubPr>
                          <m:ctrlPr>
                            <a:rPr lang="en-US" i="1" smtClean="0">
                              <a:solidFill>
                                <a:srgbClr val="ED7D31"/>
                              </a:solidFill>
                              <a:latin typeface="Cambria Math" panose="02040503050406030204" pitchFamily="18" charset="0"/>
                              <a:ea typeface="+mn-ea"/>
                            </a:rPr>
                          </m:ctrlPr>
                        </m:sSubPr>
                        <m:e>
                          <m:r>
                            <a:rPr lang="en-US" i="1" smtClean="0">
                              <a:solidFill>
                                <a:srgbClr val="ED7D31"/>
                              </a:solidFill>
                              <a:latin typeface="Cambria Math" panose="02040503050406030204" pitchFamily="18" charset="0"/>
                              <a:ea typeface="+mn-ea"/>
                            </a:rPr>
                            <m:t>𝑐</m:t>
                          </m:r>
                        </m:e>
                        <m:sub>
                          <m:r>
                            <a:rPr lang="en-US" i="1" smtClean="0">
                              <a:solidFill>
                                <a:srgbClr val="ED7D31"/>
                              </a:solidFill>
                              <a:latin typeface="Cambria Math" panose="02040503050406030204" pitchFamily="18" charset="0"/>
                              <a:ea typeface="+mn-ea"/>
                            </a:rPr>
                            <m:t>1</m:t>
                          </m:r>
                        </m:sub>
                      </m:sSub>
                    </m:oMath>
                  </m:oMathPara>
                </a14:m>
                <a:endParaRPr lang="en-US" dirty="0">
                  <a:solidFill>
                    <a:srgbClr val="ED7D31"/>
                  </a:solidFill>
                  <a:latin typeface="Calibri" panose="020F0502020204030204"/>
                  <a:ea typeface="+mn-ea"/>
                </a:endParaRPr>
              </a:p>
            </p:txBody>
          </p:sp>
        </mc:Choice>
        <mc:Fallback xmlns="">
          <p:sp>
            <p:nvSpPr>
              <p:cNvPr id="162" name="TextBox 161">
                <a:extLst>
                  <a:ext uri="{FF2B5EF4-FFF2-40B4-BE49-F238E27FC236}">
                    <a16:creationId xmlns:a16="http://schemas.microsoft.com/office/drawing/2014/main" xmlns="" xmlns:a14="http://schemas.microsoft.com/office/drawing/2010/main" id="{BAB063E7-6D41-44D6-91B5-E9256E296B99}"/>
                  </a:ext>
                </a:extLst>
              </p:cNvPr>
              <p:cNvSpPr txBox="1">
                <a:spLocks noRot="1" noChangeAspect="1" noMove="1" noResize="1" noEditPoints="1" noAdjustHandles="1" noChangeArrowheads="1" noChangeShapeType="1" noTextEdit="1"/>
              </p:cNvSpPr>
              <p:nvPr/>
            </p:nvSpPr>
            <p:spPr>
              <a:xfrm>
                <a:off x="4142759" y="1862037"/>
                <a:ext cx="553549" cy="369332"/>
              </a:xfrm>
              <a:prstGeom prst="rect">
                <a:avLst/>
              </a:prstGeom>
              <a:blipFill rotWithShape="0">
                <a:blip r:embed="rId3"/>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xmlns="" id="{3DAC4D5B-056A-4109-AC16-99761B878888}"/>
                  </a:ext>
                </a:extLst>
              </p:cNvPr>
              <p:cNvSpPr txBox="1"/>
              <p:nvPr/>
            </p:nvSpPr>
            <p:spPr>
              <a:xfrm>
                <a:off x="4310598" y="2183197"/>
                <a:ext cx="603242" cy="369332"/>
              </a:xfrm>
              <a:prstGeom prst="rect">
                <a:avLst/>
              </a:prstGeom>
              <a:noFill/>
            </p:spPr>
            <p:txBody>
              <a:bodyPr wrap="none" rtlCol="0">
                <a:spAutoFit/>
              </a:bodyPr>
              <a:lstStyle/>
              <a:p>
                <a:pPr defTabSz="342900" fontAlgn="auto">
                  <a:spcBef>
                    <a:spcPts val="0"/>
                  </a:spcBef>
                  <a:spcAft>
                    <a:spcPts val="0"/>
                  </a:spcAft>
                </a:pPr>
                <a14:m>
                  <m:oMathPara xmlns:m="http://schemas.openxmlformats.org/officeDocument/2006/math">
                    <m:oMathParaPr>
                      <m:jc m:val="centerGroup"/>
                    </m:oMathParaPr>
                    <m:oMath xmlns:m="http://schemas.openxmlformats.org/officeDocument/2006/math">
                      <m:r>
                        <a:rPr lang="en-US" i="1" smtClean="0">
                          <a:solidFill>
                            <a:srgbClr val="ED7D31"/>
                          </a:solidFill>
                          <a:latin typeface="Cambria Math" panose="02040503050406030204" pitchFamily="18" charset="0"/>
                          <a:ea typeface="+mn-ea"/>
                        </a:rPr>
                        <m:t>∗</m:t>
                      </m:r>
                      <m:sSub>
                        <m:sSubPr>
                          <m:ctrlPr>
                            <a:rPr lang="en-US" i="1" smtClean="0">
                              <a:solidFill>
                                <a:srgbClr val="ED7D31"/>
                              </a:solidFill>
                              <a:latin typeface="Cambria Math" panose="02040503050406030204" pitchFamily="18" charset="0"/>
                              <a:ea typeface="+mn-ea"/>
                            </a:rPr>
                          </m:ctrlPr>
                        </m:sSubPr>
                        <m:e>
                          <m:r>
                            <a:rPr lang="en-US" i="1" smtClean="0">
                              <a:solidFill>
                                <a:srgbClr val="ED7D31"/>
                              </a:solidFill>
                              <a:latin typeface="Cambria Math" panose="02040503050406030204" pitchFamily="18" charset="0"/>
                              <a:ea typeface="+mn-ea"/>
                            </a:rPr>
                            <m:t>𝑐</m:t>
                          </m:r>
                        </m:e>
                        <m:sub>
                          <m:r>
                            <a:rPr lang="en-US" i="1" smtClean="0">
                              <a:solidFill>
                                <a:srgbClr val="ED7D31"/>
                              </a:solidFill>
                              <a:latin typeface="Cambria Math" panose="02040503050406030204" pitchFamily="18" charset="0"/>
                              <a:ea typeface="+mn-ea"/>
                            </a:rPr>
                            <m:t>1</m:t>
                          </m:r>
                        </m:sub>
                      </m:sSub>
                    </m:oMath>
                  </m:oMathPara>
                </a14:m>
                <a:endParaRPr lang="en-US" dirty="0">
                  <a:solidFill>
                    <a:srgbClr val="ED7D31"/>
                  </a:solidFill>
                  <a:latin typeface="Calibri" panose="020F0502020204030204"/>
                  <a:ea typeface="+mn-ea"/>
                </a:endParaRPr>
              </a:p>
            </p:txBody>
          </p:sp>
        </mc:Choice>
        <mc:Fallback xmlns="">
          <p:sp>
            <p:nvSpPr>
              <p:cNvPr id="163" name="TextBox 162">
                <a:extLst>
                  <a:ext uri="{FF2B5EF4-FFF2-40B4-BE49-F238E27FC236}">
                    <a16:creationId xmlns:a16="http://schemas.microsoft.com/office/drawing/2014/main" xmlns="" xmlns:a14="http://schemas.microsoft.com/office/drawing/2010/main" id="{3DAC4D5B-056A-4109-AC16-99761B878888}"/>
                  </a:ext>
                </a:extLst>
              </p:cNvPr>
              <p:cNvSpPr txBox="1">
                <a:spLocks noRot="1" noChangeAspect="1" noMove="1" noResize="1" noEditPoints="1" noAdjustHandles="1" noChangeArrowheads="1" noChangeShapeType="1" noTextEdit="1"/>
              </p:cNvSpPr>
              <p:nvPr/>
            </p:nvSpPr>
            <p:spPr>
              <a:xfrm>
                <a:off x="4310598" y="2183197"/>
                <a:ext cx="603242" cy="369332"/>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xmlns="" id="{ECB055CA-2C98-4038-ABE4-32E382296B02}"/>
                  </a:ext>
                </a:extLst>
              </p:cNvPr>
              <p:cNvSpPr txBox="1"/>
              <p:nvPr/>
            </p:nvSpPr>
            <p:spPr>
              <a:xfrm>
                <a:off x="2858461" y="2599812"/>
                <a:ext cx="558871" cy="369332"/>
              </a:xfrm>
              <a:prstGeom prst="rect">
                <a:avLst/>
              </a:prstGeom>
              <a:noFill/>
            </p:spPr>
            <p:txBody>
              <a:bodyPr wrap="none" rtlCol="0">
                <a:spAutoFit/>
              </a:bodyPr>
              <a:lstStyle/>
              <a:p>
                <a:pPr defTabSz="342900" fontAlgn="auto">
                  <a:spcBef>
                    <a:spcPts val="0"/>
                  </a:spcBef>
                  <a:spcAft>
                    <a:spcPts val="0"/>
                  </a:spcAft>
                </a:pPr>
                <a14:m>
                  <m:oMathPara xmlns:m="http://schemas.openxmlformats.org/officeDocument/2006/math">
                    <m:oMathParaPr>
                      <m:jc m:val="centerGroup"/>
                    </m:oMathParaPr>
                    <m:oMath xmlns:m="http://schemas.openxmlformats.org/officeDocument/2006/math">
                      <m:r>
                        <a:rPr lang="en-US" i="1" smtClean="0">
                          <a:solidFill>
                            <a:srgbClr val="ED7D31"/>
                          </a:solidFill>
                          <a:latin typeface="Cambria Math" panose="02040503050406030204" pitchFamily="18" charset="0"/>
                          <a:ea typeface="+mn-ea"/>
                        </a:rPr>
                        <m:t>/</m:t>
                      </m:r>
                      <m:sSub>
                        <m:sSubPr>
                          <m:ctrlPr>
                            <a:rPr lang="en-US" i="1" smtClean="0">
                              <a:solidFill>
                                <a:srgbClr val="ED7D31"/>
                              </a:solidFill>
                              <a:latin typeface="Cambria Math" panose="02040503050406030204" pitchFamily="18" charset="0"/>
                              <a:ea typeface="+mn-ea"/>
                            </a:rPr>
                          </m:ctrlPr>
                        </m:sSubPr>
                        <m:e>
                          <m:r>
                            <a:rPr lang="en-US" i="1" smtClean="0">
                              <a:solidFill>
                                <a:srgbClr val="ED7D31"/>
                              </a:solidFill>
                              <a:latin typeface="Cambria Math" panose="02040503050406030204" pitchFamily="18" charset="0"/>
                              <a:ea typeface="+mn-ea"/>
                            </a:rPr>
                            <m:t>𝑐</m:t>
                          </m:r>
                        </m:e>
                        <m:sub>
                          <m:r>
                            <a:rPr lang="en-US" i="1" smtClean="0">
                              <a:solidFill>
                                <a:srgbClr val="ED7D31"/>
                              </a:solidFill>
                              <a:latin typeface="Cambria Math" panose="02040503050406030204" pitchFamily="18" charset="0"/>
                              <a:ea typeface="+mn-ea"/>
                            </a:rPr>
                            <m:t>2</m:t>
                          </m:r>
                        </m:sub>
                      </m:sSub>
                    </m:oMath>
                  </m:oMathPara>
                </a14:m>
                <a:endParaRPr lang="en-US" dirty="0">
                  <a:solidFill>
                    <a:srgbClr val="ED7D31"/>
                  </a:solidFill>
                  <a:latin typeface="Calibri" panose="020F0502020204030204"/>
                  <a:ea typeface="+mn-ea"/>
                </a:endParaRPr>
              </a:p>
            </p:txBody>
          </p:sp>
        </mc:Choice>
        <mc:Fallback xmlns="">
          <p:sp>
            <p:nvSpPr>
              <p:cNvPr id="164" name="TextBox 163">
                <a:extLst>
                  <a:ext uri="{FF2B5EF4-FFF2-40B4-BE49-F238E27FC236}">
                    <a16:creationId xmlns:a16="http://schemas.microsoft.com/office/drawing/2014/main" xmlns="" xmlns:a14="http://schemas.microsoft.com/office/drawing/2010/main" id="{ECB055CA-2C98-4038-ABE4-32E382296B02}"/>
                  </a:ext>
                </a:extLst>
              </p:cNvPr>
              <p:cNvSpPr txBox="1">
                <a:spLocks noRot="1" noChangeAspect="1" noMove="1" noResize="1" noEditPoints="1" noAdjustHandles="1" noChangeArrowheads="1" noChangeShapeType="1" noTextEdit="1"/>
              </p:cNvSpPr>
              <p:nvPr/>
            </p:nvSpPr>
            <p:spPr>
              <a:xfrm>
                <a:off x="2858461" y="2599812"/>
                <a:ext cx="558871" cy="369332"/>
              </a:xfrm>
              <a:prstGeom prst="rect">
                <a:avLst/>
              </a:prstGeom>
              <a:blipFill rotWithShape="0">
                <a:blip r:embed="rId5"/>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xmlns="" id="{887475F3-5EBC-4FA7-8200-99F3FD682DAE}"/>
                  </a:ext>
                </a:extLst>
              </p:cNvPr>
              <p:cNvSpPr txBox="1"/>
              <p:nvPr/>
            </p:nvSpPr>
            <p:spPr>
              <a:xfrm>
                <a:off x="2683834" y="2883022"/>
                <a:ext cx="608565" cy="369332"/>
              </a:xfrm>
              <a:prstGeom prst="rect">
                <a:avLst/>
              </a:prstGeom>
              <a:noFill/>
            </p:spPr>
            <p:txBody>
              <a:bodyPr wrap="none" rtlCol="0">
                <a:spAutoFit/>
              </a:bodyPr>
              <a:lstStyle/>
              <a:p>
                <a:pPr defTabSz="342900" fontAlgn="auto">
                  <a:spcBef>
                    <a:spcPts val="0"/>
                  </a:spcBef>
                  <a:spcAft>
                    <a:spcPts val="0"/>
                  </a:spcAft>
                </a:pPr>
                <a14:m>
                  <m:oMathPara xmlns:m="http://schemas.openxmlformats.org/officeDocument/2006/math">
                    <m:oMathParaPr>
                      <m:jc m:val="centerGroup"/>
                    </m:oMathParaPr>
                    <m:oMath xmlns:m="http://schemas.openxmlformats.org/officeDocument/2006/math">
                      <m:r>
                        <a:rPr lang="en-US" i="1" smtClean="0">
                          <a:solidFill>
                            <a:srgbClr val="ED7D31"/>
                          </a:solidFill>
                          <a:latin typeface="Cambria Math" panose="02040503050406030204" pitchFamily="18" charset="0"/>
                          <a:ea typeface="+mn-ea"/>
                        </a:rPr>
                        <m:t>∗</m:t>
                      </m:r>
                      <m:sSub>
                        <m:sSubPr>
                          <m:ctrlPr>
                            <a:rPr lang="en-US" i="1" smtClean="0">
                              <a:solidFill>
                                <a:srgbClr val="ED7D31"/>
                              </a:solidFill>
                              <a:latin typeface="Cambria Math" panose="02040503050406030204" pitchFamily="18" charset="0"/>
                              <a:ea typeface="+mn-ea"/>
                            </a:rPr>
                          </m:ctrlPr>
                        </m:sSubPr>
                        <m:e>
                          <m:r>
                            <a:rPr lang="en-US" i="1" smtClean="0">
                              <a:solidFill>
                                <a:srgbClr val="ED7D31"/>
                              </a:solidFill>
                              <a:latin typeface="Cambria Math" panose="02040503050406030204" pitchFamily="18" charset="0"/>
                              <a:ea typeface="+mn-ea"/>
                            </a:rPr>
                            <m:t>𝑐</m:t>
                          </m:r>
                        </m:e>
                        <m:sub>
                          <m:r>
                            <a:rPr lang="en-US" i="1" smtClean="0">
                              <a:solidFill>
                                <a:srgbClr val="ED7D31"/>
                              </a:solidFill>
                              <a:latin typeface="Cambria Math" panose="02040503050406030204" pitchFamily="18" charset="0"/>
                              <a:ea typeface="+mn-ea"/>
                            </a:rPr>
                            <m:t>2</m:t>
                          </m:r>
                        </m:sub>
                      </m:sSub>
                    </m:oMath>
                  </m:oMathPara>
                </a14:m>
                <a:endParaRPr lang="en-US" dirty="0">
                  <a:solidFill>
                    <a:srgbClr val="ED7D31"/>
                  </a:solidFill>
                  <a:latin typeface="Calibri" panose="020F0502020204030204"/>
                  <a:ea typeface="+mn-ea"/>
                </a:endParaRPr>
              </a:p>
            </p:txBody>
          </p:sp>
        </mc:Choice>
        <mc:Fallback xmlns="">
          <p:sp>
            <p:nvSpPr>
              <p:cNvPr id="165" name="TextBox 164">
                <a:extLst>
                  <a:ext uri="{FF2B5EF4-FFF2-40B4-BE49-F238E27FC236}">
                    <a16:creationId xmlns:a16="http://schemas.microsoft.com/office/drawing/2014/main" xmlns="" xmlns:a14="http://schemas.microsoft.com/office/drawing/2010/main" id="{887475F3-5EBC-4FA7-8200-99F3FD682DAE}"/>
                  </a:ext>
                </a:extLst>
              </p:cNvPr>
              <p:cNvSpPr txBox="1">
                <a:spLocks noRot="1" noChangeAspect="1" noMove="1" noResize="1" noEditPoints="1" noAdjustHandles="1" noChangeArrowheads="1" noChangeShapeType="1" noTextEdit="1"/>
              </p:cNvSpPr>
              <p:nvPr/>
            </p:nvSpPr>
            <p:spPr>
              <a:xfrm>
                <a:off x="2683834" y="2883022"/>
                <a:ext cx="608565" cy="369332"/>
              </a:xfrm>
              <a:prstGeom prst="rect">
                <a:avLst/>
              </a:prstGeom>
              <a:blipFill rotWithShape="0">
                <a:blip r:embed="rId6"/>
                <a:stretch>
                  <a:fillRect/>
                </a:stretch>
              </a:blipFill>
            </p:spPr>
            <p:txBody>
              <a:bodyPr/>
              <a:lstStyle/>
              <a:p>
                <a:r>
                  <a:rPr lang="zh-CN" altLang="en-US">
                    <a:noFill/>
                  </a:rPr>
                  <a:t> </a:t>
                </a:r>
              </a:p>
            </p:txBody>
          </p:sp>
        </mc:Fallback>
      </mc:AlternateContent>
      <p:cxnSp>
        <p:nvCxnSpPr>
          <p:cNvPr id="166" name="Straight Arrow Connector 165">
            <a:extLst>
              <a:ext uri="{FF2B5EF4-FFF2-40B4-BE49-F238E27FC236}">
                <a16:creationId xmlns:a16="http://schemas.microsoft.com/office/drawing/2014/main" xmlns="" id="{DC98DD2D-0DBA-4530-8650-6FD40B0AE36E}"/>
              </a:ext>
            </a:extLst>
          </p:cNvPr>
          <p:cNvCxnSpPr>
            <a:cxnSpLocks/>
          </p:cNvCxnSpPr>
          <p:nvPr/>
        </p:nvCxnSpPr>
        <p:spPr>
          <a:xfrm>
            <a:off x="2261672" y="2549764"/>
            <a:ext cx="258437" cy="725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xmlns="" id="{76C76530-A853-4121-88F8-1A262AE1B2B8}"/>
              </a:ext>
            </a:extLst>
          </p:cNvPr>
          <p:cNvCxnSpPr>
            <a:cxnSpLocks/>
          </p:cNvCxnSpPr>
          <p:nvPr/>
        </p:nvCxnSpPr>
        <p:spPr>
          <a:xfrm flipV="1">
            <a:off x="4438829" y="2636805"/>
            <a:ext cx="566837" cy="325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xmlns="" id="{0C67FB52-B18D-47D3-A073-0417A24BA6D2}"/>
              </a:ext>
            </a:extLst>
          </p:cNvPr>
          <p:cNvCxnSpPr>
            <a:cxnSpLocks/>
          </p:cNvCxnSpPr>
          <p:nvPr/>
        </p:nvCxnSpPr>
        <p:spPr>
          <a:xfrm flipV="1">
            <a:off x="4561425" y="2015976"/>
            <a:ext cx="479926" cy="78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xmlns="" id="{A485789E-C4F9-4784-9BF0-44E118B79A8E}"/>
              </a:ext>
            </a:extLst>
          </p:cNvPr>
          <p:cNvSpPr txBox="1"/>
          <p:nvPr/>
        </p:nvSpPr>
        <p:spPr>
          <a:xfrm>
            <a:off x="2414960" y="2861362"/>
            <a:ext cx="343364" cy="369332"/>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a:t>
            </a:r>
          </a:p>
        </p:txBody>
      </p:sp>
      <p:sp>
        <p:nvSpPr>
          <p:cNvPr id="174" name="TextBox 173">
            <a:extLst>
              <a:ext uri="{FF2B5EF4-FFF2-40B4-BE49-F238E27FC236}">
                <a16:creationId xmlns:a16="http://schemas.microsoft.com/office/drawing/2014/main" xmlns="" id="{34A33D9F-812C-4B95-A845-687B3F7A86ED}"/>
              </a:ext>
            </a:extLst>
          </p:cNvPr>
          <p:cNvSpPr txBox="1"/>
          <p:nvPr/>
        </p:nvSpPr>
        <p:spPr>
          <a:xfrm>
            <a:off x="4706923" y="2035413"/>
            <a:ext cx="343364" cy="369332"/>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a:t>
            </a:r>
          </a:p>
        </p:txBody>
      </p:sp>
      <p:sp>
        <p:nvSpPr>
          <p:cNvPr id="175" name="TextBox 174">
            <a:extLst>
              <a:ext uri="{FF2B5EF4-FFF2-40B4-BE49-F238E27FC236}">
                <a16:creationId xmlns:a16="http://schemas.microsoft.com/office/drawing/2014/main" xmlns="" id="{FFE70773-A0E4-44F5-A686-733101F1103C}"/>
              </a:ext>
            </a:extLst>
          </p:cNvPr>
          <p:cNvSpPr txBox="1"/>
          <p:nvPr/>
        </p:nvSpPr>
        <p:spPr>
          <a:xfrm>
            <a:off x="4668497" y="2782768"/>
            <a:ext cx="343364" cy="369332"/>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a:t>
            </a:r>
          </a:p>
        </p:txBody>
      </p:sp>
      <p:sp>
        <p:nvSpPr>
          <p:cNvPr id="176" name="Oval 175">
            <a:extLst>
              <a:ext uri="{FF2B5EF4-FFF2-40B4-BE49-F238E27FC236}">
                <a16:creationId xmlns:a16="http://schemas.microsoft.com/office/drawing/2014/main" xmlns="" id="{DC78D351-29D6-4DB9-A67E-F3B12BA95E82}"/>
              </a:ext>
            </a:extLst>
          </p:cNvPr>
          <p:cNvSpPr/>
          <p:nvPr/>
        </p:nvSpPr>
        <p:spPr>
          <a:xfrm>
            <a:off x="451869" y="1669083"/>
            <a:ext cx="5502624" cy="1837718"/>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defTabSz="342900" fontAlgn="auto">
              <a:spcBef>
                <a:spcPts val="0"/>
              </a:spcBef>
              <a:spcAft>
                <a:spcPts val="0"/>
              </a:spcAft>
            </a:pPr>
            <a:endParaRPr lang="en-US">
              <a:solidFill>
                <a:prstClr val="black"/>
              </a:solidFill>
            </a:endParaRPr>
          </a:p>
        </p:txBody>
      </p:sp>
      <p:sp>
        <p:nvSpPr>
          <p:cNvPr id="336" name="TextBox 335">
            <a:extLst>
              <a:ext uri="{FF2B5EF4-FFF2-40B4-BE49-F238E27FC236}">
                <a16:creationId xmlns:a16="http://schemas.microsoft.com/office/drawing/2014/main" xmlns="" id="{58D65356-5EB1-4482-9D11-409729901570}"/>
              </a:ext>
            </a:extLst>
          </p:cNvPr>
          <p:cNvSpPr txBox="1"/>
          <p:nvPr/>
        </p:nvSpPr>
        <p:spPr>
          <a:xfrm>
            <a:off x="1135893" y="2891956"/>
            <a:ext cx="715260" cy="369332"/>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NN_1</a:t>
            </a:r>
          </a:p>
        </p:txBody>
      </p:sp>
      <p:grpSp>
        <p:nvGrpSpPr>
          <p:cNvPr id="4" name="Group 3">
            <a:extLst>
              <a:ext uri="{FF2B5EF4-FFF2-40B4-BE49-F238E27FC236}">
                <a16:creationId xmlns:a16="http://schemas.microsoft.com/office/drawing/2014/main" xmlns="" id="{DD9F4C65-745C-4828-9641-9C136D62505E}"/>
              </a:ext>
            </a:extLst>
          </p:cNvPr>
          <p:cNvGrpSpPr/>
          <p:nvPr/>
        </p:nvGrpSpPr>
        <p:grpSpPr>
          <a:xfrm>
            <a:off x="333489" y="3959892"/>
            <a:ext cx="3748201" cy="1223389"/>
            <a:chOff x="444651" y="4136855"/>
            <a:chExt cx="4997601" cy="1631185"/>
          </a:xfrm>
        </p:grpSpPr>
        <p:grpSp>
          <p:nvGrpSpPr>
            <p:cNvPr id="178" name="Group 177">
              <a:extLst>
                <a:ext uri="{FF2B5EF4-FFF2-40B4-BE49-F238E27FC236}">
                  <a16:creationId xmlns:a16="http://schemas.microsoft.com/office/drawing/2014/main" xmlns="" id="{1A277BB2-E424-4978-98F7-BBF2D3AA199E}"/>
                </a:ext>
              </a:extLst>
            </p:cNvPr>
            <p:cNvGrpSpPr/>
            <p:nvPr/>
          </p:nvGrpSpPr>
          <p:grpSpPr>
            <a:xfrm>
              <a:off x="444651" y="4136855"/>
              <a:ext cx="4997601" cy="1631185"/>
              <a:chOff x="945019" y="1503400"/>
              <a:chExt cx="10000557" cy="3483428"/>
            </a:xfrm>
          </p:grpSpPr>
          <p:grpSp>
            <p:nvGrpSpPr>
              <p:cNvPr id="179" name="Group 178">
                <a:extLst>
                  <a:ext uri="{FF2B5EF4-FFF2-40B4-BE49-F238E27FC236}">
                    <a16:creationId xmlns:a16="http://schemas.microsoft.com/office/drawing/2014/main" xmlns="" id="{B8BE972D-8740-41FD-8639-028736FFFD14}"/>
                  </a:ext>
                </a:extLst>
              </p:cNvPr>
              <p:cNvGrpSpPr/>
              <p:nvPr/>
            </p:nvGrpSpPr>
            <p:grpSpPr>
              <a:xfrm>
                <a:off x="1406069" y="2601919"/>
                <a:ext cx="2946029" cy="1533128"/>
                <a:chOff x="2832257" y="4743339"/>
                <a:chExt cx="3094150" cy="1713674"/>
              </a:xfrm>
            </p:grpSpPr>
            <p:sp>
              <p:nvSpPr>
                <p:cNvPr id="289" name="Oval 288">
                  <a:extLst>
                    <a:ext uri="{FF2B5EF4-FFF2-40B4-BE49-F238E27FC236}">
                      <a16:creationId xmlns:a16="http://schemas.microsoft.com/office/drawing/2014/main" xmlns="" id="{6D6507C9-9E7F-4616-A901-3B0F26CCC915}"/>
                    </a:ext>
                  </a:extLst>
                </p:cNvPr>
                <p:cNvSpPr/>
                <p:nvPr/>
              </p:nvSpPr>
              <p:spPr>
                <a:xfrm flipH="1">
                  <a:off x="4958367" y="474333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90" name="Oval 289">
                  <a:extLst>
                    <a:ext uri="{FF2B5EF4-FFF2-40B4-BE49-F238E27FC236}">
                      <a16:creationId xmlns:a16="http://schemas.microsoft.com/office/drawing/2014/main" xmlns="" id="{A64DD77C-5885-4820-A425-37483C727152}"/>
                    </a:ext>
                  </a:extLst>
                </p:cNvPr>
                <p:cNvSpPr/>
                <p:nvPr/>
              </p:nvSpPr>
              <p:spPr>
                <a:xfrm flipH="1">
                  <a:off x="3411711"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91" name="Oval 290">
                  <a:extLst>
                    <a:ext uri="{FF2B5EF4-FFF2-40B4-BE49-F238E27FC236}">
                      <a16:creationId xmlns:a16="http://schemas.microsoft.com/office/drawing/2014/main" xmlns="" id="{F7100178-C926-4BA5-9642-C9023DF4E55D}"/>
                    </a:ext>
                  </a:extLst>
                </p:cNvPr>
                <p:cNvSpPr/>
                <p:nvPr/>
              </p:nvSpPr>
              <p:spPr>
                <a:xfrm flipH="1">
                  <a:off x="3922457" y="475157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92" name="Oval 291">
                  <a:extLst>
                    <a:ext uri="{FF2B5EF4-FFF2-40B4-BE49-F238E27FC236}">
                      <a16:creationId xmlns:a16="http://schemas.microsoft.com/office/drawing/2014/main" xmlns="" id="{59DC9B90-384A-42FA-9571-F1200369FBA0}"/>
                    </a:ext>
                  </a:extLst>
                </p:cNvPr>
                <p:cNvSpPr/>
                <p:nvPr/>
              </p:nvSpPr>
              <p:spPr>
                <a:xfrm flipH="1">
                  <a:off x="4433203"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93" name="Oval 292">
                  <a:extLst>
                    <a:ext uri="{FF2B5EF4-FFF2-40B4-BE49-F238E27FC236}">
                      <a16:creationId xmlns:a16="http://schemas.microsoft.com/office/drawing/2014/main" xmlns="" id="{62CCF100-9A92-4F0B-B0BB-4D07A86B7DE9}"/>
                    </a:ext>
                  </a:extLst>
                </p:cNvPr>
                <p:cNvSpPr/>
                <p:nvPr/>
              </p:nvSpPr>
              <p:spPr>
                <a:xfrm flipH="1">
                  <a:off x="4658998" y="526666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94" name="Oval 293">
                  <a:extLst>
                    <a:ext uri="{FF2B5EF4-FFF2-40B4-BE49-F238E27FC236}">
                      <a16:creationId xmlns:a16="http://schemas.microsoft.com/office/drawing/2014/main" xmlns="" id="{BDE1E095-A057-4F8E-913B-C65B7CE563DB}"/>
                    </a:ext>
                  </a:extLst>
                </p:cNvPr>
                <p:cNvSpPr/>
                <p:nvPr/>
              </p:nvSpPr>
              <p:spPr>
                <a:xfrm flipH="1">
                  <a:off x="3112342"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95" name="Oval 294">
                  <a:extLst>
                    <a:ext uri="{FF2B5EF4-FFF2-40B4-BE49-F238E27FC236}">
                      <a16:creationId xmlns:a16="http://schemas.microsoft.com/office/drawing/2014/main" xmlns="" id="{CAA489D6-15EB-4E2B-AF6F-7E7FA27AD710}"/>
                    </a:ext>
                  </a:extLst>
                </p:cNvPr>
                <p:cNvSpPr/>
                <p:nvPr/>
              </p:nvSpPr>
              <p:spPr>
                <a:xfrm flipH="1">
                  <a:off x="3623088" y="5274907"/>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96" name="Oval 295">
                  <a:extLst>
                    <a:ext uri="{FF2B5EF4-FFF2-40B4-BE49-F238E27FC236}">
                      <a16:creationId xmlns:a16="http://schemas.microsoft.com/office/drawing/2014/main" xmlns="" id="{F18517A4-D565-45B1-A040-DC160B0DEACB}"/>
                    </a:ext>
                  </a:extLst>
                </p:cNvPr>
                <p:cNvSpPr/>
                <p:nvPr/>
              </p:nvSpPr>
              <p:spPr>
                <a:xfrm flipH="1">
                  <a:off x="4133834"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97" name="TextBox 296">
                  <a:extLst>
                    <a:ext uri="{FF2B5EF4-FFF2-40B4-BE49-F238E27FC236}">
                      <a16:creationId xmlns:a16="http://schemas.microsoft.com/office/drawing/2014/main" xmlns="" id="{ECA9C046-F86C-4B64-A0B3-D2871EE7E710}"/>
                    </a:ext>
                  </a:extLst>
                </p:cNvPr>
                <p:cNvSpPr txBox="1"/>
                <p:nvPr/>
              </p:nvSpPr>
              <p:spPr>
                <a:xfrm>
                  <a:off x="3323720" y="5147211"/>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98" name="TextBox 297">
                  <a:extLst>
                    <a:ext uri="{FF2B5EF4-FFF2-40B4-BE49-F238E27FC236}">
                      <a16:creationId xmlns:a16="http://schemas.microsoft.com/office/drawing/2014/main" xmlns="" id="{91068273-5664-429F-9674-81D9624300AB}"/>
                    </a:ext>
                  </a:extLst>
                </p:cNvPr>
                <p:cNvSpPr txBox="1"/>
                <p:nvPr/>
              </p:nvSpPr>
              <p:spPr>
                <a:xfrm>
                  <a:off x="3834465" y="5147211"/>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99" name="TextBox 298">
                  <a:extLst>
                    <a:ext uri="{FF2B5EF4-FFF2-40B4-BE49-F238E27FC236}">
                      <a16:creationId xmlns:a16="http://schemas.microsoft.com/office/drawing/2014/main" xmlns="" id="{1684CB33-B2CF-4A28-AC03-D3DE4D7DF8B9}"/>
                    </a:ext>
                  </a:extLst>
                </p:cNvPr>
                <p:cNvSpPr txBox="1"/>
                <p:nvPr/>
              </p:nvSpPr>
              <p:spPr>
                <a:xfrm>
                  <a:off x="4352423" y="5147211"/>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300" name="Oval 299">
                  <a:extLst>
                    <a:ext uri="{FF2B5EF4-FFF2-40B4-BE49-F238E27FC236}">
                      <a16:creationId xmlns:a16="http://schemas.microsoft.com/office/drawing/2014/main" xmlns="" id="{04910A49-2812-4DAD-9D51-CEA5CD210441}"/>
                    </a:ext>
                  </a:extLst>
                </p:cNvPr>
                <p:cNvSpPr/>
                <p:nvPr/>
              </p:nvSpPr>
              <p:spPr>
                <a:xfrm flipH="1">
                  <a:off x="5215565" y="528742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01" name="TextBox 300">
                  <a:extLst>
                    <a:ext uri="{FF2B5EF4-FFF2-40B4-BE49-F238E27FC236}">
                      <a16:creationId xmlns:a16="http://schemas.microsoft.com/office/drawing/2014/main" xmlns="" id="{803DF500-E318-47C0-ACFD-9F060A0403D5}"/>
                    </a:ext>
                  </a:extLst>
                </p:cNvPr>
                <p:cNvSpPr txBox="1"/>
                <p:nvPr/>
              </p:nvSpPr>
              <p:spPr>
                <a:xfrm>
                  <a:off x="4908988" y="5167972"/>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302" name="Straight Arrow Connector 301">
                  <a:extLst>
                    <a:ext uri="{FF2B5EF4-FFF2-40B4-BE49-F238E27FC236}">
                      <a16:creationId xmlns:a16="http://schemas.microsoft.com/office/drawing/2014/main" xmlns="" id="{9A9FBAA6-2ABF-44A0-8130-70E05E01A0E8}"/>
                    </a:ext>
                  </a:extLst>
                </p:cNvPr>
                <p:cNvCxnSpPr>
                  <a:stCxn id="294" idx="0"/>
                  <a:endCxn id="290" idx="4"/>
                </p:cNvCxnSpPr>
                <p:nvPr/>
              </p:nvCxnSpPr>
              <p:spPr>
                <a:xfrm flipV="1">
                  <a:off x="3240028" y="500877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3" name="Straight Arrow Connector 302">
                  <a:extLst>
                    <a:ext uri="{FF2B5EF4-FFF2-40B4-BE49-F238E27FC236}">
                      <a16:creationId xmlns:a16="http://schemas.microsoft.com/office/drawing/2014/main" xmlns="" id="{F30B76F2-A138-41AA-9676-583D1A395EDD}"/>
                    </a:ext>
                  </a:extLst>
                </p:cNvPr>
                <p:cNvCxnSpPr/>
                <p:nvPr/>
              </p:nvCxnSpPr>
              <p:spPr>
                <a:xfrm flipV="1">
                  <a:off x="3746475" y="5014252"/>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4" name="Straight Arrow Connector 303">
                  <a:extLst>
                    <a:ext uri="{FF2B5EF4-FFF2-40B4-BE49-F238E27FC236}">
                      <a16:creationId xmlns:a16="http://schemas.microsoft.com/office/drawing/2014/main" xmlns="" id="{D738A740-5614-4E3D-B759-64F7658A8AE6}"/>
                    </a:ext>
                  </a:extLst>
                </p:cNvPr>
                <p:cNvCxnSpPr/>
                <p:nvPr/>
              </p:nvCxnSpPr>
              <p:spPr>
                <a:xfrm flipV="1">
                  <a:off x="4258032"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5" name="Straight Arrow Connector 304">
                  <a:extLst>
                    <a:ext uri="{FF2B5EF4-FFF2-40B4-BE49-F238E27FC236}">
                      <a16:creationId xmlns:a16="http://schemas.microsoft.com/office/drawing/2014/main" xmlns="" id="{49ABDB03-39D3-4E0B-B58F-B964CCE8BB43}"/>
                    </a:ext>
                  </a:extLst>
                </p:cNvPr>
                <p:cNvCxnSpPr/>
                <p:nvPr/>
              </p:nvCxnSpPr>
              <p:spPr>
                <a:xfrm flipV="1">
                  <a:off x="4810250"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6" name="Straight Arrow Connector 305">
                  <a:extLst>
                    <a:ext uri="{FF2B5EF4-FFF2-40B4-BE49-F238E27FC236}">
                      <a16:creationId xmlns:a16="http://schemas.microsoft.com/office/drawing/2014/main" xmlns="" id="{E2764A6E-2C31-448A-92F2-9B0CB443A7F0}"/>
                    </a:ext>
                  </a:extLst>
                </p:cNvPr>
                <p:cNvCxnSpPr>
                  <a:endCxn id="289" idx="4"/>
                </p:cNvCxnSpPr>
                <p:nvPr/>
              </p:nvCxnSpPr>
              <p:spPr>
                <a:xfrm flipH="1" flipV="1">
                  <a:off x="5086053" y="5008777"/>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7" name="Straight Arrow Connector 306">
                  <a:extLst>
                    <a:ext uri="{FF2B5EF4-FFF2-40B4-BE49-F238E27FC236}">
                      <a16:creationId xmlns:a16="http://schemas.microsoft.com/office/drawing/2014/main" xmlns="" id="{65156081-6742-494C-90C8-1AE15B00276B}"/>
                    </a:ext>
                  </a:extLst>
                </p:cNvPr>
                <p:cNvCxnSpPr/>
                <p:nvPr/>
              </p:nvCxnSpPr>
              <p:spPr>
                <a:xfrm flipV="1">
                  <a:off x="3232668" y="5026978"/>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8" name="Straight Arrow Connector 307">
                  <a:extLst>
                    <a:ext uri="{FF2B5EF4-FFF2-40B4-BE49-F238E27FC236}">
                      <a16:creationId xmlns:a16="http://schemas.microsoft.com/office/drawing/2014/main" xmlns="" id="{24194017-A0B5-474D-AE72-62B12D1244DE}"/>
                    </a:ext>
                  </a:extLst>
                </p:cNvPr>
                <p:cNvCxnSpPr>
                  <a:stCxn id="295" idx="0"/>
                  <a:endCxn id="290" idx="5"/>
                </p:cNvCxnSpPr>
                <p:nvPr/>
              </p:nvCxnSpPr>
              <p:spPr>
                <a:xfrm flipH="1" flipV="1">
                  <a:off x="3449110" y="4969906"/>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9" name="Straight Arrow Connector 308">
                  <a:extLst>
                    <a:ext uri="{FF2B5EF4-FFF2-40B4-BE49-F238E27FC236}">
                      <a16:creationId xmlns:a16="http://schemas.microsoft.com/office/drawing/2014/main" xmlns="" id="{DBA7F58E-6BFB-4883-AA8D-D37027B37E70}"/>
                    </a:ext>
                  </a:extLst>
                </p:cNvPr>
                <p:cNvCxnSpPr>
                  <a:endCxn id="290" idx="4"/>
                </p:cNvCxnSpPr>
                <p:nvPr/>
              </p:nvCxnSpPr>
              <p:spPr>
                <a:xfrm flipH="1" flipV="1">
                  <a:off x="3539397" y="5008778"/>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0" name="Straight Arrow Connector 309">
                  <a:extLst>
                    <a:ext uri="{FF2B5EF4-FFF2-40B4-BE49-F238E27FC236}">
                      <a16:creationId xmlns:a16="http://schemas.microsoft.com/office/drawing/2014/main" xmlns="" id="{591B026D-2DF1-4245-80AA-6F951D0624C6}"/>
                    </a:ext>
                  </a:extLst>
                </p:cNvPr>
                <p:cNvCxnSpPr>
                  <a:stCxn id="293" idx="0"/>
                </p:cNvCxnSpPr>
                <p:nvPr/>
              </p:nvCxnSpPr>
              <p:spPr>
                <a:xfrm flipH="1" flipV="1">
                  <a:off x="4011844" y="5022439"/>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1" name="Straight Arrow Connector 310">
                  <a:extLst>
                    <a:ext uri="{FF2B5EF4-FFF2-40B4-BE49-F238E27FC236}">
                      <a16:creationId xmlns:a16="http://schemas.microsoft.com/office/drawing/2014/main" xmlns="" id="{6BDD6038-51C5-4F19-89D3-651ED9B0CD58}"/>
                    </a:ext>
                  </a:extLst>
                </p:cNvPr>
                <p:cNvCxnSpPr>
                  <a:endCxn id="292" idx="4"/>
                </p:cNvCxnSpPr>
                <p:nvPr/>
              </p:nvCxnSpPr>
              <p:spPr>
                <a:xfrm flipH="1" flipV="1">
                  <a:off x="4560889" y="5008778"/>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12" name="Oval 311">
                  <a:extLst>
                    <a:ext uri="{FF2B5EF4-FFF2-40B4-BE49-F238E27FC236}">
                      <a16:creationId xmlns:a16="http://schemas.microsoft.com/office/drawing/2014/main" xmlns="" id="{11015DDE-5CC8-45D8-9C10-34F98CE3AFAF}"/>
                    </a:ext>
                  </a:extLst>
                </p:cNvPr>
                <p:cNvSpPr/>
                <p:nvPr/>
              </p:nvSpPr>
              <p:spPr>
                <a:xfrm flipH="1">
                  <a:off x="4378913" y="5768304"/>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13" name="Oval 312">
                  <a:extLst>
                    <a:ext uri="{FF2B5EF4-FFF2-40B4-BE49-F238E27FC236}">
                      <a16:creationId xmlns:a16="http://schemas.microsoft.com/office/drawing/2014/main" xmlns="" id="{DEC2B4B4-74DA-4D95-8F73-B5CFB35C0F47}"/>
                    </a:ext>
                  </a:extLst>
                </p:cNvPr>
                <p:cNvSpPr/>
                <p:nvPr/>
              </p:nvSpPr>
              <p:spPr>
                <a:xfrm flipH="1">
                  <a:off x="2832257"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14" name="Oval 313">
                  <a:extLst>
                    <a:ext uri="{FF2B5EF4-FFF2-40B4-BE49-F238E27FC236}">
                      <a16:creationId xmlns:a16="http://schemas.microsoft.com/office/drawing/2014/main" xmlns="" id="{A16317A2-B79B-44AA-B8D0-1CA318EAF630}"/>
                    </a:ext>
                  </a:extLst>
                </p:cNvPr>
                <p:cNvSpPr/>
                <p:nvPr/>
              </p:nvSpPr>
              <p:spPr>
                <a:xfrm flipH="1">
                  <a:off x="3343003" y="5776543"/>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15" name="Oval 314">
                  <a:extLst>
                    <a:ext uri="{FF2B5EF4-FFF2-40B4-BE49-F238E27FC236}">
                      <a16:creationId xmlns:a16="http://schemas.microsoft.com/office/drawing/2014/main" xmlns="" id="{12A299CC-A0B8-4E37-97E8-3E89F35B51EA}"/>
                    </a:ext>
                  </a:extLst>
                </p:cNvPr>
                <p:cNvSpPr/>
                <p:nvPr/>
              </p:nvSpPr>
              <p:spPr>
                <a:xfrm flipH="1">
                  <a:off x="3853749"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16" name="TextBox 315">
                  <a:extLst>
                    <a:ext uri="{FF2B5EF4-FFF2-40B4-BE49-F238E27FC236}">
                      <a16:creationId xmlns:a16="http://schemas.microsoft.com/office/drawing/2014/main" xmlns="" id="{CAE1EE48-A4F5-4822-AC27-61C33120F9D8}"/>
                    </a:ext>
                  </a:extLst>
                </p:cNvPr>
                <p:cNvSpPr txBox="1"/>
                <p:nvPr/>
              </p:nvSpPr>
              <p:spPr>
                <a:xfrm>
                  <a:off x="3050846" y="5667044"/>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317" name="TextBox 316">
                  <a:extLst>
                    <a:ext uri="{FF2B5EF4-FFF2-40B4-BE49-F238E27FC236}">
                      <a16:creationId xmlns:a16="http://schemas.microsoft.com/office/drawing/2014/main" xmlns="" id="{6B751B95-8B91-45DF-89BE-35BE6DED4D5B}"/>
                    </a:ext>
                  </a:extLst>
                </p:cNvPr>
                <p:cNvSpPr txBox="1"/>
                <p:nvPr/>
              </p:nvSpPr>
              <p:spPr>
                <a:xfrm>
                  <a:off x="3564603" y="5647583"/>
                  <a:ext cx="769031" cy="789967"/>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318" name="TextBox 317">
                  <a:extLst>
                    <a:ext uri="{FF2B5EF4-FFF2-40B4-BE49-F238E27FC236}">
                      <a16:creationId xmlns:a16="http://schemas.microsoft.com/office/drawing/2014/main" xmlns="" id="{F227DCD2-8C86-41D0-A18C-3FD7E8E45345}"/>
                    </a:ext>
                  </a:extLst>
                </p:cNvPr>
                <p:cNvSpPr txBox="1"/>
                <p:nvPr/>
              </p:nvSpPr>
              <p:spPr>
                <a:xfrm>
                  <a:off x="4097150" y="5653605"/>
                  <a:ext cx="769031" cy="789967"/>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319" name="Oval 318">
                  <a:extLst>
                    <a:ext uri="{FF2B5EF4-FFF2-40B4-BE49-F238E27FC236}">
                      <a16:creationId xmlns:a16="http://schemas.microsoft.com/office/drawing/2014/main" xmlns="" id="{3208CAA7-9DD4-4A0B-A51F-AD1175832C49}"/>
                    </a:ext>
                  </a:extLst>
                </p:cNvPr>
                <p:cNvSpPr/>
                <p:nvPr/>
              </p:nvSpPr>
              <p:spPr>
                <a:xfrm flipH="1">
                  <a:off x="4935480"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20" name="TextBox 319">
                  <a:extLst>
                    <a:ext uri="{FF2B5EF4-FFF2-40B4-BE49-F238E27FC236}">
                      <a16:creationId xmlns:a16="http://schemas.microsoft.com/office/drawing/2014/main" xmlns="" id="{3167D3BA-77D1-4395-98B8-81F9DF1E8E80}"/>
                    </a:ext>
                  </a:extLst>
                </p:cNvPr>
                <p:cNvSpPr txBox="1"/>
                <p:nvPr/>
              </p:nvSpPr>
              <p:spPr>
                <a:xfrm>
                  <a:off x="4620449" y="5664200"/>
                  <a:ext cx="769031" cy="789967"/>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321" name="Oval 320">
                  <a:extLst>
                    <a:ext uri="{FF2B5EF4-FFF2-40B4-BE49-F238E27FC236}">
                      <a16:creationId xmlns:a16="http://schemas.microsoft.com/office/drawing/2014/main" xmlns="" id="{0A9CAED7-2FD0-4A5B-8807-BB1639CFA92C}"/>
                    </a:ext>
                  </a:extLst>
                </p:cNvPr>
                <p:cNvSpPr/>
                <p:nvPr/>
              </p:nvSpPr>
              <p:spPr>
                <a:xfrm flipH="1">
                  <a:off x="5470938"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22" name="TextBox 321">
                  <a:extLst>
                    <a:ext uri="{FF2B5EF4-FFF2-40B4-BE49-F238E27FC236}">
                      <a16:creationId xmlns:a16="http://schemas.microsoft.com/office/drawing/2014/main" xmlns="" id="{2A464946-2647-4E60-80CF-77805FAFF753}"/>
                    </a:ext>
                  </a:extLst>
                </p:cNvPr>
                <p:cNvSpPr txBox="1"/>
                <p:nvPr/>
              </p:nvSpPr>
              <p:spPr>
                <a:xfrm>
                  <a:off x="5157376" y="5661578"/>
                  <a:ext cx="769031" cy="789967"/>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323" name="Straight Arrow Connector 322">
                  <a:extLst>
                    <a:ext uri="{FF2B5EF4-FFF2-40B4-BE49-F238E27FC236}">
                      <a16:creationId xmlns:a16="http://schemas.microsoft.com/office/drawing/2014/main" xmlns="" id="{0E3BDFE1-666E-47EB-928C-E97494E75BF9}"/>
                    </a:ext>
                  </a:extLst>
                </p:cNvPr>
                <p:cNvCxnSpPr/>
                <p:nvPr/>
              </p:nvCxnSpPr>
              <p:spPr>
                <a:xfrm flipV="1">
                  <a:off x="2981972" y="551449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4" name="Straight Arrow Connector 323">
                  <a:extLst>
                    <a:ext uri="{FF2B5EF4-FFF2-40B4-BE49-F238E27FC236}">
                      <a16:creationId xmlns:a16="http://schemas.microsoft.com/office/drawing/2014/main" xmlns="" id="{387104E8-2288-4CC0-BE29-15F0BA8A127C}"/>
                    </a:ext>
                  </a:extLst>
                </p:cNvPr>
                <p:cNvCxnSpPr/>
                <p:nvPr/>
              </p:nvCxnSpPr>
              <p:spPr>
                <a:xfrm flipV="1">
                  <a:off x="3488419" y="5519971"/>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5" name="Straight Arrow Connector 324">
                  <a:extLst>
                    <a:ext uri="{FF2B5EF4-FFF2-40B4-BE49-F238E27FC236}">
                      <a16:creationId xmlns:a16="http://schemas.microsoft.com/office/drawing/2014/main" xmlns="" id="{D83900DC-7166-4CC0-A669-BC844CFF6F7D}"/>
                    </a:ext>
                  </a:extLst>
                </p:cNvPr>
                <p:cNvCxnSpPr/>
                <p:nvPr/>
              </p:nvCxnSpPr>
              <p:spPr>
                <a:xfrm flipV="1">
                  <a:off x="3999976"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6" name="Straight Arrow Connector 325">
                  <a:extLst>
                    <a:ext uri="{FF2B5EF4-FFF2-40B4-BE49-F238E27FC236}">
                      <a16:creationId xmlns:a16="http://schemas.microsoft.com/office/drawing/2014/main" xmlns="" id="{8B8A1708-F24B-4382-855E-849EA04682F9}"/>
                    </a:ext>
                  </a:extLst>
                </p:cNvPr>
                <p:cNvCxnSpPr/>
                <p:nvPr/>
              </p:nvCxnSpPr>
              <p:spPr>
                <a:xfrm flipV="1">
                  <a:off x="4552194"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7" name="Straight Arrow Connector 326">
                  <a:extLst>
                    <a:ext uri="{FF2B5EF4-FFF2-40B4-BE49-F238E27FC236}">
                      <a16:creationId xmlns:a16="http://schemas.microsoft.com/office/drawing/2014/main" xmlns="" id="{9477C8E6-41CC-4A2C-82D2-B9F252802C77}"/>
                    </a:ext>
                  </a:extLst>
                </p:cNvPr>
                <p:cNvCxnSpPr/>
                <p:nvPr/>
              </p:nvCxnSpPr>
              <p:spPr>
                <a:xfrm flipH="1" flipV="1">
                  <a:off x="4827997" y="5514496"/>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8" name="Straight Arrow Connector 327">
                  <a:extLst>
                    <a:ext uri="{FF2B5EF4-FFF2-40B4-BE49-F238E27FC236}">
                      <a16:creationId xmlns:a16="http://schemas.microsoft.com/office/drawing/2014/main" xmlns="" id="{0D9FF62F-5097-40BF-943E-E1074AF5F956}"/>
                    </a:ext>
                  </a:extLst>
                </p:cNvPr>
                <p:cNvCxnSpPr/>
                <p:nvPr/>
              </p:nvCxnSpPr>
              <p:spPr>
                <a:xfrm flipV="1">
                  <a:off x="2974612" y="5532697"/>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9" name="Straight Arrow Connector 328">
                  <a:extLst>
                    <a:ext uri="{FF2B5EF4-FFF2-40B4-BE49-F238E27FC236}">
                      <a16:creationId xmlns:a16="http://schemas.microsoft.com/office/drawing/2014/main" xmlns="" id="{3FE683C5-60DC-494A-BD8B-CA7BF9D44F15}"/>
                    </a:ext>
                  </a:extLst>
                </p:cNvPr>
                <p:cNvCxnSpPr/>
                <p:nvPr/>
              </p:nvCxnSpPr>
              <p:spPr>
                <a:xfrm flipH="1" flipV="1">
                  <a:off x="3191054" y="5475625"/>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0" name="Straight Arrow Connector 329">
                  <a:extLst>
                    <a:ext uri="{FF2B5EF4-FFF2-40B4-BE49-F238E27FC236}">
                      <a16:creationId xmlns:a16="http://schemas.microsoft.com/office/drawing/2014/main" xmlns="" id="{14FED17F-FB25-40EF-9A39-3AFA64EEEA9D}"/>
                    </a:ext>
                  </a:extLst>
                </p:cNvPr>
                <p:cNvCxnSpPr/>
                <p:nvPr/>
              </p:nvCxnSpPr>
              <p:spPr>
                <a:xfrm flipH="1" flipV="1">
                  <a:off x="3281341" y="5514497"/>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1" name="Straight Arrow Connector 330">
                  <a:extLst>
                    <a:ext uri="{FF2B5EF4-FFF2-40B4-BE49-F238E27FC236}">
                      <a16:creationId xmlns:a16="http://schemas.microsoft.com/office/drawing/2014/main" xmlns="" id="{9A7ACAB4-9502-4D04-ABA5-B97C71957201}"/>
                    </a:ext>
                  </a:extLst>
                </p:cNvPr>
                <p:cNvCxnSpPr/>
                <p:nvPr/>
              </p:nvCxnSpPr>
              <p:spPr>
                <a:xfrm flipH="1" flipV="1">
                  <a:off x="3753788" y="5528158"/>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2" name="Straight Arrow Connector 331">
                  <a:extLst>
                    <a:ext uri="{FF2B5EF4-FFF2-40B4-BE49-F238E27FC236}">
                      <a16:creationId xmlns:a16="http://schemas.microsoft.com/office/drawing/2014/main" xmlns="" id="{1DABD2CA-5357-412C-BD8B-FCB8EA8C28E4}"/>
                    </a:ext>
                  </a:extLst>
                </p:cNvPr>
                <p:cNvCxnSpPr/>
                <p:nvPr/>
              </p:nvCxnSpPr>
              <p:spPr>
                <a:xfrm flipH="1" flipV="1">
                  <a:off x="4302833" y="5514497"/>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3" name="Straight Arrow Connector 332">
                  <a:extLst>
                    <a:ext uri="{FF2B5EF4-FFF2-40B4-BE49-F238E27FC236}">
                      <a16:creationId xmlns:a16="http://schemas.microsoft.com/office/drawing/2014/main" xmlns="" id="{4D5369F6-AD77-45B8-91EB-BC9352343177}"/>
                    </a:ext>
                  </a:extLst>
                </p:cNvPr>
                <p:cNvCxnSpPr>
                  <a:stCxn id="321" idx="0"/>
                  <a:endCxn id="300" idx="4"/>
                </p:cNvCxnSpPr>
                <p:nvPr/>
              </p:nvCxnSpPr>
              <p:spPr>
                <a:xfrm flipH="1" flipV="1">
                  <a:off x="5343251" y="5552867"/>
                  <a:ext cx="255373" cy="2361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4" name="Straight Arrow Connector 333">
                  <a:extLst>
                    <a:ext uri="{FF2B5EF4-FFF2-40B4-BE49-F238E27FC236}">
                      <a16:creationId xmlns:a16="http://schemas.microsoft.com/office/drawing/2014/main" xmlns="" id="{0A38ED80-775B-4A80-93F1-37BE5699029E}"/>
                    </a:ext>
                  </a:extLst>
                </p:cNvPr>
                <p:cNvCxnSpPr>
                  <a:stCxn id="321" idx="0"/>
                </p:cNvCxnSpPr>
                <p:nvPr/>
              </p:nvCxnSpPr>
              <p:spPr>
                <a:xfrm flipH="1" flipV="1">
                  <a:off x="4845665" y="5557006"/>
                  <a:ext cx="752959" cy="2320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5" name="Straight Arrow Connector 334">
                  <a:extLst>
                    <a:ext uri="{FF2B5EF4-FFF2-40B4-BE49-F238E27FC236}">
                      <a16:creationId xmlns:a16="http://schemas.microsoft.com/office/drawing/2014/main" xmlns="" id="{60B79A14-4B87-47FC-AA16-7A289FBF0A31}"/>
                    </a:ext>
                  </a:extLst>
                </p:cNvPr>
                <p:cNvCxnSpPr>
                  <a:stCxn id="319" idx="0"/>
                  <a:endCxn id="300" idx="4"/>
                </p:cNvCxnSpPr>
                <p:nvPr/>
              </p:nvCxnSpPr>
              <p:spPr>
                <a:xfrm flipV="1">
                  <a:off x="5063166" y="5552867"/>
                  <a:ext cx="280085" cy="2361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cxnSp>
            <p:nvCxnSpPr>
              <p:cNvPr id="180" name="Straight Arrow Connector 179">
                <a:extLst>
                  <a:ext uri="{FF2B5EF4-FFF2-40B4-BE49-F238E27FC236}">
                    <a16:creationId xmlns:a16="http://schemas.microsoft.com/office/drawing/2014/main" xmlns="" id="{71F0B7AB-8930-4A61-B9E3-3A56081D7B50}"/>
                  </a:ext>
                </a:extLst>
              </p:cNvPr>
              <p:cNvCxnSpPr>
                <a:cxnSpLocks/>
              </p:cNvCxnSpPr>
              <p:nvPr/>
            </p:nvCxnSpPr>
            <p:spPr>
              <a:xfrm flipV="1">
                <a:off x="4205208" y="2463601"/>
                <a:ext cx="1211164" cy="659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xmlns="" id="{59074E61-D271-43E2-BB45-19C981A92162}"/>
                  </a:ext>
                </a:extLst>
              </p:cNvPr>
              <p:cNvCxnSpPr>
                <a:cxnSpLocks/>
              </p:cNvCxnSpPr>
              <p:nvPr/>
            </p:nvCxnSpPr>
            <p:spPr>
              <a:xfrm>
                <a:off x="4226359" y="3155602"/>
                <a:ext cx="1250973" cy="615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xmlns="" id="{6591E147-AF45-4352-9747-F618B1B69A67}"/>
                  </a:ext>
                </a:extLst>
              </p:cNvPr>
              <p:cNvGrpSpPr/>
              <p:nvPr/>
            </p:nvGrpSpPr>
            <p:grpSpPr>
              <a:xfrm>
                <a:off x="5416372" y="1901047"/>
                <a:ext cx="2946029" cy="1533128"/>
                <a:chOff x="2832257" y="4743339"/>
                <a:chExt cx="3094150" cy="1713674"/>
              </a:xfrm>
            </p:grpSpPr>
            <p:sp>
              <p:nvSpPr>
                <p:cNvPr id="242" name="Oval 241">
                  <a:extLst>
                    <a:ext uri="{FF2B5EF4-FFF2-40B4-BE49-F238E27FC236}">
                      <a16:creationId xmlns:a16="http://schemas.microsoft.com/office/drawing/2014/main" xmlns="" id="{522BE198-FAC3-43EC-9C68-303316B17F55}"/>
                    </a:ext>
                  </a:extLst>
                </p:cNvPr>
                <p:cNvSpPr/>
                <p:nvPr/>
              </p:nvSpPr>
              <p:spPr>
                <a:xfrm flipH="1">
                  <a:off x="4958367" y="474333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43" name="Oval 242">
                  <a:extLst>
                    <a:ext uri="{FF2B5EF4-FFF2-40B4-BE49-F238E27FC236}">
                      <a16:creationId xmlns:a16="http://schemas.microsoft.com/office/drawing/2014/main" xmlns="" id="{2A35951E-DF74-4BE2-8251-7AC118197634}"/>
                    </a:ext>
                  </a:extLst>
                </p:cNvPr>
                <p:cNvSpPr/>
                <p:nvPr/>
              </p:nvSpPr>
              <p:spPr>
                <a:xfrm flipH="1">
                  <a:off x="3411711"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44" name="Oval 243">
                  <a:extLst>
                    <a:ext uri="{FF2B5EF4-FFF2-40B4-BE49-F238E27FC236}">
                      <a16:creationId xmlns:a16="http://schemas.microsoft.com/office/drawing/2014/main" xmlns="" id="{E7480E93-7D98-4906-AA10-489C328765B6}"/>
                    </a:ext>
                  </a:extLst>
                </p:cNvPr>
                <p:cNvSpPr/>
                <p:nvPr/>
              </p:nvSpPr>
              <p:spPr>
                <a:xfrm flipH="1">
                  <a:off x="3922457" y="475157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45" name="Oval 244">
                  <a:extLst>
                    <a:ext uri="{FF2B5EF4-FFF2-40B4-BE49-F238E27FC236}">
                      <a16:creationId xmlns:a16="http://schemas.microsoft.com/office/drawing/2014/main" xmlns="" id="{D63856A8-F8C1-4E12-848E-A390EB0E34E8}"/>
                    </a:ext>
                  </a:extLst>
                </p:cNvPr>
                <p:cNvSpPr/>
                <p:nvPr/>
              </p:nvSpPr>
              <p:spPr>
                <a:xfrm flipH="1">
                  <a:off x="4433203"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46" name="Oval 245">
                  <a:extLst>
                    <a:ext uri="{FF2B5EF4-FFF2-40B4-BE49-F238E27FC236}">
                      <a16:creationId xmlns:a16="http://schemas.microsoft.com/office/drawing/2014/main" xmlns="" id="{8152CD48-F65D-4076-B9F4-A1CFE5C2214A}"/>
                    </a:ext>
                  </a:extLst>
                </p:cNvPr>
                <p:cNvSpPr/>
                <p:nvPr/>
              </p:nvSpPr>
              <p:spPr>
                <a:xfrm flipH="1">
                  <a:off x="4658998" y="526666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47" name="Oval 246">
                  <a:extLst>
                    <a:ext uri="{FF2B5EF4-FFF2-40B4-BE49-F238E27FC236}">
                      <a16:creationId xmlns:a16="http://schemas.microsoft.com/office/drawing/2014/main" xmlns="" id="{5ABBC656-8462-49AB-AE4B-C3761BF8F87E}"/>
                    </a:ext>
                  </a:extLst>
                </p:cNvPr>
                <p:cNvSpPr/>
                <p:nvPr/>
              </p:nvSpPr>
              <p:spPr>
                <a:xfrm flipH="1">
                  <a:off x="3112342"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48" name="Oval 247">
                  <a:extLst>
                    <a:ext uri="{FF2B5EF4-FFF2-40B4-BE49-F238E27FC236}">
                      <a16:creationId xmlns:a16="http://schemas.microsoft.com/office/drawing/2014/main" xmlns="" id="{CB15DB88-AEAD-4436-B589-9747B884F87B}"/>
                    </a:ext>
                  </a:extLst>
                </p:cNvPr>
                <p:cNvSpPr/>
                <p:nvPr/>
              </p:nvSpPr>
              <p:spPr>
                <a:xfrm flipH="1">
                  <a:off x="3623088" y="5274907"/>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49" name="Oval 248">
                  <a:extLst>
                    <a:ext uri="{FF2B5EF4-FFF2-40B4-BE49-F238E27FC236}">
                      <a16:creationId xmlns:a16="http://schemas.microsoft.com/office/drawing/2014/main" xmlns="" id="{54FA371E-14B7-4F5C-B84B-69AF66B3C93F}"/>
                    </a:ext>
                  </a:extLst>
                </p:cNvPr>
                <p:cNvSpPr/>
                <p:nvPr/>
              </p:nvSpPr>
              <p:spPr>
                <a:xfrm flipH="1">
                  <a:off x="4133834"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50" name="TextBox 249">
                  <a:extLst>
                    <a:ext uri="{FF2B5EF4-FFF2-40B4-BE49-F238E27FC236}">
                      <a16:creationId xmlns:a16="http://schemas.microsoft.com/office/drawing/2014/main" xmlns="" id="{F37B9746-7D40-42FF-9A0F-ADC476FC12B0}"/>
                    </a:ext>
                  </a:extLst>
                </p:cNvPr>
                <p:cNvSpPr txBox="1"/>
                <p:nvPr/>
              </p:nvSpPr>
              <p:spPr>
                <a:xfrm>
                  <a:off x="3323720" y="5147211"/>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51" name="TextBox 250">
                  <a:extLst>
                    <a:ext uri="{FF2B5EF4-FFF2-40B4-BE49-F238E27FC236}">
                      <a16:creationId xmlns:a16="http://schemas.microsoft.com/office/drawing/2014/main" xmlns="" id="{3578FE8C-E613-4E80-A7C0-E61105A0ABD7}"/>
                    </a:ext>
                  </a:extLst>
                </p:cNvPr>
                <p:cNvSpPr txBox="1"/>
                <p:nvPr/>
              </p:nvSpPr>
              <p:spPr>
                <a:xfrm>
                  <a:off x="3834465" y="5147211"/>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52" name="TextBox 251">
                  <a:extLst>
                    <a:ext uri="{FF2B5EF4-FFF2-40B4-BE49-F238E27FC236}">
                      <a16:creationId xmlns:a16="http://schemas.microsoft.com/office/drawing/2014/main" xmlns="" id="{2FC303DF-7B42-4369-92D4-921F762A0110}"/>
                    </a:ext>
                  </a:extLst>
                </p:cNvPr>
                <p:cNvSpPr txBox="1"/>
                <p:nvPr/>
              </p:nvSpPr>
              <p:spPr>
                <a:xfrm>
                  <a:off x="4352423" y="5147211"/>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53" name="Oval 252">
                  <a:extLst>
                    <a:ext uri="{FF2B5EF4-FFF2-40B4-BE49-F238E27FC236}">
                      <a16:creationId xmlns:a16="http://schemas.microsoft.com/office/drawing/2014/main" xmlns="" id="{59857278-8887-4850-B4EF-DFD7CD9EE021}"/>
                    </a:ext>
                  </a:extLst>
                </p:cNvPr>
                <p:cNvSpPr/>
                <p:nvPr/>
              </p:nvSpPr>
              <p:spPr>
                <a:xfrm flipH="1">
                  <a:off x="5215565" y="5287429"/>
                  <a:ext cx="255373" cy="2654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54" name="TextBox 253">
                  <a:extLst>
                    <a:ext uri="{FF2B5EF4-FFF2-40B4-BE49-F238E27FC236}">
                      <a16:creationId xmlns:a16="http://schemas.microsoft.com/office/drawing/2014/main" xmlns="" id="{DF56FF6B-DC4E-49F3-8E57-522052ADA9FE}"/>
                    </a:ext>
                  </a:extLst>
                </p:cNvPr>
                <p:cNvSpPr txBox="1"/>
                <p:nvPr/>
              </p:nvSpPr>
              <p:spPr>
                <a:xfrm>
                  <a:off x="4908988" y="5167972"/>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255" name="Straight Arrow Connector 254">
                  <a:extLst>
                    <a:ext uri="{FF2B5EF4-FFF2-40B4-BE49-F238E27FC236}">
                      <a16:creationId xmlns:a16="http://schemas.microsoft.com/office/drawing/2014/main" xmlns="" id="{04987273-55A8-4F5F-A425-1182E8BBA716}"/>
                    </a:ext>
                  </a:extLst>
                </p:cNvPr>
                <p:cNvCxnSpPr>
                  <a:stCxn id="247" idx="0"/>
                  <a:endCxn id="243" idx="4"/>
                </p:cNvCxnSpPr>
                <p:nvPr/>
              </p:nvCxnSpPr>
              <p:spPr>
                <a:xfrm flipV="1">
                  <a:off x="3240028" y="500877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6" name="Straight Arrow Connector 255">
                  <a:extLst>
                    <a:ext uri="{FF2B5EF4-FFF2-40B4-BE49-F238E27FC236}">
                      <a16:creationId xmlns:a16="http://schemas.microsoft.com/office/drawing/2014/main" xmlns="" id="{D6DAC5FD-6698-48BC-BBC3-8BF54BF2BE2B}"/>
                    </a:ext>
                  </a:extLst>
                </p:cNvPr>
                <p:cNvCxnSpPr/>
                <p:nvPr/>
              </p:nvCxnSpPr>
              <p:spPr>
                <a:xfrm flipV="1">
                  <a:off x="3746475" y="5014252"/>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7" name="Straight Arrow Connector 256">
                  <a:extLst>
                    <a:ext uri="{FF2B5EF4-FFF2-40B4-BE49-F238E27FC236}">
                      <a16:creationId xmlns:a16="http://schemas.microsoft.com/office/drawing/2014/main" xmlns="" id="{18355C6A-6E90-440C-BBDA-8C925E518D1B}"/>
                    </a:ext>
                  </a:extLst>
                </p:cNvPr>
                <p:cNvCxnSpPr/>
                <p:nvPr/>
              </p:nvCxnSpPr>
              <p:spPr>
                <a:xfrm flipV="1">
                  <a:off x="4258032"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8" name="Straight Arrow Connector 257">
                  <a:extLst>
                    <a:ext uri="{FF2B5EF4-FFF2-40B4-BE49-F238E27FC236}">
                      <a16:creationId xmlns:a16="http://schemas.microsoft.com/office/drawing/2014/main" xmlns="" id="{44AD9783-8780-40D6-BE11-3FED1B8362DE}"/>
                    </a:ext>
                  </a:extLst>
                </p:cNvPr>
                <p:cNvCxnSpPr/>
                <p:nvPr/>
              </p:nvCxnSpPr>
              <p:spPr>
                <a:xfrm flipV="1">
                  <a:off x="4810250"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9" name="Straight Arrow Connector 258">
                  <a:extLst>
                    <a:ext uri="{FF2B5EF4-FFF2-40B4-BE49-F238E27FC236}">
                      <a16:creationId xmlns:a16="http://schemas.microsoft.com/office/drawing/2014/main" xmlns="" id="{A95BAF6F-CC7A-4ECB-99EA-D85DC77DDBF7}"/>
                    </a:ext>
                  </a:extLst>
                </p:cNvPr>
                <p:cNvCxnSpPr>
                  <a:endCxn id="242" idx="4"/>
                </p:cNvCxnSpPr>
                <p:nvPr/>
              </p:nvCxnSpPr>
              <p:spPr>
                <a:xfrm flipH="1" flipV="1">
                  <a:off x="5086053" y="5008777"/>
                  <a:ext cx="252667" cy="2726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60" name="Straight Arrow Connector 259">
                  <a:extLst>
                    <a:ext uri="{FF2B5EF4-FFF2-40B4-BE49-F238E27FC236}">
                      <a16:creationId xmlns:a16="http://schemas.microsoft.com/office/drawing/2014/main" xmlns="" id="{1DCB31F5-7289-40AE-8FE2-B29BC8B46084}"/>
                    </a:ext>
                  </a:extLst>
                </p:cNvPr>
                <p:cNvCxnSpPr/>
                <p:nvPr/>
              </p:nvCxnSpPr>
              <p:spPr>
                <a:xfrm flipV="1">
                  <a:off x="3232668" y="5026978"/>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1" name="Straight Arrow Connector 260">
                  <a:extLst>
                    <a:ext uri="{FF2B5EF4-FFF2-40B4-BE49-F238E27FC236}">
                      <a16:creationId xmlns:a16="http://schemas.microsoft.com/office/drawing/2014/main" xmlns="" id="{EA002F96-C9A1-45F4-941A-F407392C3F42}"/>
                    </a:ext>
                  </a:extLst>
                </p:cNvPr>
                <p:cNvCxnSpPr>
                  <a:stCxn id="248" idx="0"/>
                  <a:endCxn id="243" idx="5"/>
                </p:cNvCxnSpPr>
                <p:nvPr/>
              </p:nvCxnSpPr>
              <p:spPr>
                <a:xfrm flipH="1" flipV="1">
                  <a:off x="3449110" y="4969906"/>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2" name="Straight Arrow Connector 261">
                  <a:extLst>
                    <a:ext uri="{FF2B5EF4-FFF2-40B4-BE49-F238E27FC236}">
                      <a16:creationId xmlns:a16="http://schemas.microsoft.com/office/drawing/2014/main" xmlns="" id="{4C94A6C0-43F0-4DA9-8CC1-87936737ABFE}"/>
                    </a:ext>
                  </a:extLst>
                </p:cNvPr>
                <p:cNvCxnSpPr>
                  <a:endCxn id="243" idx="4"/>
                </p:cNvCxnSpPr>
                <p:nvPr/>
              </p:nvCxnSpPr>
              <p:spPr>
                <a:xfrm flipH="1" flipV="1">
                  <a:off x="3539397" y="5008778"/>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3" name="Straight Arrow Connector 262">
                  <a:extLst>
                    <a:ext uri="{FF2B5EF4-FFF2-40B4-BE49-F238E27FC236}">
                      <a16:creationId xmlns:a16="http://schemas.microsoft.com/office/drawing/2014/main" xmlns="" id="{B48C95D9-BE5B-40D6-9A58-A7074B195722}"/>
                    </a:ext>
                  </a:extLst>
                </p:cNvPr>
                <p:cNvCxnSpPr>
                  <a:stCxn id="246" idx="0"/>
                </p:cNvCxnSpPr>
                <p:nvPr/>
              </p:nvCxnSpPr>
              <p:spPr>
                <a:xfrm flipH="1" flipV="1">
                  <a:off x="4011844" y="5022439"/>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4" name="Straight Arrow Connector 263">
                  <a:extLst>
                    <a:ext uri="{FF2B5EF4-FFF2-40B4-BE49-F238E27FC236}">
                      <a16:creationId xmlns:a16="http://schemas.microsoft.com/office/drawing/2014/main" xmlns="" id="{D5721866-E622-45B3-AAF2-B2F51AE7BC89}"/>
                    </a:ext>
                  </a:extLst>
                </p:cNvPr>
                <p:cNvCxnSpPr>
                  <a:endCxn id="245" idx="4"/>
                </p:cNvCxnSpPr>
                <p:nvPr/>
              </p:nvCxnSpPr>
              <p:spPr>
                <a:xfrm flipH="1" flipV="1">
                  <a:off x="4560889" y="5008778"/>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65" name="Oval 264">
                  <a:extLst>
                    <a:ext uri="{FF2B5EF4-FFF2-40B4-BE49-F238E27FC236}">
                      <a16:creationId xmlns:a16="http://schemas.microsoft.com/office/drawing/2014/main" xmlns="" id="{1585395C-99C8-4D17-8DC9-F6E32882CC5C}"/>
                    </a:ext>
                  </a:extLst>
                </p:cNvPr>
                <p:cNvSpPr/>
                <p:nvPr/>
              </p:nvSpPr>
              <p:spPr>
                <a:xfrm flipH="1">
                  <a:off x="4378913" y="5768304"/>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66" name="Oval 265">
                  <a:extLst>
                    <a:ext uri="{FF2B5EF4-FFF2-40B4-BE49-F238E27FC236}">
                      <a16:creationId xmlns:a16="http://schemas.microsoft.com/office/drawing/2014/main" xmlns="" id="{BCEBEC7C-C685-49F2-8C8A-6D11D0331DA6}"/>
                    </a:ext>
                  </a:extLst>
                </p:cNvPr>
                <p:cNvSpPr/>
                <p:nvPr/>
              </p:nvSpPr>
              <p:spPr>
                <a:xfrm flipH="1">
                  <a:off x="2832257"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67" name="Oval 266">
                  <a:extLst>
                    <a:ext uri="{FF2B5EF4-FFF2-40B4-BE49-F238E27FC236}">
                      <a16:creationId xmlns:a16="http://schemas.microsoft.com/office/drawing/2014/main" xmlns="" id="{BDAC7271-3976-4359-BA1E-14CBCCB7C4E0}"/>
                    </a:ext>
                  </a:extLst>
                </p:cNvPr>
                <p:cNvSpPr/>
                <p:nvPr/>
              </p:nvSpPr>
              <p:spPr>
                <a:xfrm flipH="1">
                  <a:off x="3343003" y="5776543"/>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68" name="Oval 267">
                  <a:extLst>
                    <a:ext uri="{FF2B5EF4-FFF2-40B4-BE49-F238E27FC236}">
                      <a16:creationId xmlns:a16="http://schemas.microsoft.com/office/drawing/2014/main" xmlns="" id="{B748412B-2C8F-4FD5-A6A7-91D978C99BA9}"/>
                    </a:ext>
                  </a:extLst>
                </p:cNvPr>
                <p:cNvSpPr/>
                <p:nvPr/>
              </p:nvSpPr>
              <p:spPr>
                <a:xfrm flipH="1">
                  <a:off x="3853749"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69" name="TextBox 268">
                  <a:extLst>
                    <a:ext uri="{FF2B5EF4-FFF2-40B4-BE49-F238E27FC236}">
                      <a16:creationId xmlns:a16="http://schemas.microsoft.com/office/drawing/2014/main" xmlns="" id="{53E551FB-FC07-4C59-9321-413A4525D952}"/>
                    </a:ext>
                  </a:extLst>
                </p:cNvPr>
                <p:cNvSpPr txBox="1"/>
                <p:nvPr/>
              </p:nvSpPr>
              <p:spPr>
                <a:xfrm>
                  <a:off x="3050846" y="5667044"/>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70" name="TextBox 269">
                  <a:extLst>
                    <a:ext uri="{FF2B5EF4-FFF2-40B4-BE49-F238E27FC236}">
                      <a16:creationId xmlns:a16="http://schemas.microsoft.com/office/drawing/2014/main" xmlns="" id="{00E18C5B-2DD6-42A5-B35E-5335C42267CA}"/>
                    </a:ext>
                  </a:extLst>
                </p:cNvPr>
                <p:cNvSpPr txBox="1"/>
                <p:nvPr/>
              </p:nvSpPr>
              <p:spPr>
                <a:xfrm>
                  <a:off x="3564603" y="5647583"/>
                  <a:ext cx="769031" cy="789967"/>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71" name="TextBox 270">
                  <a:extLst>
                    <a:ext uri="{FF2B5EF4-FFF2-40B4-BE49-F238E27FC236}">
                      <a16:creationId xmlns:a16="http://schemas.microsoft.com/office/drawing/2014/main" xmlns="" id="{AAC3FB48-D644-4DCA-8CFE-9592B8F88A3C}"/>
                    </a:ext>
                  </a:extLst>
                </p:cNvPr>
                <p:cNvSpPr txBox="1"/>
                <p:nvPr/>
              </p:nvSpPr>
              <p:spPr>
                <a:xfrm>
                  <a:off x="4097150" y="5653605"/>
                  <a:ext cx="769031" cy="789967"/>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72" name="Oval 271">
                  <a:extLst>
                    <a:ext uri="{FF2B5EF4-FFF2-40B4-BE49-F238E27FC236}">
                      <a16:creationId xmlns:a16="http://schemas.microsoft.com/office/drawing/2014/main" xmlns="" id="{717B7C0F-EC30-4655-8A3C-A265881B97A6}"/>
                    </a:ext>
                  </a:extLst>
                </p:cNvPr>
                <p:cNvSpPr/>
                <p:nvPr/>
              </p:nvSpPr>
              <p:spPr>
                <a:xfrm flipH="1">
                  <a:off x="4935480"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73" name="TextBox 272">
                  <a:extLst>
                    <a:ext uri="{FF2B5EF4-FFF2-40B4-BE49-F238E27FC236}">
                      <a16:creationId xmlns:a16="http://schemas.microsoft.com/office/drawing/2014/main" xmlns="" id="{436F1338-78B6-43E8-A323-0464A9A507DE}"/>
                    </a:ext>
                  </a:extLst>
                </p:cNvPr>
                <p:cNvSpPr txBox="1"/>
                <p:nvPr/>
              </p:nvSpPr>
              <p:spPr>
                <a:xfrm>
                  <a:off x="4620449" y="5664200"/>
                  <a:ext cx="769031" cy="789967"/>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74" name="Oval 273">
                  <a:extLst>
                    <a:ext uri="{FF2B5EF4-FFF2-40B4-BE49-F238E27FC236}">
                      <a16:creationId xmlns:a16="http://schemas.microsoft.com/office/drawing/2014/main" xmlns="" id="{B8B53643-4B5F-4607-9428-D55B3E810C4D}"/>
                    </a:ext>
                  </a:extLst>
                </p:cNvPr>
                <p:cNvSpPr/>
                <p:nvPr/>
              </p:nvSpPr>
              <p:spPr>
                <a:xfrm flipH="1">
                  <a:off x="5470938"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75" name="TextBox 274">
                  <a:extLst>
                    <a:ext uri="{FF2B5EF4-FFF2-40B4-BE49-F238E27FC236}">
                      <a16:creationId xmlns:a16="http://schemas.microsoft.com/office/drawing/2014/main" xmlns="" id="{A71B4159-E309-4C1F-AA78-DF78E7DAA568}"/>
                    </a:ext>
                  </a:extLst>
                </p:cNvPr>
                <p:cNvSpPr txBox="1"/>
                <p:nvPr/>
              </p:nvSpPr>
              <p:spPr>
                <a:xfrm>
                  <a:off x="5157376" y="5661578"/>
                  <a:ext cx="769031" cy="789967"/>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276" name="Straight Arrow Connector 275">
                  <a:extLst>
                    <a:ext uri="{FF2B5EF4-FFF2-40B4-BE49-F238E27FC236}">
                      <a16:creationId xmlns:a16="http://schemas.microsoft.com/office/drawing/2014/main" xmlns="" id="{42AB39FF-D71C-4867-BC2E-2DFF96F598B5}"/>
                    </a:ext>
                  </a:extLst>
                </p:cNvPr>
                <p:cNvCxnSpPr/>
                <p:nvPr/>
              </p:nvCxnSpPr>
              <p:spPr>
                <a:xfrm flipV="1">
                  <a:off x="2981972" y="551449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77" name="Straight Arrow Connector 276">
                  <a:extLst>
                    <a:ext uri="{FF2B5EF4-FFF2-40B4-BE49-F238E27FC236}">
                      <a16:creationId xmlns:a16="http://schemas.microsoft.com/office/drawing/2014/main" xmlns="" id="{A03F250A-9B50-4AA1-B563-C21E4BA772BD}"/>
                    </a:ext>
                  </a:extLst>
                </p:cNvPr>
                <p:cNvCxnSpPr/>
                <p:nvPr/>
              </p:nvCxnSpPr>
              <p:spPr>
                <a:xfrm flipV="1">
                  <a:off x="3488419" y="5519971"/>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78" name="Straight Arrow Connector 277">
                  <a:extLst>
                    <a:ext uri="{FF2B5EF4-FFF2-40B4-BE49-F238E27FC236}">
                      <a16:creationId xmlns:a16="http://schemas.microsoft.com/office/drawing/2014/main" xmlns="" id="{80010FA7-E989-488E-8ACA-F48B9EEF7249}"/>
                    </a:ext>
                  </a:extLst>
                </p:cNvPr>
                <p:cNvCxnSpPr/>
                <p:nvPr/>
              </p:nvCxnSpPr>
              <p:spPr>
                <a:xfrm flipV="1">
                  <a:off x="3999976"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79" name="Straight Arrow Connector 278">
                  <a:extLst>
                    <a:ext uri="{FF2B5EF4-FFF2-40B4-BE49-F238E27FC236}">
                      <a16:creationId xmlns:a16="http://schemas.microsoft.com/office/drawing/2014/main" xmlns="" id="{9554E74E-0EA8-4FFB-8FBF-37CCBF9B042C}"/>
                    </a:ext>
                  </a:extLst>
                </p:cNvPr>
                <p:cNvCxnSpPr/>
                <p:nvPr/>
              </p:nvCxnSpPr>
              <p:spPr>
                <a:xfrm flipV="1">
                  <a:off x="4552194"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0" name="Straight Arrow Connector 279">
                  <a:extLst>
                    <a:ext uri="{FF2B5EF4-FFF2-40B4-BE49-F238E27FC236}">
                      <a16:creationId xmlns:a16="http://schemas.microsoft.com/office/drawing/2014/main" xmlns="" id="{71EB4FFC-06A3-452A-8D25-3D797DE3650D}"/>
                    </a:ext>
                  </a:extLst>
                </p:cNvPr>
                <p:cNvCxnSpPr/>
                <p:nvPr/>
              </p:nvCxnSpPr>
              <p:spPr>
                <a:xfrm flipH="1" flipV="1">
                  <a:off x="4827997" y="5514496"/>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1" name="Straight Arrow Connector 280">
                  <a:extLst>
                    <a:ext uri="{FF2B5EF4-FFF2-40B4-BE49-F238E27FC236}">
                      <a16:creationId xmlns:a16="http://schemas.microsoft.com/office/drawing/2014/main" xmlns="" id="{0F17A3E3-8C77-48F0-AB0A-79C9B790D60E}"/>
                    </a:ext>
                  </a:extLst>
                </p:cNvPr>
                <p:cNvCxnSpPr/>
                <p:nvPr/>
              </p:nvCxnSpPr>
              <p:spPr>
                <a:xfrm flipV="1">
                  <a:off x="2974612" y="5532697"/>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2" name="Straight Arrow Connector 281">
                  <a:extLst>
                    <a:ext uri="{FF2B5EF4-FFF2-40B4-BE49-F238E27FC236}">
                      <a16:creationId xmlns:a16="http://schemas.microsoft.com/office/drawing/2014/main" xmlns="" id="{02F21A0B-AE87-49B8-94C6-2C0A45DD2FB0}"/>
                    </a:ext>
                  </a:extLst>
                </p:cNvPr>
                <p:cNvCxnSpPr/>
                <p:nvPr/>
              </p:nvCxnSpPr>
              <p:spPr>
                <a:xfrm flipH="1" flipV="1">
                  <a:off x="3191054" y="5475625"/>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3" name="Straight Arrow Connector 282">
                  <a:extLst>
                    <a:ext uri="{FF2B5EF4-FFF2-40B4-BE49-F238E27FC236}">
                      <a16:creationId xmlns:a16="http://schemas.microsoft.com/office/drawing/2014/main" xmlns="" id="{C11E6FB3-B278-4AF4-8B69-975BFC204AB0}"/>
                    </a:ext>
                  </a:extLst>
                </p:cNvPr>
                <p:cNvCxnSpPr/>
                <p:nvPr/>
              </p:nvCxnSpPr>
              <p:spPr>
                <a:xfrm flipH="1" flipV="1">
                  <a:off x="3281341" y="5514497"/>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4" name="Straight Arrow Connector 283">
                  <a:extLst>
                    <a:ext uri="{FF2B5EF4-FFF2-40B4-BE49-F238E27FC236}">
                      <a16:creationId xmlns:a16="http://schemas.microsoft.com/office/drawing/2014/main" xmlns="" id="{9FD343C2-11C9-451B-B6F1-F25D8BF40D9F}"/>
                    </a:ext>
                  </a:extLst>
                </p:cNvPr>
                <p:cNvCxnSpPr/>
                <p:nvPr/>
              </p:nvCxnSpPr>
              <p:spPr>
                <a:xfrm flipH="1" flipV="1">
                  <a:off x="3753788" y="5528158"/>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5" name="Straight Arrow Connector 284">
                  <a:extLst>
                    <a:ext uri="{FF2B5EF4-FFF2-40B4-BE49-F238E27FC236}">
                      <a16:creationId xmlns:a16="http://schemas.microsoft.com/office/drawing/2014/main" xmlns="" id="{C9FE9748-6D9D-4AF8-AB84-FE5361AC96C0}"/>
                    </a:ext>
                  </a:extLst>
                </p:cNvPr>
                <p:cNvCxnSpPr/>
                <p:nvPr/>
              </p:nvCxnSpPr>
              <p:spPr>
                <a:xfrm flipH="1" flipV="1">
                  <a:off x="4302833" y="5514497"/>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6" name="Straight Arrow Connector 285">
                  <a:extLst>
                    <a:ext uri="{FF2B5EF4-FFF2-40B4-BE49-F238E27FC236}">
                      <a16:creationId xmlns:a16="http://schemas.microsoft.com/office/drawing/2014/main" xmlns="" id="{BF3FC796-12C2-47A8-A9BD-3C8D8A662979}"/>
                    </a:ext>
                  </a:extLst>
                </p:cNvPr>
                <p:cNvCxnSpPr>
                  <a:stCxn id="274" idx="0"/>
                  <a:endCxn id="253" idx="4"/>
                </p:cNvCxnSpPr>
                <p:nvPr/>
              </p:nvCxnSpPr>
              <p:spPr>
                <a:xfrm flipH="1" flipV="1">
                  <a:off x="5343251" y="5552867"/>
                  <a:ext cx="255373" cy="2361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87" name="Straight Arrow Connector 286">
                  <a:extLst>
                    <a:ext uri="{FF2B5EF4-FFF2-40B4-BE49-F238E27FC236}">
                      <a16:creationId xmlns:a16="http://schemas.microsoft.com/office/drawing/2014/main" xmlns="" id="{F93C95EB-AA44-45A8-920B-68D393CFB430}"/>
                    </a:ext>
                  </a:extLst>
                </p:cNvPr>
                <p:cNvCxnSpPr>
                  <a:stCxn id="274" idx="0"/>
                </p:cNvCxnSpPr>
                <p:nvPr/>
              </p:nvCxnSpPr>
              <p:spPr>
                <a:xfrm flipH="1" flipV="1">
                  <a:off x="4845665" y="5557006"/>
                  <a:ext cx="752959" cy="2320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8" name="Straight Arrow Connector 287">
                  <a:extLst>
                    <a:ext uri="{FF2B5EF4-FFF2-40B4-BE49-F238E27FC236}">
                      <a16:creationId xmlns:a16="http://schemas.microsoft.com/office/drawing/2014/main" xmlns="" id="{CA61230A-2303-41F6-B021-958DD5219586}"/>
                    </a:ext>
                  </a:extLst>
                </p:cNvPr>
                <p:cNvCxnSpPr>
                  <a:stCxn id="272" idx="0"/>
                  <a:endCxn id="253" idx="4"/>
                </p:cNvCxnSpPr>
                <p:nvPr/>
              </p:nvCxnSpPr>
              <p:spPr>
                <a:xfrm flipV="1">
                  <a:off x="5063166" y="5552867"/>
                  <a:ext cx="280085" cy="2361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183" name="Group 182">
                <a:extLst>
                  <a:ext uri="{FF2B5EF4-FFF2-40B4-BE49-F238E27FC236}">
                    <a16:creationId xmlns:a16="http://schemas.microsoft.com/office/drawing/2014/main" xmlns="" id="{1DBCB72C-2486-4250-9DA1-FB6523B823A9}"/>
                  </a:ext>
                </a:extLst>
              </p:cNvPr>
              <p:cNvGrpSpPr/>
              <p:nvPr/>
            </p:nvGrpSpPr>
            <p:grpSpPr>
              <a:xfrm>
                <a:off x="5435473" y="3378243"/>
                <a:ext cx="2946029" cy="1533128"/>
                <a:chOff x="2832257" y="4743339"/>
                <a:chExt cx="3094150" cy="1713674"/>
              </a:xfrm>
            </p:grpSpPr>
            <p:sp>
              <p:nvSpPr>
                <p:cNvPr id="195" name="Oval 194">
                  <a:extLst>
                    <a:ext uri="{FF2B5EF4-FFF2-40B4-BE49-F238E27FC236}">
                      <a16:creationId xmlns:a16="http://schemas.microsoft.com/office/drawing/2014/main" xmlns="" id="{5DC661E8-E3C2-4645-B812-7353F9CF07EC}"/>
                    </a:ext>
                  </a:extLst>
                </p:cNvPr>
                <p:cNvSpPr/>
                <p:nvPr/>
              </p:nvSpPr>
              <p:spPr>
                <a:xfrm flipH="1">
                  <a:off x="4958367" y="474333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96" name="Oval 195">
                  <a:extLst>
                    <a:ext uri="{FF2B5EF4-FFF2-40B4-BE49-F238E27FC236}">
                      <a16:creationId xmlns:a16="http://schemas.microsoft.com/office/drawing/2014/main" xmlns="" id="{2546CAAC-C54F-4485-B637-21E9066023C4}"/>
                    </a:ext>
                  </a:extLst>
                </p:cNvPr>
                <p:cNvSpPr/>
                <p:nvPr/>
              </p:nvSpPr>
              <p:spPr>
                <a:xfrm flipH="1">
                  <a:off x="3411711"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97" name="Oval 196">
                  <a:extLst>
                    <a:ext uri="{FF2B5EF4-FFF2-40B4-BE49-F238E27FC236}">
                      <a16:creationId xmlns:a16="http://schemas.microsoft.com/office/drawing/2014/main" xmlns="" id="{0D882685-689E-4111-8D56-6B5325D75BDD}"/>
                    </a:ext>
                  </a:extLst>
                </p:cNvPr>
                <p:cNvSpPr/>
                <p:nvPr/>
              </p:nvSpPr>
              <p:spPr>
                <a:xfrm flipH="1">
                  <a:off x="3922457" y="475157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98" name="Oval 197">
                  <a:extLst>
                    <a:ext uri="{FF2B5EF4-FFF2-40B4-BE49-F238E27FC236}">
                      <a16:creationId xmlns:a16="http://schemas.microsoft.com/office/drawing/2014/main" xmlns="" id="{B9A64195-D630-48DC-8F49-9C4FE52B38AC}"/>
                    </a:ext>
                  </a:extLst>
                </p:cNvPr>
                <p:cNvSpPr/>
                <p:nvPr/>
              </p:nvSpPr>
              <p:spPr>
                <a:xfrm flipH="1">
                  <a:off x="4433203"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199" name="Oval 198">
                  <a:extLst>
                    <a:ext uri="{FF2B5EF4-FFF2-40B4-BE49-F238E27FC236}">
                      <a16:creationId xmlns:a16="http://schemas.microsoft.com/office/drawing/2014/main" xmlns="" id="{1CEA7151-CDD2-4574-8141-4914D729DC45}"/>
                    </a:ext>
                  </a:extLst>
                </p:cNvPr>
                <p:cNvSpPr/>
                <p:nvPr/>
              </p:nvSpPr>
              <p:spPr>
                <a:xfrm flipH="1">
                  <a:off x="4658998" y="526666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00" name="Oval 199">
                  <a:extLst>
                    <a:ext uri="{FF2B5EF4-FFF2-40B4-BE49-F238E27FC236}">
                      <a16:creationId xmlns:a16="http://schemas.microsoft.com/office/drawing/2014/main" xmlns="" id="{E052BB60-372B-41B2-8832-4550E2D75FEC}"/>
                    </a:ext>
                  </a:extLst>
                </p:cNvPr>
                <p:cNvSpPr/>
                <p:nvPr/>
              </p:nvSpPr>
              <p:spPr>
                <a:xfrm flipH="1">
                  <a:off x="3112342" y="5266669"/>
                  <a:ext cx="255373" cy="2654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01" name="Oval 200">
                  <a:extLst>
                    <a:ext uri="{FF2B5EF4-FFF2-40B4-BE49-F238E27FC236}">
                      <a16:creationId xmlns:a16="http://schemas.microsoft.com/office/drawing/2014/main" xmlns="" id="{A1B8B067-0748-4C6C-AE81-36DE77224DCE}"/>
                    </a:ext>
                  </a:extLst>
                </p:cNvPr>
                <p:cNvSpPr/>
                <p:nvPr/>
              </p:nvSpPr>
              <p:spPr>
                <a:xfrm flipH="1">
                  <a:off x="3623088" y="5274907"/>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02" name="Oval 201">
                  <a:extLst>
                    <a:ext uri="{FF2B5EF4-FFF2-40B4-BE49-F238E27FC236}">
                      <a16:creationId xmlns:a16="http://schemas.microsoft.com/office/drawing/2014/main" xmlns="" id="{D3BA4069-DB5E-44E2-84A4-57378B956AFA}"/>
                    </a:ext>
                  </a:extLst>
                </p:cNvPr>
                <p:cNvSpPr/>
                <p:nvPr/>
              </p:nvSpPr>
              <p:spPr>
                <a:xfrm flipH="1">
                  <a:off x="4133834"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03" name="TextBox 202">
                  <a:extLst>
                    <a:ext uri="{FF2B5EF4-FFF2-40B4-BE49-F238E27FC236}">
                      <a16:creationId xmlns:a16="http://schemas.microsoft.com/office/drawing/2014/main" xmlns="" id="{6F064446-4C03-4E49-A930-EB25ED6C7B30}"/>
                    </a:ext>
                  </a:extLst>
                </p:cNvPr>
                <p:cNvSpPr txBox="1"/>
                <p:nvPr/>
              </p:nvSpPr>
              <p:spPr>
                <a:xfrm>
                  <a:off x="3323720" y="5147211"/>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04" name="TextBox 203">
                  <a:extLst>
                    <a:ext uri="{FF2B5EF4-FFF2-40B4-BE49-F238E27FC236}">
                      <a16:creationId xmlns:a16="http://schemas.microsoft.com/office/drawing/2014/main" xmlns="" id="{ACE7402E-E9CC-41F9-B4C8-3F64F7C719E6}"/>
                    </a:ext>
                  </a:extLst>
                </p:cNvPr>
                <p:cNvSpPr txBox="1"/>
                <p:nvPr/>
              </p:nvSpPr>
              <p:spPr>
                <a:xfrm>
                  <a:off x="3834465" y="5147211"/>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05" name="TextBox 204">
                  <a:extLst>
                    <a:ext uri="{FF2B5EF4-FFF2-40B4-BE49-F238E27FC236}">
                      <a16:creationId xmlns:a16="http://schemas.microsoft.com/office/drawing/2014/main" xmlns="" id="{4AA1436D-1111-4697-9A8F-04CE9ABAF238}"/>
                    </a:ext>
                  </a:extLst>
                </p:cNvPr>
                <p:cNvSpPr txBox="1"/>
                <p:nvPr/>
              </p:nvSpPr>
              <p:spPr>
                <a:xfrm>
                  <a:off x="4352423" y="5147211"/>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06" name="Oval 205">
                  <a:extLst>
                    <a:ext uri="{FF2B5EF4-FFF2-40B4-BE49-F238E27FC236}">
                      <a16:creationId xmlns:a16="http://schemas.microsoft.com/office/drawing/2014/main" xmlns="" id="{B2F5E802-3A4D-4C2C-BC5F-2410AF08B6FD}"/>
                    </a:ext>
                  </a:extLst>
                </p:cNvPr>
                <p:cNvSpPr/>
                <p:nvPr/>
              </p:nvSpPr>
              <p:spPr>
                <a:xfrm flipH="1">
                  <a:off x="5215565" y="528742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07" name="TextBox 206">
                  <a:extLst>
                    <a:ext uri="{FF2B5EF4-FFF2-40B4-BE49-F238E27FC236}">
                      <a16:creationId xmlns:a16="http://schemas.microsoft.com/office/drawing/2014/main" xmlns="" id="{D18ABA53-BDEC-4137-9F81-CD60BBAFA1D8}"/>
                    </a:ext>
                  </a:extLst>
                </p:cNvPr>
                <p:cNvSpPr txBox="1"/>
                <p:nvPr/>
              </p:nvSpPr>
              <p:spPr>
                <a:xfrm>
                  <a:off x="4908988" y="5167972"/>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208" name="Straight Arrow Connector 207">
                  <a:extLst>
                    <a:ext uri="{FF2B5EF4-FFF2-40B4-BE49-F238E27FC236}">
                      <a16:creationId xmlns:a16="http://schemas.microsoft.com/office/drawing/2014/main" xmlns="" id="{8EBED89C-9A72-4882-B752-0812637F5F7A}"/>
                    </a:ext>
                  </a:extLst>
                </p:cNvPr>
                <p:cNvCxnSpPr>
                  <a:stCxn id="200" idx="0"/>
                  <a:endCxn id="196" idx="4"/>
                </p:cNvCxnSpPr>
                <p:nvPr/>
              </p:nvCxnSpPr>
              <p:spPr>
                <a:xfrm flipV="1">
                  <a:off x="3240028" y="5008778"/>
                  <a:ext cx="299369" cy="2578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9" name="Straight Arrow Connector 208">
                  <a:extLst>
                    <a:ext uri="{FF2B5EF4-FFF2-40B4-BE49-F238E27FC236}">
                      <a16:creationId xmlns:a16="http://schemas.microsoft.com/office/drawing/2014/main" xmlns="" id="{A1AC71FA-16DD-4D50-BF26-3F92E655FFC4}"/>
                    </a:ext>
                  </a:extLst>
                </p:cNvPr>
                <p:cNvCxnSpPr/>
                <p:nvPr/>
              </p:nvCxnSpPr>
              <p:spPr>
                <a:xfrm flipV="1">
                  <a:off x="3746475" y="5014252"/>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0" name="Straight Arrow Connector 209">
                  <a:extLst>
                    <a:ext uri="{FF2B5EF4-FFF2-40B4-BE49-F238E27FC236}">
                      <a16:creationId xmlns:a16="http://schemas.microsoft.com/office/drawing/2014/main" xmlns="" id="{DD8F4B73-AF16-43D4-A58E-D15C92B9CF0E}"/>
                    </a:ext>
                  </a:extLst>
                </p:cNvPr>
                <p:cNvCxnSpPr/>
                <p:nvPr/>
              </p:nvCxnSpPr>
              <p:spPr>
                <a:xfrm flipV="1">
                  <a:off x="4258032"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1" name="Straight Arrow Connector 210">
                  <a:extLst>
                    <a:ext uri="{FF2B5EF4-FFF2-40B4-BE49-F238E27FC236}">
                      <a16:creationId xmlns:a16="http://schemas.microsoft.com/office/drawing/2014/main" xmlns="" id="{C4DEB353-C820-4C33-8578-827C0F2076F2}"/>
                    </a:ext>
                  </a:extLst>
                </p:cNvPr>
                <p:cNvCxnSpPr/>
                <p:nvPr/>
              </p:nvCxnSpPr>
              <p:spPr>
                <a:xfrm flipV="1">
                  <a:off x="4810250"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2" name="Straight Arrow Connector 211">
                  <a:extLst>
                    <a:ext uri="{FF2B5EF4-FFF2-40B4-BE49-F238E27FC236}">
                      <a16:creationId xmlns:a16="http://schemas.microsoft.com/office/drawing/2014/main" xmlns="" id="{715606F6-7DC1-4F51-BC95-0E3EEF8C1D8A}"/>
                    </a:ext>
                  </a:extLst>
                </p:cNvPr>
                <p:cNvCxnSpPr>
                  <a:endCxn id="195" idx="4"/>
                </p:cNvCxnSpPr>
                <p:nvPr/>
              </p:nvCxnSpPr>
              <p:spPr>
                <a:xfrm flipH="1" flipV="1">
                  <a:off x="5086053" y="5008777"/>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3" name="Straight Arrow Connector 212">
                  <a:extLst>
                    <a:ext uri="{FF2B5EF4-FFF2-40B4-BE49-F238E27FC236}">
                      <a16:creationId xmlns:a16="http://schemas.microsoft.com/office/drawing/2014/main" xmlns="" id="{FCEFCEE3-283E-4395-9004-15CC66918088}"/>
                    </a:ext>
                  </a:extLst>
                </p:cNvPr>
                <p:cNvCxnSpPr/>
                <p:nvPr/>
              </p:nvCxnSpPr>
              <p:spPr>
                <a:xfrm flipV="1">
                  <a:off x="3232668" y="5026978"/>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4" name="Straight Arrow Connector 213">
                  <a:extLst>
                    <a:ext uri="{FF2B5EF4-FFF2-40B4-BE49-F238E27FC236}">
                      <a16:creationId xmlns:a16="http://schemas.microsoft.com/office/drawing/2014/main" xmlns="" id="{748A588F-F835-4779-A94E-384399E153BC}"/>
                    </a:ext>
                  </a:extLst>
                </p:cNvPr>
                <p:cNvCxnSpPr>
                  <a:stCxn id="201" idx="0"/>
                  <a:endCxn id="196" idx="5"/>
                </p:cNvCxnSpPr>
                <p:nvPr/>
              </p:nvCxnSpPr>
              <p:spPr>
                <a:xfrm flipH="1" flipV="1">
                  <a:off x="3449110" y="4969906"/>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5" name="Straight Arrow Connector 214">
                  <a:extLst>
                    <a:ext uri="{FF2B5EF4-FFF2-40B4-BE49-F238E27FC236}">
                      <a16:creationId xmlns:a16="http://schemas.microsoft.com/office/drawing/2014/main" xmlns="" id="{22914B27-7B85-42D0-8671-5A951DCFE5F3}"/>
                    </a:ext>
                  </a:extLst>
                </p:cNvPr>
                <p:cNvCxnSpPr>
                  <a:endCxn id="196" idx="4"/>
                </p:cNvCxnSpPr>
                <p:nvPr/>
              </p:nvCxnSpPr>
              <p:spPr>
                <a:xfrm flipH="1" flipV="1">
                  <a:off x="3539397" y="5008778"/>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6" name="Straight Arrow Connector 215">
                  <a:extLst>
                    <a:ext uri="{FF2B5EF4-FFF2-40B4-BE49-F238E27FC236}">
                      <a16:creationId xmlns:a16="http://schemas.microsoft.com/office/drawing/2014/main" xmlns="" id="{015B9AD3-122E-47AB-A89D-F33FCDEF2C1A}"/>
                    </a:ext>
                  </a:extLst>
                </p:cNvPr>
                <p:cNvCxnSpPr>
                  <a:stCxn id="199" idx="0"/>
                </p:cNvCxnSpPr>
                <p:nvPr/>
              </p:nvCxnSpPr>
              <p:spPr>
                <a:xfrm flipH="1" flipV="1">
                  <a:off x="4011844" y="5022439"/>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7" name="Straight Arrow Connector 216">
                  <a:extLst>
                    <a:ext uri="{FF2B5EF4-FFF2-40B4-BE49-F238E27FC236}">
                      <a16:creationId xmlns:a16="http://schemas.microsoft.com/office/drawing/2014/main" xmlns="" id="{ECB3FA90-3865-45CA-8881-7B0FBDAEF95A}"/>
                    </a:ext>
                  </a:extLst>
                </p:cNvPr>
                <p:cNvCxnSpPr>
                  <a:endCxn id="198" idx="4"/>
                </p:cNvCxnSpPr>
                <p:nvPr/>
              </p:nvCxnSpPr>
              <p:spPr>
                <a:xfrm flipH="1" flipV="1">
                  <a:off x="4560889" y="5008778"/>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18" name="Oval 217">
                  <a:extLst>
                    <a:ext uri="{FF2B5EF4-FFF2-40B4-BE49-F238E27FC236}">
                      <a16:creationId xmlns:a16="http://schemas.microsoft.com/office/drawing/2014/main" xmlns="" id="{BD78654A-FC5D-479E-ABE0-509E480DC87D}"/>
                    </a:ext>
                  </a:extLst>
                </p:cNvPr>
                <p:cNvSpPr/>
                <p:nvPr/>
              </p:nvSpPr>
              <p:spPr>
                <a:xfrm flipH="1">
                  <a:off x="4378913" y="5768304"/>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19" name="Oval 218">
                  <a:extLst>
                    <a:ext uri="{FF2B5EF4-FFF2-40B4-BE49-F238E27FC236}">
                      <a16:creationId xmlns:a16="http://schemas.microsoft.com/office/drawing/2014/main" xmlns="" id="{7E082B10-C0B6-4932-974C-EC9BFC1C5A01}"/>
                    </a:ext>
                  </a:extLst>
                </p:cNvPr>
                <p:cNvSpPr/>
                <p:nvPr/>
              </p:nvSpPr>
              <p:spPr>
                <a:xfrm flipH="1">
                  <a:off x="2832257"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20" name="Oval 219">
                  <a:extLst>
                    <a:ext uri="{FF2B5EF4-FFF2-40B4-BE49-F238E27FC236}">
                      <a16:creationId xmlns:a16="http://schemas.microsoft.com/office/drawing/2014/main" xmlns="" id="{3FB83A3B-C992-4F18-B056-B4367EB4DD48}"/>
                    </a:ext>
                  </a:extLst>
                </p:cNvPr>
                <p:cNvSpPr/>
                <p:nvPr/>
              </p:nvSpPr>
              <p:spPr>
                <a:xfrm flipH="1">
                  <a:off x="3343003" y="5776543"/>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21" name="Oval 220">
                  <a:extLst>
                    <a:ext uri="{FF2B5EF4-FFF2-40B4-BE49-F238E27FC236}">
                      <a16:creationId xmlns:a16="http://schemas.microsoft.com/office/drawing/2014/main" xmlns="" id="{3309B928-5219-4E54-8ECB-AF7A6447B34B}"/>
                    </a:ext>
                  </a:extLst>
                </p:cNvPr>
                <p:cNvSpPr/>
                <p:nvPr/>
              </p:nvSpPr>
              <p:spPr>
                <a:xfrm flipH="1">
                  <a:off x="3853749"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22" name="TextBox 221">
                  <a:extLst>
                    <a:ext uri="{FF2B5EF4-FFF2-40B4-BE49-F238E27FC236}">
                      <a16:creationId xmlns:a16="http://schemas.microsoft.com/office/drawing/2014/main" xmlns="" id="{88B489BD-7488-4D70-8DFA-B08448C03892}"/>
                    </a:ext>
                  </a:extLst>
                </p:cNvPr>
                <p:cNvSpPr txBox="1"/>
                <p:nvPr/>
              </p:nvSpPr>
              <p:spPr>
                <a:xfrm>
                  <a:off x="3050846" y="5667044"/>
                  <a:ext cx="769031" cy="789969"/>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23" name="TextBox 222">
                  <a:extLst>
                    <a:ext uri="{FF2B5EF4-FFF2-40B4-BE49-F238E27FC236}">
                      <a16:creationId xmlns:a16="http://schemas.microsoft.com/office/drawing/2014/main" xmlns="" id="{EB252363-4148-4829-A42F-1296645A5527}"/>
                    </a:ext>
                  </a:extLst>
                </p:cNvPr>
                <p:cNvSpPr txBox="1"/>
                <p:nvPr/>
              </p:nvSpPr>
              <p:spPr>
                <a:xfrm>
                  <a:off x="3564603" y="5647583"/>
                  <a:ext cx="769031" cy="789967"/>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24" name="TextBox 223">
                  <a:extLst>
                    <a:ext uri="{FF2B5EF4-FFF2-40B4-BE49-F238E27FC236}">
                      <a16:creationId xmlns:a16="http://schemas.microsoft.com/office/drawing/2014/main" xmlns="" id="{8CC985C4-6D53-4DB6-8A7E-0F66AF6DF101}"/>
                    </a:ext>
                  </a:extLst>
                </p:cNvPr>
                <p:cNvSpPr txBox="1"/>
                <p:nvPr/>
              </p:nvSpPr>
              <p:spPr>
                <a:xfrm>
                  <a:off x="4097150" y="5653605"/>
                  <a:ext cx="769031" cy="789967"/>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25" name="Oval 224">
                  <a:extLst>
                    <a:ext uri="{FF2B5EF4-FFF2-40B4-BE49-F238E27FC236}">
                      <a16:creationId xmlns:a16="http://schemas.microsoft.com/office/drawing/2014/main" xmlns="" id="{CE1632D0-2722-45E6-BDE3-268C7E7652F2}"/>
                    </a:ext>
                  </a:extLst>
                </p:cNvPr>
                <p:cNvSpPr/>
                <p:nvPr/>
              </p:nvSpPr>
              <p:spPr>
                <a:xfrm flipH="1">
                  <a:off x="4935480"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26" name="TextBox 225">
                  <a:extLst>
                    <a:ext uri="{FF2B5EF4-FFF2-40B4-BE49-F238E27FC236}">
                      <a16:creationId xmlns:a16="http://schemas.microsoft.com/office/drawing/2014/main" xmlns="" id="{45272A08-8882-4DFD-B3E7-899B91004994}"/>
                    </a:ext>
                  </a:extLst>
                </p:cNvPr>
                <p:cNvSpPr txBox="1"/>
                <p:nvPr/>
              </p:nvSpPr>
              <p:spPr>
                <a:xfrm>
                  <a:off x="4620449" y="5664200"/>
                  <a:ext cx="769031" cy="789967"/>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227" name="Oval 226">
                  <a:extLst>
                    <a:ext uri="{FF2B5EF4-FFF2-40B4-BE49-F238E27FC236}">
                      <a16:creationId xmlns:a16="http://schemas.microsoft.com/office/drawing/2014/main" xmlns="" id="{928F02F4-2BD0-4A8B-836A-32F7439D7D1D}"/>
                    </a:ext>
                  </a:extLst>
                </p:cNvPr>
                <p:cNvSpPr/>
                <p:nvPr/>
              </p:nvSpPr>
              <p:spPr>
                <a:xfrm flipH="1">
                  <a:off x="5470938"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228" name="TextBox 227">
                  <a:extLst>
                    <a:ext uri="{FF2B5EF4-FFF2-40B4-BE49-F238E27FC236}">
                      <a16:creationId xmlns:a16="http://schemas.microsoft.com/office/drawing/2014/main" xmlns="" id="{91B5B8F5-7E7D-4C4D-9C9F-C0238FC6FBCD}"/>
                    </a:ext>
                  </a:extLst>
                </p:cNvPr>
                <p:cNvSpPr txBox="1"/>
                <p:nvPr/>
              </p:nvSpPr>
              <p:spPr>
                <a:xfrm>
                  <a:off x="5157376" y="5661578"/>
                  <a:ext cx="769031" cy="789967"/>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229" name="Straight Arrow Connector 228">
                  <a:extLst>
                    <a:ext uri="{FF2B5EF4-FFF2-40B4-BE49-F238E27FC236}">
                      <a16:creationId xmlns:a16="http://schemas.microsoft.com/office/drawing/2014/main" xmlns="" id="{8CE89D52-7AB0-4917-BA13-D087168EA761}"/>
                    </a:ext>
                  </a:extLst>
                </p:cNvPr>
                <p:cNvCxnSpPr/>
                <p:nvPr/>
              </p:nvCxnSpPr>
              <p:spPr>
                <a:xfrm flipV="1">
                  <a:off x="2981972" y="5514497"/>
                  <a:ext cx="299369" cy="2578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0" name="Straight Arrow Connector 229">
                  <a:extLst>
                    <a:ext uri="{FF2B5EF4-FFF2-40B4-BE49-F238E27FC236}">
                      <a16:creationId xmlns:a16="http://schemas.microsoft.com/office/drawing/2014/main" xmlns="" id="{00D0FCD5-121E-498C-BE08-B371184E085B}"/>
                    </a:ext>
                  </a:extLst>
                </p:cNvPr>
                <p:cNvCxnSpPr/>
                <p:nvPr/>
              </p:nvCxnSpPr>
              <p:spPr>
                <a:xfrm flipV="1">
                  <a:off x="3488419" y="5519971"/>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1" name="Straight Arrow Connector 230">
                  <a:extLst>
                    <a:ext uri="{FF2B5EF4-FFF2-40B4-BE49-F238E27FC236}">
                      <a16:creationId xmlns:a16="http://schemas.microsoft.com/office/drawing/2014/main" xmlns="" id="{C2F2E6A3-E306-4C7B-A71B-74F208718E32}"/>
                    </a:ext>
                  </a:extLst>
                </p:cNvPr>
                <p:cNvCxnSpPr/>
                <p:nvPr/>
              </p:nvCxnSpPr>
              <p:spPr>
                <a:xfrm flipV="1">
                  <a:off x="3999976"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2" name="Straight Arrow Connector 231">
                  <a:extLst>
                    <a:ext uri="{FF2B5EF4-FFF2-40B4-BE49-F238E27FC236}">
                      <a16:creationId xmlns:a16="http://schemas.microsoft.com/office/drawing/2014/main" xmlns="" id="{61BD206A-2977-4141-B12C-8205E466C2C2}"/>
                    </a:ext>
                  </a:extLst>
                </p:cNvPr>
                <p:cNvCxnSpPr/>
                <p:nvPr/>
              </p:nvCxnSpPr>
              <p:spPr>
                <a:xfrm flipV="1">
                  <a:off x="4552194"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3" name="Straight Arrow Connector 232">
                  <a:extLst>
                    <a:ext uri="{FF2B5EF4-FFF2-40B4-BE49-F238E27FC236}">
                      <a16:creationId xmlns:a16="http://schemas.microsoft.com/office/drawing/2014/main" xmlns="" id="{E07782BD-E488-4E99-BAFE-230B573DC366}"/>
                    </a:ext>
                  </a:extLst>
                </p:cNvPr>
                <p:cNvCxnSpPr/>
                <p:nvPr/>
              </p:nvCxnSpPr>
              <p:spPr>
                <a:xfrm flipH="1" flipV="1">
                  <a:off x="4827997" y="5514496"/>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4" name="Straight Arrow Connector 233">
                  <a:extLst>
                    <a:ext uri="{FF2B5EF4-FFF2-40B4-BE49-F238E27FC236}">
                      <a16:creationId xmlns:a16="http://schemas.microsoft.com/office/drawing/2014/main" xmlns="" id="{0D4C428F-605E-453A-9947-F70A1D652B4F}"/>
                    </a:ext>
                  </a:extLst>
                </p:cNvPr>
                <p:cNvCxnSpPr/>
                <p:nvPr/>
              </p:nvCxnSpPr>
              <p:spPr>
                <a:xfrm flipV="1">
                  <a:off x="2974612" y="5532697"/>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5" name="Straight Arrow Connector 234">
                  <a:extLst>
                    <a:ext uri="{FF2B5EF4-FFF2-40B4-BE49-F238E27FC236}">
                      <a16:creationId xmlns:a16="http://schemas.microsoft.com/office/drawing/2014/main" xmlns="" id="{AEDB6F4E-ADD6-4A1D-80B7-8CFEE07E6BBB}"/>
                    </a:ext>
                  </a:extLst>
                </p:cNvPr>
                <p:cNvCxnSpPr/>
                <p:nvPr/>
              </p:nvCxnSpPr>
              <p:spPr>
                <a:xfrm flipH="1" flipV="1">
                  <a:off x="3191054" y="5475625"/>
                  <a:ext cx="301664" cy="30500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6" name="Straight Arrow Connector 235">
                  <a:extLst>
                    <a:ext uri="{FF2B5EF4-FFF2-40B4-BE49-F238E27FC236}">
                      <a16:creationId xmlns:a16="http://schemas.microsoft.com/office/drawing/2014/main" xmlns="" id="{EC052629-A805-46B4-B637-75603BD130C9}"/>
                    </a:ext>
                  </a:extLst>
                </p:cNvPr>
                <p:cNvCxnSpPr/>
                <p:nvPr/>
              </p:nvCxnSpPr>
              <p:spPr>
                <a:xfrm flipH="1" flipV="1">
                  <a:off x="3281341" y="5514497"/>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7" name="Straight Arrow Connector 236">
                  <a:extLst>
                    <a:ext uri="{FF2B5EF4-FFF2-40B4-BE49-F238E27FC236}">
                      <a16:creationId xmlns:a16="http://schemas.microsoft.com/office/drawing/2014/main" xmlns="" id="{0AC61C3A-DCF9-4D8C-9FEC-5FF6C062FD2C}"/>
                    </a:ext>
                  </a:extLst>
                </p:cNvPr>
                <p:cNvCxnSpPr/>
                <p:nvPr/>
              </p:nvCxnSpPr>
              <p:spPr>
                <a:xfrm flipH="1" flipV="1">
                  <a:off x="3753788" y="5528158"/>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8" name="Straight Arrow Connector 237">
                  <a:extLst>
                    <a:ext uri="{FF2B5EF4-FFF2-40B4-BE49-F238E27FC236}">
                      <a16:creationId xmlns:a16="http://schemas.microsoft.com/office/drawing/2014/main" xmlns="" id="{1F7D5977-69D1-4ACC-806D-9397BEC55595}"/>
                    </a:ext>
                  </a:extLst>
                </p:cNvPr>
                <p:cNvCxnSpPr/>
                <p:nvPr/>
              </p:nvCxnSpPr>
              <p:spPr>
                <a:xfrm flipH="1" flipV="1">
                  <a:off x="4302833" y="5514497"/>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9" name="Straight Arrow Connector 238">
                  <a:extLst>
                    <a:ext uri="{FF2B5EF4-FFF2-40B4-BE49-F238E27FC236}">
                      <a16:creationId xmlns:a16="http://schemas.microsoft.com/office/drawing/2014/main" xmlns="" id="{EC70C8CC-3AB4-4829-AD2C-95AE00810216}"/>
                    </a:ext>
                  </a:extLst>
                </p:cNvPr>
                <p:cNvCxnSpPr>
                  <a:stCxn id="227" idx="0"/>
                  <a:endCxn id="206" idx="4"/>
                </p:cNvCxnSpPr>
                <p:nvPr/>
              </p:nvCxnSpPr>
              <p:spPr>
                <a:xfrm flipH="1" flipV="1">
                  <a:off x="5343251" y="5552867"/>
                  <a:ext cx="255373" cy="2361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0" name="Straight Arrow Connector 239">
                  <a:extLst>
                    <a:ext uri="{FF2B5EF4-FFF2-40B4-BE49-F238E27FC236}">
                      <a16:creationId xmlns:a16="http://schemas.microsoft.com/office/drawing/2014/main" xmlns="" id="{7C8E4AB0-0DA3-495B-BFCF-FC73C617F279}"/>
                    </a:ext>
                  </a:extLst>
                </p:cNvPr>
                <p:cNvCxnSpPr>
                  <a:stCxn id="227" idx="0"/>
                </p:cNvCxnSpPr>
                <p:nvPr/>
              </p:nvCxnSpPr>
              <p:spPr>
                <a:xfrm flipH="1" flipV="1">
                  <a:off x="4845665" y="5557006"/>
                  <a:ext cx="752959" cy="2320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1" name="Straight Arrow Connector 240">
                  <a:extLst>
                    <a:ext uri="{FF2B5EF4-FFF2-40B4-BE49-F238E27FC236}">
                      <a16:creationId xmlns:a16="http://schemas.microsoft.com/office/drawing/2014/main" xmlns="" id="{AE83F25A-73C0-4A0C-AD30-890C93074E4E}"/>
                    </a:ext>
                  </a:extLst>
                </p:cNvPr>
                <p:cNvCxnSpPr>
                  <a:stCxn id="225" idx="0"/>
                  <a:endCxn id="206" idx="4"/>
                </p:cNvCxnSpPr>
                <p:nvPr/>
              </p:nvCxnSpPr>
              <p:spPr>
                <a:xfrm flipV="1">
                  <a:off x="5063166" y="5552867"/>
                  <a:ext cx="280085" cy="2361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cxnSp>
            <p:nvCxnSpPr>
              <p:cNvPr id="188" name="Straight Arrow Connector 187">
                <a:extLst>
                  <a:ext uri="{FF2B5EF4-FFF2-40B4-BE49-F238E27FC236}">
                    <a16:creationId xmlns:a16="http://schemas.microsoft.com/office/drawing/2014/main" xmlns="" id="{CE6EC952-172A-462E-BB4D-318E4070C574}"/>
                  </a:ext>
                </a:extLst>
              </p:cNvPr>
              <p:cNvCxnSpPr>
                <a:cxnSpLocks/>
              </p:cNvCxnSpPr>
              <p:nvPr/>
            </p:nvCxnSpPr>
            <p:spPr>
              <a:xfrm>
                <a:off x="4234184" y="3172747"/>
                <a:ext cx="469687" cy="1374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xmlns="" id="{F7CA627B-EBCC-486D-8D83-96455125E42C}"/>
                  </a:ext>
                </a:extLst>
              </p:cNvPr>
              <p:cNvCxnSpPr>
                <a:cxnSpLocks/>
              </p:cNvCxnSpPr>
              <p:nvPr/>
            </p:nvCxnSpPr>
            <p:spPr>
              <a:xfrm flipV="1">
                <a:off x="8190985" y="3337738"/>
                <a:ext cx="1030178" cy="616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xmlns="" id="{5D151614-E976-43FD-A005-19809C4C9F4F}"/>
                  </a:ext>
                </a:extLst>
              </p:cNvPr>
              <p:cNvCxnSpPr>
                <a:cxnSpLocks/>
              </p:cNvCxnSpPr>
              <p:nvPr/>
            </p:nvCxnSpPr>
            <p:spPr>
              <a:xfrm flipV="1">
                <a:off x="8413792" y="2160944"/>
                <a:ext cx="872225" cy="149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xmlns="" id="{6E782FB3-7FA9-4DC9-B90E-B6CD0E07300F}"/>
                  </a:ext>
                </a:extLst>
              </p:cNvPr>
              <p:cNvSpPr txBox="1"/>
              <p:nvPr/>
            </p:nvSpPr>
            <p:spPr>
              <a:xfrm>
                <a:off x="4512772" y="3763389"/>
                <a:ext cx="916128" cy="1051621"/>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a:t>
                </a:r>
              </a:p>
            </p:txBody>
          </p:sp>
          <p:sp>
            <p:nvSpPr>
              <p:cNvPr id="192" name="TextBox 191">
                <a:extLst>
                  <a:ext uri="{FF2B5EF4-FFF2-40B4-BE49-F238E27FC236}">
                    <a16:creationId xmlns:a16="http://schemas.microsoft.com/office/drawing/2014/main" xmlns="" id="{99E5F2F6-467C-41B3-86D0-E6CA70150DAD}"/>
                  </a:ext>
                </a:extLst>
              </p:cNvPr>
              <p:cNvSpPr txBox="1"/>
              <p:nvPr/>
            </p:nvSpPr>
            <p:spPr>
              <a:xfrm>
                <a:off x="8678221" y="2197786"/>
                <a:ext cx="916128" cy="1051621"/>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a:t>
                </a:r>
              </a:p>
            </p:txBody>
          </p:sp>
          <p:sp>
            <p:nvSpPr>
              <p:cNvPr id="193" name="TextBox 192">
                <a:extLst>
                  <a:ext uri="{FF2B5EF4-FFF2-40B4-BE49-F238E27FC236}">
                    <a16:creationId xmlns:a16="http://schemas.microsoft.com/office/drawing/2014/main" xmlns="" id="{D34EFC95-4081-462F-BA3D-75E837BE5070}"/>
                  </a:ext>
                </a:extLst>
              </p:cNvPr>
              <p:cNvSpPr txBox="1"/>
              <p:nvPr/>
            </p:nvSpPr>
            <p:spPr>
              <a:xfrm>
                <a:off x="8608386" y="3614412"/>
                <a:ext cx="916128" cy="1051621"/>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a:t>
                </a:r>
              </a:p>
            </p:txBody>
          </p:sp>
          <p:sp>
            <p:nvSpPr>
              <p:cNvPr id="194" name="Oval 193">
                <a:extLst>
                  <a:ext uri="{FF2B5EF4-FFF2-40B4-BE49-F238E27FC236}">
                    <a16:creationId xmlns:a16="http://schemas.microsoft.com/office/drawing/2014/main" xmlns="" id="{87681B2D-AA7C-44B6-9A6B-9EB9E03802DE}"/>
                  </a:ext>
                </a:extLst>
              </p:cNvPr>
              <p:cNvSpPr/>
              <p:nvPr/>
            </p:nvSpPr>
            <p:spPr>
              <a:xfrm>
                <a:off x="945019" y="1503400"/>
                <a:ext cx="10000557" cy="3483428"/>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defTabSz="342900" fontAlgn="auto">
                  <a:spcBef>
                    <a:spcPts val="0"/>
                  </a:spcBef>
                  <a:spcAft>
                    <a:spcPts val="0"/>
                  </a:spcAft>
                </a:pPr>
                <a:endParaRPr lang="en-US">
                  <a:solidFill>
                    <a:prstClr val="black"/>
                  </a:solidFill>
                </a:endParaRPr>
              </a:p>
            </p:txBody>
          </p:sp>
        </p:grpSp>
        <p:sp>
          <p:nvSpPr>
            <p:cNvPr id="337" name="TextBox 336">
              <a:extLst>
                <a:ext uri="{FF2B5EF4-FFF2-40B4-BE49-F238E27FC236}">
                  <a16:creationId xmlns:a16="http://schemas.microsoft.com/office/drawing/2014/main" xmlns="" id="{9850B257-0B19-4DBE-B093-EAF3D5024925}"/>
                </a:ext>
              </a:extLst>
            </p:cNvPr>
            <p:cNvSpPr txBox="1"/>
            <p:nvPr/>
          </p:nvSpPr>
          <p:spPr>
            <a:xfrm>
              <a:off x="1354234" y="5132655"/>
              <a:ext cx="953680" cy="492443"/>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NN_2</a:t>
              </a:r>
            </a:p>
          </p:txBody>
        </p:sp>
      </p:grpSp>
      <p:sp>
        <p:nvSpPr>
          <p:cNvPr id="338" name="TextBox 337">
            <a:extLst>
              <a:ext uri="{FF2B5EF4-FFF2-40B4-BE49-F238E27FC236}">
                <a16:creationId xmlns:a16="http://schemas.microsoft.com/office/drawing/2014/main" xmlns="" id="{EEAEC2C8-A0E8-44F2-B8CD-A6F6476092A3}"/>
              </a:ext>
            </a:extLst>
          </p:cNvPr>
          <p:cNvSpPr txBox="1"/>
          <p:nvPr/>
        </p:nvSpPr>
        <p:spPr>
          <a:xfrm>
            <a:off x="4273550" y="4319901"/>
            <a:ext cx="693798" cy="415498"/>
          </a:xfrm>
          <a:prstGeom prst="rect">
            <a:avLst/>
          </a:prstGeom>
          <a:noFill/>
        </p:spPr>
        <p:txBody>
          <a:bodyPr wrap="square" rtlCol="0">
            <a:spAutoFit/>
          </a:bodyPr>
          <a:lstStyle/>
          <a:p>
            <a:pPr defTabSz="342900" fontAlgn="auto">
              <a:spcBef>
                <a:spcPts val="0"/>
              </a:spcBef>
              <a:spcAft>
                <a:spcPts val="0"/>
              </a:spcAft>
            </a:pPr>
            <a:r>
              <a:rPr lang="en-US" sz="2100" dirty="0">
                <a:solidFill>
                  <a:prstClr val="black"/>
                </a:solidFill>
                <a:latin typeface="Calibri" panose="020F0502020204030204"/>
                <a:ea typeface="+mn-ea"/>
              </a:rPr>
              <a:t>…</a:t>
            </a:r>
          </a:p>
        </p:txBody>
      </p:sp>
      <p:grpSp>
        <p:nvGrpSpPr>
          <p:cNvPr id="6" name="Group 5">
            <a:extLst>
              <a:ext uri="{FF2B5EF4-FFF2-40B4-BE49-F238E27FC236}">
                <a16:creationId xmlns:a16="http://schemas.microsoft.com/office/drawing/2014/main" xmlns="" id="{5A13C63C-7CC3-4C39-91F0-56411B13A5CF}"/>
              </a:ext>
            </a:extLst>
          </p:cNvPr>
          <p:cNvGrpSpPr/>
          <p:nvPr/>
        </p:nvGrpSpPr>
        <p:grpSpPr>
          <a:xfrm>
            <a:off x="4869869" y="3730725"/>
            <a:ext cx="3372188" cy="1516379"/>
            <a:chOff x="6493159" y="3831300"/>
            <a:chExt cx="4496250" cy="2021838"/>
          </a:xfrm>
        </p:grpSpPr>
        <p:grpSp>
          <p:nvGrpSpPr>
            <p:cNvPr id="339" name="Group 338">
              <a:extLst>
                <a:ext uri="{FF2B5EF4-FFF2-40B4-BE49-F238E27FC236}">
                  <a16:creationId xmlns:a16="http://schemas.microsoft.com/office/drawing/2014/main" xmlns="" id="{F4EBD891-8A90-4F62-A3AC-F0078F966E25}"/>
                </a:ext>
              </a:extLst>
            </p:cNvPr>
            <p:cNvGrpSpPr/>
            <p:nvPr/>
          </p:nvGrpSpPr>
          <p:grpSpPr>
            <a:xfrm>
              <a:off x="6493159" y="3831300"/>
              <a:ext cx="4496250" cy="2021838"/>
              <a:chOff x="945019" y="1503400"/>
              <a:chExt cx="10000557" cy="3483428"/>
            </a:xfrm>
          </p:grpSpPr>
          <p:grpSp>
            <p:nvGrpSpPr>
              <p:cNvPr id="340" name="Group 339">
                <a:extLst>
                  <a:ext uri="{FF2B5EF4-FFF2-40B4-BE49-F238E27FC236}">
                    <a16:creationId xmlns:a16="http://schemas.microsoft.com/office/drawing/2014/main" xmlns="" id="{E79633B6-7746-4305-B716-22A995F7B90B}"/>
                  </a:ext>
                </a:extLst>
              </p:cNvPr>
              <p:cNvGrpSpPr/>
              <p:nvPr/>
            </p:nvGrpSpPr>
            <p:grpSpPr>
              <a:xfrm>
                <a:off x="1406069" y="2601918"/>
                <a:ext cx="3027675" cy="1396572"/>
                <a:chOff x="2832257" y="4743339"/>
                <a:chExt cx="3179901" cy="1561037"/>
              </a:xfrm>
            </p:grpSpPr>
            <p:sp>
              <p:nvSpPr>
                <p:cNvPr id="446" name="Oval 445">
                  <a:extLst>
                    <a:ext uri="{FF2B5EF4-FFF2-40B4-BE49-F238E27FC236}">
                      <a16:creationId xmlns:a16="http://schemas.microsoft.com/office/drawing/2014/main" xmlns="" id="{C628A392-A283-491A-9064-FDF08C00D815}"/>
                    </a:ext>
                  </a:extLst>
                </p:cNvPr>
                <p:cNvSpPr/>
                <p:nvPr/>
              </p:nvSpPr>
              <p:spPr>
                <a:xfrm flipH="1">
                  <a:off x="4958367" y="474333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47" name="Oval 446">
                  <a:extLst>
                    <a:ext uri="{FF2B5EF4-FFF2-40B4-BE49-F238E27FC236}">
                      <a16:creationId xmlns:a16="http://schemas.microsoft.com/office/drawing/2014/main" xmlns="" id="{520CA567-3F05-4741-B78B-E76276EBEA51}"/>
                    </a:ext>
                  </a:extLst>
                </p:cNvPr>
                <p:cNvSpPr/>
                <p:nvPr/>
              </p:nvSpPr>
              <p:spPr>
                <a:xfrm flipH="1">
                  <a:off x="3411711"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48" name="Oval 447">
                  <a:extLst>
                    <a:ext uri="{FF2B5EF4-FFF2-40B4-BE49-F238E27FC236}">
                      <a16:creationId xmlns:a16="http://schemas.microsoft.com/office/drawing/2014/main" xmlns="" id="{A39C9DFF-260D-4537-8CC3-73260A2CDB5F}"/>
                    </a:ext>
                  </a:extLst>
                </p:cNvPr>
                <p:cNvSpPr/>
                <p:nvPr/>
              </p:nvSpPr>
              <p:spPr>
                <a:xfrm flipH="1">
                  <a:off x="3922457" y="475157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49" name="Oval 448">
                  <a:extLst>
                    <a:ext uri="{FF2B5EF4-FFF2-40B4-BE49-F238E27FC236}">
                      <a16:creationId xmlns:a16="http://schemas.microsoft.com/office/drawing/2014/main" xmlns="" id="{68C0A844-1247-4698-8D59-DFEA4F17CD25}"/>
                    </a:ext>
                  </a:extLst>
                </p:cNvPr>
                <p:cNvSpPr/>
                <p:nvPr/>
              </p:nvSpPr>
              <p:spPr>
                <a:xfrm flipH="1">
                  <a:off x="4433203"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50" name="Oval 449">
                  <a:extLst>
                    <a:ext uri="{FF2B5EF4-FFF2-40B4-BE49-F238E27FC236}">
                      <a16:creationId xmlns:a16="http://schemas.microsoft.com/office/drawing/2014/main" xmlns="" id="{5D15DB49-B992-4690-B67E-912B6C864C70}"/>
                    </a:ext>
                  </a:extLst>
                </p:cNvPr>
                <p:cNvSpPr/>
                <p:nvPr/>
              </p:nvSpPr>
              <p:spPr>
                <a:xfrm flipH="1">
                  <a:off x="4658998" y="526666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51" name="Oval 450">
                  <a:extLst>
                    <a:ext uri="{FF2B5EF4-FFF2-40B4-BE49-F238E27FC236}">
                      <a16:creationId xmlns:a16="http://schemas.microsoft.com/office/drawing/2014/main" xmlns="" id="{103D2B43-2142-4D37-B0F5-3994FD8CA079}"/>
                    </a:ext>
                  </a:extLst>
                </p:cNvPr>
                <p:cNvSpPr/>
                <p:nvPr/>
              </p:nvSpPr>
              <p:spPr>
                <a:xfrm flipH="1">
                  <a:off x="3112342"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52" name="Oval 451">
                  <a:extLst>
                    <a:ext uri="{FF2B5EF4-FFF2-40B4-BE49-F238E27FC236}">
                      <a16:creationId xmlns:a16="http://schemas.microsoft.com/office/drawing/2014/main" xmlns="" id="{4A15B32A-CF15-48CC-915A-61AAE5A80A14}"/>
                    </a:ext>
                  </a:extLst>
                </p:cNvPr>
                <p:cNvSpPr/>
                <p:nvPr/>
              </p:nvSpPr>
              <p:spPr>
                <a:xfrm flipH="1">
                  <a:off x="3623088" y="5274907"/>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53" name="Oval 452">
                  <a:extLst>
                    <a:ext uri="{FF2B5EF4-FFF2-40B4-BE49-F238E27FC236}">
                      <a16:creationId xmlns:a16="http://schemas.microsoft.com/office/drawing/2014/main" xmlns="" id="{32F788A5-16E1-4476-BC31-A2BA27C9FD01}"/>
                    </a:ext>
                  </a:extLst>
                </p:cNvPr>
                <p:cNvSpPr/>
                <p:nvPr/>
              </p:nvSpPr>
              <p:spPr>
                <a:xfrm flipH="1">
                  <a:off x="4133834"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54" name="TextBox 453">
                  <a:extLst>
                    <a:ext uri="{FF2B5EF4-FFF2-40B4-BE49-F238E27FC236}">
                      <a16:creationId xmlns:a16="http://schemas.microsoft.com/office/drawing/2014/main" xmlns="" id="{59AF1A62-4B9A-4708-870D-F6F1E948D72D}"/>
                    </a:ext>
                  </a:extLst>
                </p:cNvPr>
                <p:cNvSpPr txBox="1"/>
                <p:nvPr/>
              </p:nvSpPr>
              <p:spPr>
                <a:xfrm>
                  <a:off x="3323720" y="5147212"/>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55" name="TextBox 454">
                  <a:extLst>
                    <a:ext uri="{FF2B5EF4-FFF2-40B4-BE49-F238E27FC236}">
                      <a16:creationId xmlns:a16="http://schemas.microsoft.com/office/drawing/2014/main" xmlns="" id="{E66F978E-8334-4E69-8AF5-45928A92D286}"/>
                    </a:ext>
                  </a:extLst>
                </p:cNvPr>
                <p:cNvSpPr txBox="1"/>
                <p:nvPr/>
              </p:nvSpPr>
              <p:spPr>
                <a:xfrm>
                  <a:off x="3834466" y="5147212"/>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56" name="TextBox 455">
                  <a:extLst>
                    <a:ext uri="{FF2B5EF4-FFF2-40B4-BE49-F238E27FC236}">
                      <a16:creationId xmlns:a16="http://schemas.microsoft.com/office/drawing/2014/main" xmlns="" id="{7CFB25CD-84F5-408A-99F1-EE253AF3A4A6}"/>
                    </a:ext>
                  </a:extLst>
                </p:cNvPr>
                <p:cNvSpPr txBox="1"/>
                <p:nvPr/>
              </p:nvSpPr>
              <p:spPr>
                <a:xfrm>
                  <a:off x="4352422" y="5147212"/>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57" name="Oval 456">
                  <a:extLst>
                    <a:ext uri="{FF2B5EF4-FFF2-40B4-BE49-F238E27FC236}">
                      <a16:creationId xmlns:a16="http://schemas.microsoft.com/office/drawing/2014/main" xmlns="" id="{BEC4F04E-DB47-45E0-9996-143F28A31183}"/>
                    </a:ext>
                  </a:extLst>
                </p:cNvPr>
                <p:cNvSpPr/>
                <p:nvPr/>
              </p:nvSpPr>
              <p:spPr>
                <a:xfrm flipH="1">
                  <a:off x="5215565" y="528742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58" name="TextBox 457">
                  <a:extLst>
                    <a:ext uri="{FF2B5EF4-FFF2-40B4-BE49-F238E27FC236}">
                      <a16:creationId xmlns:a16="http://schemas.microsoft.com/office/drawing/2014/main" xmlns="" id="{98D99E58-BF28-450C-A191-1599FFA8245A}"/>
                    </a:ext>
                  </a:extLst>
                </p:cNvPr>
                <p:cNvSpPr txBox="1"/>
                <p:nvPr/>
              </p:nvSpPr>
              <p:spPr>
                <a:xfrm>
                  <a:off x="4908989" y="5167972"/>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459" name="Straight Arrow Connector 458">
                  <a:extLst>
                    <a:ext uri="{FF2B5EF4-FFF2-40B4-BE49-F238E27FC236}">
                      <a16:creationId xmlns:a16="http://schemas.microsoft.com/office/drawing/2014/main" xmlns="" id="{CECAC578-3EB5-4C44-BB93-1C991A5A61DA}"/>
                    </a:ext>
                  </a:extLst>
                </p:cNvPr>
                <p:cNvCxnSpPr>
                  <a:stCxn id="451" idx="0"/>
                  <a:endCxn id="447" idx="4"/>
                </p:cNvCxnSpPr>
                <p:nvPr/>
              </p:nvCxnSpPr>
              <p:spPr>
                <a:xfrm flipV="1">
                  <a:off x="3240028" y="500877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0" name="Straight Arrow Connector 459">
                  <a:extLst>
                    <a:ext uri="{FF2B5EF4-FFF2-40B4-BE49-F238E27FC236}">
                      <a16:creationId xmlns:a16="http://schemas.microsoft.com/office/drawing/2014/main" xmlns="" id="{69D7030F-77D1-476A-B46C-E2CC4D864090}"/>
                    </a:ext>
                  </a:extLst>
                </p:cNvPr>
                <p:cNvCxnSpPr/>
                <p:nvPr/>
              </p:nvCxnSpPr>
              <p:spPr>
                <a:xfrm flipV="1">
                  <a:off x="3746475" y="5014252"/>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1" name="Straight Arrow Connector 460">
                  <a:extLst>
                    <a:ext uri="{FF2B5EF4-FFF2-40B4-BE49-F238E27FC236}">
                      <a16:creationId xmlns:a16="http://schemas.microsoft.com/office/drawing/2014/main" xmlns="" id="{FC77C7AC-25DE-4E1B-BCEB-7AC401EF5699}"/>
                    </a:ext>
                  </a:extLst>
                </p:cNvPr>
                <p:cNvCxnSpPr/>
                <p:nvPr/>
              </p:nvCxnSpPr>
              <p:spPr>
                <a:xfrm flipV="1">
                  <a:off x="4258032"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2" name="Straight Arrow Connector 461">
                  <a:extLst>
                    <a:ext uri="{FF2B5EF4-FFF2-40B4-BE49-F238E27FC236}">
                      <a16:creationId xmlns:a16="http://schemas.microsoft.com/office/drawing/2014/main" xmlns="" id="{E114236A-BABC-49F1-A65F-31E53D876A19}"/>
                    </a:ext>
                  </a:extLst>
                </p:cNvPr>
                <p:cNvCxnSpPr/>
                <p:nvPr/>
              </p:nvCxnSpPr>
              <p:spPr>
                <a:xfrm flipV="1">
                  <a:off x="4810250"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3" name="Straight Arrow Connector 462">
                  <a:extLst>
                    <a:ext uri="{FF2B5EF4-FFF2-40B4-BE49-F238E27FC236}">
                      <a16:creationId xmlns:a16="http://schemas.microsoft.com/office/drawing/2014/main" xmlns="" id="{AC30C34F-4404-4BE9-BC99-E046FA3D3D3B}"/>
                    </a:ext>
                  </a:extLst>
                </p:cNvPr>
                <p:cNvCxnSpPr>
                  <a:endCxn id="446" idx="4"/>
                </p:cNvCxnSpPr>
                <p:nvPr/>
              </p:nvCxnSpPr>
              <p:spPr>
                <a:xfrm flipH="1" flipV="1">
                  <a:off x="5086053" y="5008777"/>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4" name="Straight Arrow Connector 463">
                  <a:extLst>
                    <a:ext uri="{FF2B5EF4-FFF2-40B4-BE49-F238E27FC236}">
                      <a16:creationId xmlns:a16="http://schemas.microsoft.com/office/drawing/2014/main" xmlns="" id="{84A13E75-A01A-4787-94A3-A02626441C9F}"/>
                    </a:ext>
                  </a:extLst>
                </p:cNvPr>
                <p:cNvCxnSpPr/>
                <p:nvPr/>
              </p:nvCxnSpPr>
              <p:spPr>
                <a:xfrm flipV="1">
                  <a:off x="3232668" y="5026978"/>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5" name="Straight Arrow Connector 464">
                  <a:extLst>
                    <a:ext uri="{FF2B5EF4-FFF2-40B4-BE49-F238E27FC236}">
                      <a16:creationId xmlns:a16="http://schemas.microsoft.com/office/drawing/2014/main" xmlns="" id="{B53E5D6E-966B-41D1-97FD-E20F2B26A0E0}"/>
                    </a:ext>
                  </a:extLst>
                </p:cNvPr>
                <p:cNvCxnSpPr>
                  <a:stCxn id="452" idx="0"/>
                  <a:endCxn id="447" idx="5"/>
                </p:cNvCxnSpPr>
                <p:nvPr/>
              </p:nvCxnSpPr>
              <p:spPr>
                <a:xfrm flipH="1" flipV="1">
                  <a:off x="3449110" y="4969906"/>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6" name="Straight Arrow Connector 465">
                  <a:extLst>
                    <a:ext uri="{FF2B5EF4-FFF2-40B4-BE49-F238E27FC236}">
                      <a16:creationId xmlns:a16="http://schemas.microsoft.com/office/drawing/2014/main" xmlns="" id="{6837593A-DE40-437A-8790-385D07960E53}"/>
                    </a:ext>
                  </a:extLst>
                </p:cNvPr>
                <p:cNvCxnSpPr>
                  <a:endCxn id="447" idx="4"/>
                </p:cNvCxnSpPr>
                <p:nvPr/>
              </p:nvCxnSpPr>
              <p:spPr>
                <a:xfrm flipH="1" flipV="1">
                  <a:off x="3539397" y="5008778"/>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7" name="Straight Arrow Connector 466">
                  <a:extLst>
                    <a:ext uri="{FF2B5EF4-FFF2-40B4-BE49-F238E27FC236}">
                      <a16:creationId xmlns:a16="http://schemas.microsoft.com/office/drawing/2014/main" xmlns="" id="{09BBE7A7-5AA7-4467-A5EC-D7C8DBDC7FF7}"/>
                    </a:ext>
                  </a:extLst>
                </p:cNvPr>
                <p:cNvCxnSpPr>
                  <a:stCxn id="450" idx="0"/>
                </p:cNvCxnSpPr>
                <p:nvPr/>
              </p:nvCxnSpPr>
              <p:spPr>
                <a:xfrm flipH="1" flipV="1">
                  <a:off x="4011844" y="5022439"/>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8" name="Straight Arrow Connector 467">
                  <a:extLst>
                    <a:ext uri="{FF2B5EF4-FFF2-40B4-BE49-F238E27FC236}">
                      <a16:creationId xmlns:a16="http://schemas.microsoft.com/office/drawing/2014/main" xmlns="" id="{40407324-6A7D-4D67-A596-3A59607581EC}"/>
                    </a:ext>
                  </a:extLst>
                </p:cNvPr>
                <p:cNvCxnSpPr>
                  <a:endCxn id="449" idx="4"/>
                </p:cNvCxnSpPr>
                <p:nvPr/>
              </p:nvCxnSpPr>
              <p:spPr>
                <a:xfrm flipH="1" flipV="1">
                  <a:off x="4560889" y="5008778"/>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69" name="Oval 468">
                  <a:extLst>
                    <a:ext uri="{FF2B5EF4-FFF2-40B4-BE49-F238E27FC236}">
                      <a16:creationId xmlns:a16="http://schemas.microsoft.com/office/drawing/2014/main" xmlns="" id="{0430607C-8578-4224-983F-B7B7DD52A93F}"/>
                    </a:ext>
                  </a:extLst>
                </p:cNvPr>
                <p:cNvSpPr/>
                <p:nvPr/>
              </p:nvSpPr>
              <p:spPr>
                <a:xfrm flipH="1">
                  <a:off x="4378913" y="5768304"/>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70" name="Oval 469">
                  <a:extLst>
                    <a:ext uri="{FF2B5EF4-FFF2-40B4-BE49-F238E27FC236}">
                      <a16:creationId xmlns:a16="http://schemas.microsoft.com/office/drawing/2014/main" xmlns="" id="{0C65D085-24CA-45DE-8BA1-4DF91955594F}"/>
                    </a:ext>
                  </a:extLst>
                </p:cNvPr>
                <p:cNvSpPr/>
                <p:nvPr/>
              </p:nvSpPr>
              <p:spPr>
                <a:xfrm flipH="1">
                  <a:off x="2832257"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71" name="Oval 470">
                  <a:extLst>
                    <a:ext uri="{FF2B5EF4-FFF2-40B4-BE49-F238E27FC236}">
                      <a16:creationId xmlns:a16="http://schemas.microsoft.com/office/drawing/2014/main" xmlns="" id="{BAD4130F-DE96-4708-831B-39E560DB2DB3}"/>
                    </a:ext>
                  </a:extLst>
                </p:cNvPr>
                <p:cNvSpPr/>
                <p:nvPr/>
              </p:nvSpPr>
              <p:spPr>
                <a:xfrm flipH="1">
                  <a:off x="3343003" y="5776543"/>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72" name="Oval 471">
                  <a:extLst>
                    <a:ext uri="{FF2B5EF4-FFF2-40B4-BE49-F238E27FC236}">
                      <a16:creationId xmlns:a16="http://schemas.microsoft.com/office/drawing/2014/main" xmlns="" id="{FF04BD2A-E30A-4310-B611-D0F84AAEE021}"/>
                    </a:ext>
                  </a:extLst>
                </p:cNvPr>
                <p:cNvSpPr/>
                <p:nvPr/>
              </p:nvSpPr>
              <p:spPr>
                <a:xfrm flipH="1">
                  <a:off x="3853749"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73" name="TextBox 472">
                  <a:extLst>
                    <a:ext uri="{FF2B5EF4-FFF2-40B4-BE49-F238E27FC236}">
                      <a16:creationId xmlns:a16="http://schemas.microsoft.com/office/drawing/2014/main" xmlns="" id="{5CF40C99-07C4-4E26-8530-506DFA65E3A1}"/>
                    </a:ext>
                  </a:extLst>
                </p:cNvPr>
                <p:cNvSpPr txBox="1"/>
                <p:nvPr/>
              </p:nvSpPr>
              <p:spPr>
                <a:xfrm>
                  <a:off x="3050844" y="5667043"/>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74" name="TextBox 473">
                  <a:extLst>
                    <a:ext uri="{FF2B5EF4-FFF2-40B4-BE49-F238E27FC236}">
                      <a16:creationId xmlns:a16="http://schemas.microsoft.com/office/drawing/2014/main" xmlns="" id="{ED9CB9D8-4B1C-41BC-8336-6073044EF6DB}"/>
                    </a:ext>
                  </a:extLst>
                </p:cNvPr>
                <p:cNvSpPr txBox="1"/>
                <p:nvPr/>
              </p:nvSpPr>
              <p:spPr>
                <a:xfrm>
                  <a:off x="3564602" y="5647585"/>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75" name="TextBox 474">
                  <a:extLst>
                    <a:ext uri="{FF2B5EF4-FFF2-40B4-BE49-F238E27FC236}">
                      <a16:creationId xmlns:a16="http://schemas.microsoft.com/office/drawing/2014/main" xmlns="" id="{1BF7E49B-92E6-4D81-9DA2-C9B4533517A3}"/>
                    </a:ext>
                  </a:extLst>
                </p:cNvPr>
                <p:cNvSpPr txBox="1"/>
                <p:nvPr/>
              </p:nvSpPr>
              <p:spPr>
                <a:xfrm>
                  <a:off x="4097151" y="5653606"/>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76" name="Oval 475">
                  <a:extLst>
                    <a:ext uri="{FF2B5EF4-FFF2-40B4-BE49-F238E27FC236}">
                      <a16:creationId xmlns:a16="http://schemas.microsoft.com/office/drawing/2014/main" xmlns="" id="{A915E857-E6AB-48C2-9E32-E55FFA9C945D}"/>
                    </a:ext>
                  </a:extLst>
                </p:cNvPr>
                <p:cNvSpPr/>
                <p:nvPr/>
              </p:nvSpPr>
              <p:spPr>
                <a:xfrm flipH="1">
                  <a:off x="4935480"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77" name="TextBox 476">
                  <a:extLst>
                    <a:ext uri="{FF2B5EF4-FFF2-40B4-BE49-F238E27FC236}">
                      <a16:creationId xmlns:a16="http://schemas.microsoft.com/office/drawing/2014/main" xmlns="" id="{411A4139-0EB0-4DD5-8635-4C270FF5F38F}"/>
                    </a:ext>
                  </a:extLst>
                </p:cNvPr>
                <p:cNvSpPr txBox="1"/>
                <p:nvPr/>
              </p:nvSpPr>
              <p:spPr>
                <a:xfrm>
                  <a:off x="4620452" y="5664200"/>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78" name="Oval 477">
                  <a:extLst>
                    <a:ext uri="{FF2B5EF4-FFF2-40B4-BE49-F238E27FC236}">
                      <a16:creationId xmlns:a16="http://schemas.microsoft.com/office/drawing/2014/main" xmlns="" id="{D5E7016F-8893-41FF-93C8-2F2AFEE94B01}"/>
                    </a:ext>
                  </a:extLst>
                </p:cNvPr>
                <p:cNvSpPr/>
                <p:nvPr/>
              </p:nvSpPr>
              <p:spPr>
                <a:xfrm flipH="1">
                  <a:off x="5470938"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79" name="TextBox 478">
                  <a:extLst>
                    <a:ext uri="{FF2B5EF4-FFF2-40B4-BE49-F238E27FC236}">
                      <a16:creationId xmlns:a16="http://schemas.microsoft.com/office/drawing/2014/main" xmlns="" id="{B0E97B4D-F80B-44D8-A327-1F4EF660D157}"/>
                    </a:ext>
                  </a:extLst>
                </p:cNvPr>
                <p:cNvSpPr txBox="1"/>
                <p:nvPr/>
              </p:nvSpPr>
              <p:spPr>
                <a:xfrm>
                  <a:off x="5157377" y="5661579"/>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480" name="Straight Arrow Connector 479">
                  <a:extLst>
                    <a:ext uri="{FF2B5EF4-FFF2-40B4-BE49-F238E27FC236}">
                      <a16:creationId xmlns:a16="http://schemas.microsoft.com/office/drawing/2014/main" xmlns="" id="{BC4D6D84-066F-48DF-B177-396EF7FA305D}"/>
                    </a:ext>
                  </a:extLst>
                </p:cNvPr>
                <p:cNvCxnSpPr/>
                <p:nvPr/>
              </p:nvCxnSpPr>
              <p:spPr>
                <a:xfrm flipV="1">
                  <a:off x="2981972" y="551449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1" name="Straight Arrow Connector 480">
                  <a:extLst>
                    <a:ext uri="{FF2B5EF4-FFF2-40B4-BE49-F238E27FC236}">
                      <a16:creationId xmlns:a16="http://schemas.microsoft.com/office/drawing/2014/main" xmlns="" id="{DB34B70D-149A-4729-8460-33B56A032B0B}"/>
                    </a:ext>
                  </a:extLst>
                </p:cNvPr>
                <p:cNvCxnSpPr/>
                <p:nvPr/>
              </p:nvCxnSpPr>
              <p:spPr>
                <a:xfrm flipV="1">
                  <a:off x="3488419" y="5519971"/>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2" name="Straight Arrow Connector 481">
                  <a:extLst>
                    <a:ext uri="{FF2B5EF4-FFF2-40B4-BE49-F238E27FC236}">
                      <a16:creationId xmlns:a16="http://schemas.microsoft.com/office/drawing/2014/main" xmlns="" id="{F9148053-0B75-4237-8F81-F6A3A49FC8DF}"/>
                    </a:ext>
                  </a:extLst>
                </p:cNvPr>
                <p:cNvCxnSpPr/>
                <p:nvPr/>
              </p:nvCxnSpPr>
              <p:spPr>
                <a:xfrm flipV="1">
                  <a:off x="3999976"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3" name="Straight Arrow Connector 482">
                  <a:extLst>
                    <a:ext uri="{FF2B5EF4-FFF2-40B4-BE49-F238E27FC236}">
                      <a16:creationId xmlns:a16="http://schemas.microsoft.com/office/drawing/2014/main" xmlns="" id="{30EB93B6-696E-4CF3-BAF5-BB27AF8D8D32}"/>
                    </a:ext>
                  </a:extLst>
                </p:cNvPr>
                <p:cNvCxnSpPr/>
                <p:nvPr/>
              </p:nvCxnSpPr>
              <p:spPr>
                <a:xfrm flipV="1">
                  <a:off x="4552194"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4" name="Straight Arrow Connector 483">
                  <a:extLst>
                    <a:ext uri="{FF2B5EF4-FFF2-40B4-BE49-F238E27FC236}">
                      <a16:creationId xmlns:a16="http://schemas.microsoft.com/office/drawing/2014/main" xmlns="" id="{9F5B991D-2B9D-4A0A-8402-344ED1510C35}"/>
                    </a:ext>
                  </a:extLst>
                </p:cNvPr>
                <p:cNvCxnSpPr/>
                <p:nvPr/>
              </p:nvCxnSpPr>
              <p:spPr>
                <a:xfrm flipH="1" flipV="1">
                  <a:off x="4827997" y="5514496"/>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5" name="Straight Arrow Connector 484">
                  <a:extLst>
                    <a:ext uri="{FF2B5EF4-FFF2-40B4-BE49-F238E27FC236}">
                      <a16:creationId xmlns:a16="http://schemas.microsoft.com/office/drawing/2014/main" xmlns="" id="{0213DA21-19C0-480D-BFBB-36B0280148AA}"/>
                    </a:ext>
                  </a:extLst>
                </p:cNvPr>
                <p:cNvCxnSpPr/>
                <p:nvPr/>
              </p:nvCxnSpPr>
              <p:spPr>
                <a:xfrm flipV="1">
                  <a:off x="2974612" y="5532697"/>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6" name="Straight Arrow Connector 485">
                  <a:extLst>
                    <a:ext uri="{FF2B5EF4-FFF2-40B4-BE49-F238E27FC236}">
                      <a16:creationId xmlns:a16="http://schemas.microsoft.com/office/drawing/2014/main" xmlns="" id="{A94743FD-64F6-4439-9843-0D3EEAA980A9}"/>
                    </a:ext>
                  </a:extLst>
                </p:cNvPr>
                <p:cNvCxnSpPr/>
                <p:nvPr/>
              </p:nvCxnSpPr>
              <p:spPr>
                <a:xfrm flipH="1" flipV="1">
                  <a:off x="3191054" y="5475625"/>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7" name="Straight Arrow Connector 486">
                  <a:extLst>
                    <a:ext uri="{FF2B5EF4-FFF2-40B4-BE49-F238E27FC236}">
                      <a16:creationId xmlns:a16="http://schemas.microsoft.com/office/drawing/2014/main" xmlns="" id="{788DE669-A042-4AC7-9239-A8C1EC97B1C2}"/>
                    </a:ext>
                  </a:extLst>
                </p:cNvPr>
                <p:cNvCxnSpPr/>
                <p:nvPr/>
              </p:nvCxnSpPr>
              <p:spPr>
                <a:xfrm flipH="1" flipV="1">
                  <a:off x="3281341" y="5514497"/>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8" name="Straight Arrow Connector 487">
                  <a:extLst>
                    <a:ext uri="{FF2B5EF4-FFF2-40B4-BE49-F238E27FC236}">
                      <a16:creationId xmlns:a16="http://schemas.microsoft.com/office/drawing/2014/main" xmlns="" id="{D9EBE173-1431-4C98-9AEA-7A6E94B37122}"/>
                    </a:ext>
                  </a:extLst>
                </p:cNvPr>
                <p:cNvCxnSpPr/>
                <p:nvPr/>
              </p:nvCxnSpPr>
              <p:spPr>
                <a:xfrm flipH="1" flipV="1">
                  <a:off x="3753788" y="5528158"/>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9" name="Straight Arrow Connector 488">
                  <a:extLst>
                    <a:ext uri="{FF2B5EF4-FFF2-40B4-BE49-F238E27FC236}">
                      <a16:creationId xmlns:a16="http://schemas.microsoft.com/office/drawing/2014/main" xmlns="" id="{3E12C635-5396-4126-9476-32F1329C91E6}"/>
                    </a:ext>
                  </a:extLst>
                </p:cNvPr>
                <p:cNvCxnSpPr/>
                <p:nvPr/>
              </p:nvCxnSpPr>
              <p:spPr>
                <a:xfrm flipH="1" flipV="1">
                  <a:off x="4302833" y="5514497"/>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90" name="Straight Arrow Connector 489">
                  <a:extLst>
                    <a:ext uri="{FF2B5EF4-FFF2-40B4-BE49-F238E27FC236}">
                      <a16:creationId xmlns:a16="http://schemas.microsoft.com/office/drawing/2014/main" xmlns="" id="{AEAEB632-0A2B-4504-A501-5EB774C53893}"/>
                    </a:ext>
                  </a:extLst>
                </p:cNvPr>
                <p:cNvCxnSpPr>
                  <a:stCxn id="478" idx="0"/>
                  <a:endCxn id="457" idx="4"/>
                </p:cNvCxnSpPr>
                <p:nvPr/>
              </p:nvCxnSpPr>
              <p:spPr>
                <a:xfrm flipH="1" flipV="1">
                  <a:off x="5343251" y="5552867"/>
                  <a:ext cx="255373" cy="2361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91" name="Straight Arrow Connector 490">
                  <a:extLst>
                    <a:ext uri="{FF2B5EF4-FFF2-40B4-BE49-F238E27FC236}">
                      <a16:creationId xmlns:a16="http://schemas.microsoft.com/office/drawing/2014/main" xmlns="" id="{03A38FC0-B899-45D0-9FCC-22471AB48C23}"/>
                    </a:ext>
                  </a:extLst>
                </p:cNvPr>
                <p:cNvCxnSpPr>
                  <a:stCxn id="478" idx="0"/>
                </p:cNvCxnSpPr>
                <p:nvPr/>
              </p:nvCxnSpPr>
              <p:spPr>
                <a:xfrm flipH="1" flipV="1">
                  <a:off x="4845665" y="5557006"/>
                  <a:ext cx="752959" cy="2320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92" name="Straight Arrow Connector 491">
                  <a:extLst>
                    <a:ext uri="{FF2B5EF4-FFF2-40B4-BE49-F238E27FC236}">
                      <a16:creationId xmlns:a16="http://schemas.microsoft.com/office/drawing/2014/main" xmlns="" id="{C3364742-4B2E-4053-B72D-3E2875B41F45}"/>
                    </a:ext>
                  </a:extLst>
                </p:cNvPr>
                <p:cNvCxnSpPr>
                  <a:stCxn id="476" idx="0"/>
                  <a:endCxn id="457" idx="4"/>
                </p:cNvCxnSpPr>
                <p:nvPr/>
              </p:nvCxnSpPr>
              <p:spPr>
                <a:xfrm flipV="1">
                  <a:off x="5063166" y="5552867"/>
                  <a:ext cx="280085" cy="2361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cxnSp>
            <p:nvCxnSpPr>
              <p:cNvPr id="341" name="Straight Arrow Connector 340">
                <a:extLst>
                  <a:ext uri="{FF2B5EF4-FFF2-40B4-BE49-F238E27FC236}">
                    <a16:creationId xmlns:a16="http://schemas.microsoft.com/office/drawing/2014/main" xmlns="" id="{63578B19-2FCB-439D-AF88-AE3A86B6D989}"/>
                  </a:ext>
                </a:extLst>
              </p:cNvPr>
              <p:cNvCxnSpPr>
                <a:cxnSpLocks/>
              </p:cNvCxnSpPr>
              <p:nvPr/>
            </p:nvCxnSpPr>
            <p:spPr>
              <a:xfrm flipV="1">
                <a:off x="4205208" y="2463601"/>
                <a:ext cx="1211164" cy="659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2" name="Straight Arrow Connector 341">
                <a:extLst>
                  <a:ext uri="{FF2B5EF4-FFF2-40B4-BE49-F238E27FC236}">
                    <a16:creationId xmlns:a16="http://schemas.microsoft.com/office/drawing/2014/main" xmlns="" id="{15735E30-8B25-40DB-BD87-083C54AB2838}"/>
                  </a:ext>
                </a:extLst>
              </p:cNvPr>
              <p:cNvCxnSpPr>
                <a:cxnSpLocks/>
              </p:cNvCxnSpPr>
              <p:nvPr/>
            </p:nvCxnSpPr>
            <p:spPr>
              <a:xfrm>
                <a:off x="4226359" y="3155602"/>
                <a:ext cx="1250973" cy="615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43" name="Group 342">
                <a:extLst>
                  <a:ext uri="{FF2B5EF4-FFF2-40B4-BE49-F238E27FC236}">
                    <a16:creationId xmlns:a16="http://schemas.microsoft.com/office/drawing/2014/main" xmlns="" id="{AEA2DF12-D23B-4429-9FBA-9B04B49642D9}"/>
                  </a:ext>
                </a:extLst>
              </p:cNvPr>
              <p:cNvGrpSpPr/>
              <p:nvPr/>
            </p:nvGrpSpPr>
            <p:grpSpPr>
              <a:xfrm>
                <a:off x="5416372" y="1901046"/>
                <a:ext cx="3027675" cy="1396572"/>
                <a:chOff x="2832257" y="4743339"/>
                <a:chExt cx="3179901" cy="1561037"/>
              </a:xfrm>
            </p:grpSpPr>
            <p:sp>
              <p:nvSpPr>
                <p:cNvPr id="399" name="Oval 398">
                  <a:extLst>
                    <a:ext uri="{FF2B5EF4-FFF2-40B4-BE49-F238E27FC236}">
                      <a16:creationId xmlns:a16="http://schemas.microsoft.com/office/drawing/2014/main" xmlns="" id="{189DF1C3-043C-4971-B2C5-9B510D5C7FD9}"/>
                    </a:ext>
                  </a:extLst>
                </p:cNvPr>
                <p:cNvSpPr/>
                <p:nvPr/>
              </p:nvSpPr>
              <p:spPr>
                <a:xfrm flipH="1">
                  <a:off x="4958367" y="474333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00" name="Oval 399">
                  <a:extLst>
                    <a:ext uri="{FF2B5EF4-FFF2-40B4-BE49-F238E27FC236}">
                      <a16:creationId xmlns:a16="http://schemas.microsoft.com/office/drawing/2014/main" xmlns="" id="{E2F71F7E-E286-4656-8B02-EDD07C01F897}"/>
                    </a:ext>
                  </a:extLst>
                </p:cNvPr>
                <p:cNvSpPr/>
                <p:nvPr/>
              </p:nvSpPr>
              <p:spPr>
                <a:xfrm flipH="1">
                  <a:off x="3411711"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01" name="Oval 400">
                  <a:extLst>
                    <a:ext uri="{FF2B5EF4-FFF2-40B4-BE49-F238E27FC236}">
                      <a16:creationId xmlns:a16="http://schemas.microsoft.com/office/drawing/2014/main" xmlns="" id="{AB310D2E-10AA-4345-85B8-A199C870567F}"/>
                    </a:ext>
                  </a:extLst>
                </p:cNvPr>
                <p:cNvSpPr/>
                <p:nvPr/>
              </p:nvSpPr>
              <p:spPr>
                <a:xfrm flipH="1">
                  <a:off x="3922457" y="475157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02" name="Oval 401">
                  <a:extLst>
                    <a:ext uri="{FF2B5EF4-FFF2-40B4-BE49-F238E27FC236}">
                      <a16:creationId xmlns:a16="http://schemas.microsoft.com/office/drawing/2014/main" xmlns="" id="{1F5C14F8-5B3C-43BD-B26C-2B4E7708BA7A}"/>
                    </a:ext>
                  </a:extLst>
                </p:cNvPr>
                <p:cNvSpPr/>
                <p:nvPr/>
              </p:nvSpPr>
              <p:spPr>
                <a:xfrm flipH="1">
                  <a:off x="4433203"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03" name="Oval 402">
                  <a:extLst>
                    <a:ext uri="{FF2B5EF4-FFF2-40B4-BE49-F238E27FC236}">
                      <a16:creationId xmlns:a16="http://schemas.microsoft.com/office/drawing/2014/main" xmlns="" id="{6AFF77BD-48B9-4AEB-BC41-442BC90D1ACC}"/>
                    </a:ext>
                  </a:extLst>
                </p:cNvPr>
                <p:cNvSpPr/>
                <p:nvPr/>
              </p:nvSpPr>
              <p:spPr>
                <a:xfrm flipH="1">
                  <a:off x="4658998" y="526666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04" name="Oval 403">
                  <a:extLst>
                    <a:ext uri="{FF2B5EF4-FFF2-40B4-BE49-F238E27FC236}">
                      <a16:creationId xmlns:a16="http://schemas.microsoft.com/office/drawing/2014/main" xmlns="" id="{577A4C8D-5A19-4AB0-9CE4-EE31A5AB39EA}"/>
                    </a:ext>
                  </a:extLst>
                </p:cNvPr>
                <p:cNvSpPr/>
                <p:nvPr/>
              </p:nvSpPr>
              <p:spPr>
                <a:xfrm flipH="1">
                  <a:off x="3112342"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05" name="Oval 404">
                  <a:extLst>
                    <a:ext uri="{FF2B5EF4-FFF2-40B4-BE49-F238E27FC236}">
                      <a16:creationId xmlns:a16="http://schemas.microsoft.com/office/drawing/2014/main" xmlns="" id="{7659B6F3-46F8-4D10-84C1-DE9C8DDBA888}"/>
                    </a:ext>
                  </a:extLst>
                </p:cNvPr>
                <p:cNvSpPr/>
                <p:nvPr/>
              </p:nvSpPr>
              <p:spPr>
                <a:xfrm flipH="1">
                  <a:off x="3623088" y="5274907"/>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06" name="Oval 405">
                  <a:extLst>
                    <a:ext uri="{FF2B5EF4-FFF2-40B4-BE49-F238E27FC236}">
                      <a16:creationId xmlns:a16="http://schemas.microsoft.com/office/drawing/2014/main" xmlns="" id="{1EE3064A-1132-4CD5-9CF3-272F63727CDB}"/>
                    </a:ext>
                  </a:extLst>
                </p:cNvPr>
                <p:cNvSpPr/>
                <p:nvPr/>
              </p:nvSpPr>
              <p:spPr>
                <a:xfrm flipH="1">
                  <a:off x="4133834"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07" name="TextBox 406">
                  <a:extLst>
                    <a:ext uri="{FF2B5EF4-FFF2-40B4-BE49-F238E27FC236}">
                      <a16:creationId xmlns:a16="http://schemas.microsoft.com/office/drawing/2014/main" xmlns="" id="{14713013-0E24-474C-A798-2BCF87DA6C9E}"/>
                    </a:ext>
                  </a:extLst>
                </p:cNvPr>
                <p:cNvSpPr txBox="1"/>
                <p:nvPr/>
              </p:nvSpPr>
              <p:spPr>
                <a:xfrm>
                  <a:off x="3323720" y="5147212"/>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08" name="TextBox 407">
                  <a:extLst>
                    <a:ext uri="{FF2B5EF4-FFF2-40B4-BE49-F238E27FC236}">
                      <a16:creationId xmlns:a16="http://schemas.microsoft.com/office/drawing/2014/main" xmlns="" id="{BD0D9F9B-3D2F-414C-98CE-DD96BE754789}"/>
                    </a:ext>
                  </a:extLst>
                </p:cNvPr>
                <p:cNvSpPr txBox="1"/>
                <p:nvPr/>
              </p:nvSpPr>
              <p:spPr>
                <a:xfrm>
                  <a:off x="3834466" y="5147212"/>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09" name="TextBox 408">
                  <a:extLst>
                    <a:ext uri="{FF2B5EF4-FFF2-40B4-BE49-F238E27FC236}">
                      <a16:creationId xmlns:a16="http://schemas.microsoft.com/office/drawing/2014/main" xmlns="" id="{BA136232-EA81-48AF-B15C-459BBCA96992}"/>
                    </a:ext>
                  </a:extLst>
                </p:cNvPr>
                <p:cNvSpPr txBox="1"/>
                <p:nvPr/>
              </p:nvSpPr>
              <p:spPr>
                <a:xfrm>
                  <a:off x="4352422" y="5147212"/>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10" name="Oval 409">
                  <a:extLst>
                    <a:ext uri="{FF2B5EF4-FFF2-40B4-BE49-F238E27FC236}">
                      <a16:creationId xmlns:a16="http://schemas.microsoft.com/office/drawing/2014/main" xmlns="" id="{76A5A4E2-394A-4DE0-991F-8D77964941AD}"/>
                    </a:ext>
                  </a:extLst>
                </p:cNvPr>
                <p:cNvSpPr/>
                <p:nvPr/>
              </p:nvSpPr>
              <p:spPr>
                <a:xfrm flipH="1">
                  <a:off x="5215565" y="5287429"/>
                  <a:ext cx="255373" cy="2654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11" name="TextBox 410">
                  <a:extLst>
                    <a:ext uri="{FF2B5EF4-FFF2-40B4-BE49-F238E27FC236}">
                      <a16:creationId xmlns:a16="http://schemas.microsoft.com/office/drawing/2014/main" xmlns="" id="{1ABD90D1-A5F0-47E2-945C-C90CDFCF0B37}"/>
                    </a:ext>
                  </a:extLst>
                </p:cNvPr>
                <p:cNvSpPr txBox="1"/>
                <p:nvPr/>
              </p:nvSpPr>
              <p:spPr>
                <a:xfrm>
                  <a:off x="4908989" y="5167972"/>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412" name="Straight Arrow Connector 411">
                  <a:extLst>
                    <a:ext uri="{FF2B5EF4-FFF2-40B4-BE49-F238E27FC236}">
                      <a16:creationId xmlns:a16="http://schemas.microsoft.com/office/drawing/2014/main" xmlns="" id="{B0EE78F9-EADF-4FE9-8D45-4DFEBCE8C864}"/>
                    </a:ext>
                  </a:extLst>
                </p:cNvPr>
                <p:cNvCxnSpPr>
                  <a:stCxn id="404" idx="0"/>
                  <a:endCxn id="400" idx="4"/>
                </p:cNvCxnSpPr>
                <p:nvPr/>
              </p:nvCxnSpPr>
              <p:spPr>
                <a:xfrm flipV="1">
                  <a:off x="3240028" y="500877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13" name="Straight Arrow Connector 412">
                  <a:extLst>
                    <a:ext uri="{FF2B5EF4-FFF2-40B4-BE49-F238E27FC236}">
                      <a16:creationId xmlns:a16="http://schemas.microsoft.com/office/drawing/2014/main" xmlns="" id="{C368AD96-57C3-4941-9D06-F4EFA093A691}"/>
                    </a:ext>
                  </a:extLst>
                </p:cNvPr>
                <p:cNvCxnSpPr/>
                <p:nvPr/>
              </p:nvCxnSpPr>
              <p:spPr>
                <a:xfrm flipV="1">
                  <a:off x="3746475" y="5014252"/>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14" name="Straight Arrow Connector 413">
                  <a:extLst>
                    <a:ext uri="{FF2B5EF4-FFF2-40B4-BE49-F238E27FC236}">
                      <a16:creationId xmlns:a16="http://schemas.microsoft.com/office/drawing/2014/main" xmlns="" id="{1EB056BD-2247-42FB-952D-57A4A207470D}"/>
                    </a:ext>
                  </a:extLst>
                </p:cNvPr>
                <p:cNvCxnSpPr/>
                <p:nvPr/>
              </p:nvCxnSpPr>
              <p:spPr>
                <a:xfrm flipV="1">
                  <a:off x="4258032"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15" name="Straight Arrow Connector 414">
                  <a:extLst>
                    <a:ext uri="{FF2B5EF4-FFF2-40B4-BE49-F238E27FC236}">
                      <a16:creationId xmlns:a16="http://schemas.microsoft.com/office/drawing/2014/main" xmlns="" id="{A9107F6F-9A49-4799-B6C1-59B2A5B2922E}"/>
                    </a:ext>
                  </a:extLst>
                </p:cNvPr>
                <p:cNvCxnSpPr/>
                <p:nvPr/>
              </p:nvCxnSpPr>
              <p:spPr>
                <a:xfrm flipV="1">
                  <a:off x="4810250"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16" name="Straight Arrow Connector 415">
                  <a:extLst>
                    <a:ext uri="{FF2B5EF4-FFF2-40B4-BE49-F238E27FC236}">
                      <a16:creationId xmlns:a16="http://schemas.microsoft.com/office/drawing/2014/main" xmlns="" id="{9266A7C2-6657-49F1-BEF7-ACDB26941113}"/>
                    </a:ext>
                  </a:extLst>
                </p:cNvPr>
                <p:cNvCxnSpPr>
                  <a:endCxn id="399" idx="4"/>
                </p:cNvCxnSpPr>
                <p:nvPr/>
              </p:nvCxnSpPr>
              <p:spPr>
                <a:xfrm flipH="1" flipV="1">
                  <a:off x="5086053" y="5008777"/>
                  <a:ext cx="252667" cy="2726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17" name="Straight Arrow Connector 416">
                  <a:extLst>
                    <a:ext uri="{FF2B5EF4-FFF2-40B4-BE49-F238E27FC236}">
                      <a16:creationId xmlns:a16="http://schemas.microsoft.com/office/drawing/2014/main" xmlns="" id="{D4192E05-5F42-4D12-9150-3ADE22D6C625}"/>
                    </a:ext>
                  </a:extLst>
                </p:cNvPr>
                <p:cNvCxnSpPr/>
                <p:nvPr/>
              </p:nvCxnSpPr>
              <p:spPr>
                <a:xfrm flipV="1">
                  <a:off x="3232668" y="5026978"/>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18" name="Straight Arrow Connector 417">
                  <a:extLst>
                    <a:ext uri="{FF2B5EF4-FFF2-40B4-BE49-F238E27FC236}">
                      <a16:creationId xmlns:a16="http://schemas.microsoft.com/office/drawing/2014/main" xmlns="" id="{A35CE48A-2866-41A4-97BF-9194BB8209D8}"/>
                    </a:ext>
                  </a:extLst>
                </p:cNvPr>
                <p:cNvCxnSpPr>
                  <a:stCxn id="405" idx="0"/>
                  <a:endCxn id="400" idx="5"/>
                </p:cNvCxnSpPr>
                <p:nvPr/>
              </p:nvCxnSpPr>
              <p:spPr>
                <a:xfrm flipH="1" flipV="1">
                  <a:off x="3449110" y="4969906"/>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19" name="Straight Arrow Connector 418">
                  <a:extLst>
                    <a:ext uri="{FF2B5EF4-FFF2-40B4-BE49-F238E27FC236}">
                      <a16:creationId xmlns:a16="http://schemas.microsoft.com/office/drawing/2014/main" xmlns="" id="{B50704EC-619E-4D3F-B163-74D9E156D7F3}"/>
                    </a:ext>
                  </a:extLst>
                </p:cNvPr>
                <p:cNvCxnSpPr>
                  <a:endCxn id="400" idx="4"/>
                </p:cNvCxnSpPr>
                <p:nvPr/>
              </p:nvCxnSpPr>
              <p:spPr>
                <a:xfrm flipH="1" flipV="1">
                  <a:off x="3539397" y="5008778"/>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20" name="Straight Arrow Connector 419">
                  <a:extLst>
                    <a:ext uri="{FF2B5EF4-FFF2-40B4-BE49-F238E27FC236}">
                      <a16:creationId xmlns:a16="http://schemas.microsoft.com/office/drawing/2014/main" xmlns="" id="{07FC6C77-2E21-4EB4-B397-8EDDFC17C59D}"/>
                    </a:ext>
                  </a:extLst>
                </p:cNvPr>
                <p:cNvCxnSpPr>
                  <a:stCxn id="403" idx="0"/>
                </p:cNvCxnSpPr>
                <p:nvPr/>
              </p:nvCxnSpPr>
              <p:spPr>
                <a:xfrm flipH="1" flipV="1">
                  <a:off x="4011844" y="5022439"/>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21" name="Straight Arrow Connector 420">
                  <a:extLst>
                    <a:ext uri="{FF2B5EF4-FFF2-40B4-BE49-F238E27FC236}">
                      <a16:creationId xmlns:a16="http://schemas.microsoft.com/office/drawing/2014/main" xmlns="" id="{6B04B244-1A31-4CBB-A9AB-F4CD49ED81A2}"/>
                    </a:ext>
                  </a:extLst>
                </p:cNvPr>
                <p:cNvCxnSpPr>
                  <a:endCxn id="402" idx="4"/>
                </p:cNvCxnSpPr>
                <p:nvPr/>
              </p:nvCxnSpPr>
              <p:spPr>
                <a:xfrm flipH="1" flipV="1">
                  <a:off x="4560889" y="5008778"/>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22" name="Oval 421">
                  <a:extLst>
                    <a:ext uri="{FF2B5EF4-FFF2-40B4-BE49-F238E27FC236}">
                      <a16:creationId xmlns:a16="http://schemas.microsoft.com/office/drawing/2014/main" xmlns="" id="{31E084BC-BF66-4901-95A8-AF3A807FFE97}"/>
                    </a:ext>
                  </a:extLst>
                </p:cNvPr>
                <p:cNvSpPr/>
                <p:nvPr/>
              </p:nvSpPr>
              <p:spPr>
                <a:xfrm flipH="1">
                  <a:off x="4378913" y="5768304"/>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23" name="Oval 422">
                  <a:extLst>
                    <a:ext uri="{FF2B5EF4-FFF2-40B4-BE49-F238E27FC236}">
                      <a16:creationId xmlns:a16="http://schemas.microsoft.com/office/drawing/2014/main" xmlns="" id="{33B88FCB-F8D8-42DE-A863-AFECA62D314C}"/>
                    </a:ext>
                  </a:extLst>
                </p:cNvPr>
                <p:cNvSpPr/>
                <p:nvPr/>
              </p:nvSpPr>
              <p:spPr>
                <a:xfrm flipH="1">
                  <a:off x="2832257"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24" name="Oval 423">
                  <a:extLst>
                    <a:ext uri="{FF2B5EF4-FFF2-40B4-BE49-F238E27FC236}">
                      <a16:creationId xmlns:a16="http://schemas.microsoft.com/office/drawing/2014/main" xmlns="" id="{FED735BC-807B-46EA-9FCD-4667CC305F89}"/>
                    </a:ext>
                  </a:extLst>
                </p:cNvPr>
                <p:cNvSpPr/>
                <p:nvPr/>
              </p:nvSpPr>
              <p:spPr>
                <a:xfrm flipH="1">
                  <a:off x="3343003" y="5776543"/>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25" name="Oval 424">
                  <a:extLst>
                    <a:ext uri="{FF2B5EF4-FFF2-40B4-BE49-F238E27FC236}">
                      <a16:creationId xmlns:a16="http://schemas.microsoft.com/office/drawing/2014/main" xmlns="" id="{9F524716-C67F-40DD-8057-41DE9E8878F3}"/>
                    </a:ext>
                  </a:extLst>
                </p:cNvPr>
                <p:cNvSpPr/>
                <p:nvPr/>
              </p:nvSpPr>
              <p:spPr>
                <a:xfrm flipH="1">
                  <a:off x="3853749"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26" name="TextBox 425">
                  <a:extLst>
                    <a:ext uri="{FF2B5EF4-FFF2-40B4-BE49-F238E27FC236}">
                      <a16:creationId xmlns:a16="http://schemas.microsoft.com/office/drawing/2014/main" xmlns="" id="{B917FFB5-753C-43B3-8603-21A3916D07E5}"/>
                    </a:ext>
                  </a:extLst>
                </p:cNvPr>
                <p:cNvSpPr txBox="1"/>
                <p:nvPr/>
              </p:nvSpPr>
              <p:spPr>
                <a:xfrm>
                  <a:off x="3050844" y="5667043"/>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27" name="TextBox 426">
                  <a:extLst>
                    <a:ext uri="{FF2B5EF4-FFF2-40B4-BE49-F238E27FC236}">
                      <a16:creationId xmlns:a16="http://schemas.microsoft.com/office/drawing/2014/main" xmlns="" id="{DDB22725-D0FE-488D-A04A-C991890469EE}"/>
                    </a:ext>
                  </a:extLst>
                </p:cNvPr>
                <p:cNvSpPr txBox="1"/>
                <p:nvPr/>
              </p:nvSpPr>
              <p:spPr>
                <a:xfrm>
                  <a:off x="3564602" y="5647585"/>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28" name="TextBox 427">
                  <a:extLst>
                    <a:ext uri="{FF2B5EF4-FFF2-40B4-BE49-F238E27FC236}">
                      <a16:creationId xmlns:a16="http://schemas.microsoft.com/office/drawing/2014/main" xmlns="" id="{711C02F1-3868-416E-8AC5-77CFC99657D9}"/>
                    </a:ext>
                  </a:extLst>
                </p:cNvPr>
                <p:cNvSpPr txBox="1"/>
                <p:nvPr/>
              </p:nvSpPr>
              <p:spPr>
                <a:xfrm>
                  <a:off x="4097151" y="5653606"/>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29" name="Oval 428">
                  <a:extLst>
                    <a:ext uri="{FF2B5EF4-FFF2-40B4-BE49-F238E27FC236}">
                      <a16:creationId xmlns:a16="http://schemas.microsoft.com/office/drawing/2014/main" xmlns="" id="{0A20D3B9-5ACF-4D3E-AF9D-D38E0E576E50}"/>
                    </a:ext>
                  </a:extLst>
                </p:cNvPr>
                <p:cNvSpPr/>
                <p:nvPr/>
              </p:nvSpPr>
              <p:spPr>
                <a:xfrm flipH="1">
                  <a:off x="4935480"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30" name="TextBox 429">
                  <a:extLst>
                    <a:ext uri="{FF2B5EF4-FFF2-40B4-BE49-F238E27FC236}">
                      <a16:creationId xmlns:a16="http://schemas.microsoft.com/office/drawing/2014/main" xmlns="" id="{BECA73D8-C9C4-446E-8FFB-0A8A53A99D4C}"/>
                    </a:ext>
                  </a:extLst>
                </p:cNvPr>
                <p:cNvSpPr txBox="1"/>
                <p:nvPr/>
              </p:nvSpPr>
              <p:spPr>
                <a:xfrm>
                  <a:off x="4620452" y="5664200"/>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431" name="Oval 430">
                  <a:extLst>
                    <a:ext uri="{FF2B5EF4-FFF2-40B4-BE49-F238E27FC236}">
                      <a16:creationId xmlns:a16="http://schemas.microsoft.com/office/drawing/2014/main" xmlns="" id="{B465AF8B-A27B-4429-9C83-8169096A8063}"/>
                    </a:ext>
                  </a:extLst>
                </p:cNvPr>
                <p:cNvSpPr/>
                <p:nvPr/>
              </p:nvSpPr>
              <p:spPr>
                <a:xfrm flipH="1">
                  <a:off x="5470938"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432" name="TextBox 431">
                  <a:extLst>
                    <a:ext uri="{FF2B5EF4-FFF2-40B4-BE49-F238E27FC236}">
                      <a16:creationId xmlns:a16="http://schemas.microsoft.com/office/drawing/2014/main" xmlns="" id="{BF5E0C62-ADD5-46B9-B370-634B0DD95892}"/>
                    </a:ext>
                  </a:extLst>
                </p:cNvPr>
                <p:cNvSpPr txBox="1"/>
                <p:nvPr/>
              </p:nvSpPr>
              <p:spPr>
                <a:xfrm>
                  <a:off x="5157377" y="5661579"/>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433" name="Straight Arrow Connector 432">
                  <a:extLst>
                    <a:ext uri="{FF2B5EF4-FFF2-40B4-BE49-F238E27FC236}">
                      <a16:creationId xmlns:a16="http://schemas.microsoft.com/office/drawing/2014/main" xmlns="" id="{BFA8B4E4-134D-4C20-A4D2-A2AC5EF7C4C7}"/>
                    </a:ext>
                  </a:extLst>
                </p:cNvPr>
                <p:cNvCxnSpPr/>
                <p:nvPr/>
              </p:nvCxnSpPr>
              <p:spPr>
                <a:xfrm flipV="1">
                  <a:off x="2981972" y="551449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34" name="Straight Arrow Connector 433">
                  <a:extLst>
                    <a:ext uri="{FF2B5EF4-FFF2-40B4-BE49-F238E27FC236}">
                      <a16:creationId xmlns:a16="http://schemas.microsoft.com/office/drawing/2014/main" xmlns="" id="{058CC3CD-EFFD-4591-8685-7842E103A71E}"/>
                    </a:ext>
                  </a:extLst>
                </p:cNvPr>
                <p:cNvCxnSpPr/>
                <p:nvPr/>
              </p:nvCxnSpPr>
              <p:spPr>
                <a:xfrm flipV="1">
                  <a:off x="3488419" y="5519971"/>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35" name="Straight Arrow Connector 434">
                  <a:extLst>
                    <a:ext uri="{FF2B5EF4-FFF2-40B4-BE49-F238E27FC236}">
                      <a16:creationId xmlns:a16="http://schemas.microsoft.com/office/drawing/2014/main" xmlns="" id="{9BB683DD-0B81-4D8B-B015-A17DC9C2994D}"/>
                    </a:ext>
                  </a:extLst>
                </p:cNvPr>
                <p:cNvCxnSpPr/>
                <p:nvPr/>
              </p:nvCxnSpPr>
              <p:spPr>
                <a:xfrm flipV="1">
                  <a:off x="3999976"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36" name="Straight Arrow Connector 435">
                  <a:extLst>
                    <a:ext uri="{FF2B5EF4-FFF2-40B4-BE49-F238E27FC236}">
                      <a16:creationId xmlns:a16="http://schemas.microsoft.com/office/drawing/2014/main" xmlns="" id="{4E38EF34-C0E9-40E7-A309-2759F36A278A}"/>
                    </a:ext>
                  </a:extLst>
                </p:cNvPr>
                <p:cNvCxnSpPr/>
                <p:nvPr/>
              </p:nvCxnSpPr>
              <p:spPr>
                <a:xfrm flipV="1">
                  <a:off x="4552194"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37" name="Straight Arrow Connector 436">
                  <a:extLst>
                    <a:ext uri="{FF2B5EF4-FFF2-40B4-BE49-F238E27FC236}">
                      <a16:creationId xmlns:a16="http://schemas.microsoft.com/office/drawing/2014/main" xmlns="" id="{D86C1950-E0CB-42E2-A94A-87CBDBCC51FB}"/>
                    </a:ext>
                  </a:extLst>
                </p:cNvPr>
                <p:cNvCxnSpPr/>
                <p:nvPr/>
              </p:nvCxnSpPr>
              <p:spPr>
                <a:xfrm flipH="1" flipV="1">
                  <a:off x="4827997" y="5514496"/>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38" name="Straight Arrow Connector 437">
                  <a:extLst>
                    <a:ext uri="{FF2B5EF4-FFF2-40B4-BE49-F238E27FC236}">
                      <a16:creationId xmlns:a16="http://schemas.microsoft.com/office/drawing/2014/main" xmlns="" id="{535D06E5-C681-4061-ADF6-6C82D24177AC}"/>
                    </a:ext>
                  </a:extLst>
                </p:cNvPr>
                <p:cNvCxnSpPr/>
                <p:nvPr/>
              </p:nvCxnSpPr>
              <p:spPr>
                <a:xfrm flipV="1">
                  <a:off x="2974612" y="5532697"/>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39" name="Straight Arrow Connector 438">
                  <a:extLst>
                    <a:ext uri="{FF2B5EF4-FFF2-40B4-BE49-F238E27FC236}">
                      <a16:creationId xmlns:a16="http://schemas.microsoft.com/office/drawing/2014/main" xmlns="" id="{BAB7DFD4-1A4A-420E-BFF2-E769F40E735C}"/>
                    </a:ext>
                  </a:extLst>
                </p:cNvPr>
                <p:cNvCxnSpPr/>
                <p:nvPr/>
              </p:nvCxnSpPr>
              <p:spPr>
                <a:xfrm flipH="1" flipV="1">
                  <a:off x="3191054" y="5475625"/>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0" name="Straight Arrow Connector 439">
                  <a:extLst>
                    <a:ext uri="{FF2B5EF4-FFF2-40B4-BE49-F238E27FC236}">
                      <a16:creationId xmlns:a16="http://schemas.microsoft.com/office/drawing/2014/main" xmlns="" id="{B7F5FDB3-B230-460E-9467-CE4789ACB846}"/>
                    </a:ext>
                  </a:extLst>
                </p:cNvPr>
                <p:cNvCxnSpPr/>
                <p:nvPr/>
              </p:nvCxnSpPr>
              <p:spPr>
                <a:xfrm flipH="1" flipV="1">
                  <a:off x="3281341" y="5514497"/>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1" name="Straight Arrow Connector 440">
                  <a:extLst>
                    <a:ext uri="{FF2B5EF4-FFF2-40B4-BE49-F238E27FC236}">
                      <a16:creationId xmlns:a16="http://schemas.microsoft.com/office/drawing/2014/main" xmlns="" id="{BB294015-396D-45D2-BA94-E3E3A199E4E9}"/>
                    </a:ext>
                  </a:extLst>
                </p:cNvPr>
                <p:cNvCxnSpPr/>
                <p:nvPr/>
              </p:nvCxnSpPr>
              <p:spPr>
                <a:xfrm flipH="1" flipV="1">
                  <a:off x="3753788" y="5528158"/>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2" name="Straight Arrow Connector 441">
                  <a:extLst>
                    <a:ext uri="{FF2B5EF4-FFF2-40B4-BE49-F238E27FC236}">
                      <a16:creationId xmlns:a16="http://schemas.microsoft.com/office/drawing/2014/main" xmlns="" id="{19CBB967-AD64-4DBE-BFB5-2D66D0C114D2}"/>
                    </a:ext>
                  </a:extLst>
                </p:cNvPr>
                <p:cNvCxnSpPr/>
                <p:nvPr/>
              </p:nvCxnSpPr>
              <p:spPr>
                <a:xfrm flipH="1" flipV="1">
                  <a:off x="4302833" y="5514497"/>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3" name="Straight Arrow Connector 442">
                  <a:extLst>
                    <a:ext uri="{FF2B5EF4-FFF2-40B4-BE49-F238E27FC236}">
                      <a16:creationId xmlns:a16="http://schemas.microsoft.com/office/drawing/2014/main" xmlns="" id="{B23E1394-EC0C-4A56-B75A-9B387B78E2BC}"/>
                    </a:ext>
                  </a:extLst>
                </p:cNvPr>
                <p:cNvCxnSpPr>
                  <a:stCxn id="431" idx="0"/>
                  <a:endCxn id="410" idx="4"/>
                </p:cNvCxnSpPr>
                <p:nvPr/>
              </p:nvCxnSpPr>
              <p:spPr>
                <a:xfrm flipH="1" flipV="1">
                  <a:off x="5343251" y="5552867"/>
                  <a:ext cx="255373" cy="2361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44" name="Straight Arrow Connector 443">
                  <a:extLst>
                    <a:ext uri="{FF2B5EF4-FFF2-40B4-BE49-F238E27FC236}">
                      <a16:creationId xmlns:a16="http://schemas.microsoft.com/office/drawing/2014/main" xmlns="" id="{CA85B048-2143-4B5A-B1B3-BA4036511E0E}"/>
                    </a:ext>
                  </a:extLst>
                </p:cNvPr>
                <p:cNvCxnSpPr>
                  <a:stCxn id="431" idx="0"/>
                </p:cNvCxnSpPr>
                <p:nvPr/>
              </p:nvCxnSpPr>
              <p:spPr>
                <a:xfrm flipH="1" flipV="1">
                  <a:off x="4845665" y="5557006"/>
                  <a:ext cx="752959" cy="2320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5" name="Straight Arrow Connector 444">
                  <a:extLst>
                    <a:ext uri="{FF2B5EF4-FFF2-40B4-BE49-F238E27FC236}">
                      <a16:creationId xmlns:a16="http://schemas.microsoft.com/office/drawing/2014/main" xmlns="" id="{5D7176B0-DBEC-47EC-9447-77FBF5053611}"/>
                    </a:ext>
                  </a:extLst>
                </p:cNvPr>
                <p:cNvCxnSpPr>
                  <a:stCxn id="429" idx="0"/>
                  <a:endCxn id="410" idx="4"/>
                </p:cNvCxnSpPr>
                <p:nvPr/>
              </p:nvCxnSpPr>
              <p:spPr>
                <a:xfrm flipV="1">
                  <a:off x="5063166" y="5552867"/>
                  <a:ext cx="280085" cy="2361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nvGrpSpPr>
              <p:cNvPr id="344" name="Group 343">
                <a:extLst>
                  <a:ext uri="{FF2B5EF4-FFF2-40B4-BE49-F238E27FC236}">
                    <a16:creationId xmlns:a16="http://schemas.microsoft.com/office/drawing/2014/main" xmlns="" id="{4E7698AE-781A-4C6C-B66F-D5A1B7BBF5A9}"/>
                  </a:ext>
                </a:extLst>
              </p:cNvPr>
              <p:cNvGrpSpPr/>
              <p:nvPr/>
            </p:nvGrpSpPr>
            <p:grpSpPr>
              <a:xfrm>
                <a:off x="5435473" y="3378242"/>
                <a:ext cx="3027675" cy="1396572"/>
                <a:chOff x="2832257" y="4743339"/>
                <a:chExt cx="3179901" cy="1561037"/>
              </a:xfrm>
            </p:grpSpPr>
            <p:sp>
              <p:nvSpPr>
                <p:cNvPr id="352" name="Oval 351">
                  <a:extLst>
                    <a:ext uri="{FF2B5EF4-FFF2-40B4-BE49-F238E27FC236}">
                      <a16:creationId xmlns:a16="http://schemas.microsoft.com/office/drawing/2014/main" xmlns="" id="{598CE171-5137-4474-A421-E57465DD54B2}"/>
                    </a:ext>
                  </a:extLst>
                </p:cNvPr>
                <p:cNvSpPr/>
                <p:nvPr/>
              </p:nvSpPr>
              <p:spPr>
                <a:xfrm flipH="1">
                  <a:off x="4958367" y="474333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53" name="Oval 352">
                  <a:extLst>
                    <a:ext uri="{FF2B5EF4-FFF2-40B4-BE49-F238E27FC236}">
                      <a16:creationId xmlns:a16="http://schemas.microsoft.com/office/drawing/2014/main" xmlns="" id="{4772993E-ED69-45C3-B3B0-62EDFC22AC73}"/>
                    </a:ext>
                  </a:extLst>
                </p:cNvPr>
                <p:cNvSpPr/>
                <p:nvPr/>
              </p:nvSpPr>
              <p:spPr>
                <a:xfrm flipH="1">
                  <a:off x="3411711"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54" name="Oval 353">
                  <a:extLst>
                    <a:ext uri="{FF2B5EF4-FFF2-40B4-BE49-F238E27FC236}">
                      <a16:creationId xmlns:a16="http://schemas.microsoft.com/office/drawing/2014/main" xmlns="" id="{0BD5C81A-9874-421C-9919-C3D7D22EBF77}"/>
                    </a:ext>
                  </a:extLst>
                </p:cNvPr>
                <p:cNvSpPr/>
                <p:nvPr/>
              </p:nvSpPr>
              <p:spPr>
                <a:xfrm flipH="1">
                  <a:off x="3922457" y="475157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55" name="Oval 354">
                  <a:extLst>
                    <a:ext uri="{FF2B5EF4-FFF2-40B4-BE49-F238E27FC236}">
                      <a16:creationId xmlns:a16="http://schemas.microsoft.com/office/drawing/2014/main" xmlns="" id="{89313DE1-C2D1-4102-A48B-3C7639134AE3}"/>
                    </a:ext>
                  </a:extLst>
                </p:cNvPr>
                <p:cNvSpPr/>
                <p:nvPr/>
              </p:nvSpPr>
              <p:spPr>
                <a:xfrm flipH="1">
                  <a:off x="4433203" y="4743340"/>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56" name="Oval 355">
                  <a:extLst>
                    <a:ext uri="{FF2B5EF4-FFF2-40B4-BE49-F238E27FC236}">
                      <a16:creationId xmlns:a16="http://schemas.microsoft.com/office/drawing/2014/main" xmlns="" id="{91D4155D-4101-42ED-AB60-B487E4C9AF04}"/>
                    </a:ext>
                  </a:extLst>
                </p:cNvPr>
                <p:cNvSpPr/>
                <p:nvPr/>
              </p:nvSpPr>
              <p:spPr>
                <a:xfrm flipH="1">
                  <a:off x="4658998" y="5266668"/>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57" name="Oval 356">
                  <a:extLst>
                    <a:ext uri="{FF2B5EF4-FFF2-40B4-BE49-F238E27FC236}">
                      <a16:creationId xmlns:a16="http://schemas.microsoft.com/office/drawing/2014/main" xmlns="" id="{9266E3D6-38FA-4154-925E-B4FBFB8EDFEA}"/>
                    </a:ext>
                  </a:extLst>
                </p:cNvPr>
                <p:cNvSpPr/>
                <p:nvPr/>
              </p:nvSpPr>
              <p:spPr>
                <a:xfrm flipH="1">
                  <a:off x="3112342" y="5266669"/>
                  <a:ext cx="255373" cy="2654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58" name="Oval 357">
                  <a:extLst>
                    <a:ext uri="{FF2B5EF4-FFF2-40B4-BE49-F238E27FC236}">
                      <a16:creationId xmlns:a16="http://schemas.microsoft.com/office/drawing/2014/main" xmlns="" id="{5FA1BE50-08B9-4A6A-8096-EB03475D5B15}"/>
                    </a:ext>
                  </a:extLst>
                </p:cNvPr>
                <p:cNvSpPr/>
                <p:nvPr/>
              </p:nvSpPr>
              <p:spPr>
                <a:xfrm flipH="1">
                  <a:off x="3623088" y="5274907"/>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59" name="Oval 358">
                  <a:extLst>
                    <a:ext uri="{FF2B5EF4-FFF2-40B4-BE49-F238E27FC236}">
                      <a16:creationId xmlns:a16="http://schemas.microsoft.com/office/drawing/2014/main" xmlns="" id="{69FD5F0B-6F6E-4259-81E4-EC3BD7ABB59B}"/>
                    </a:ext>
                  </a:extLst>
                </p:cNvPr>
                <p:cNvSpPr/>
                <p:nvPr/>
              </p:nvSpPr>
              <p:spPr>
                <a:xfrm flipH="1">
                  <a:off x="4133834" y="526666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60" name="TextBox 359">
                  <a:extLst>
                    <a:ext uri="{FF2B5EF4-FFF2-40B4-BE49-F238E27FC236}">
                      <a16:creationId xmlns:a16="http://schemas.microsoft.com/office/drawing/2014/main" xmlns="" id="{28CE7030-F009-41F5-B24F-95472FA46416}"/>
                    </a:ext>
                  </a:extLst>
                </p:cNvPr>
                <p:cNvSpPr txBox="1"/>
                <p:nvPr/>
              </p:nvSpPr>
              <p:spPr>
                <a:xfrm>
                  <a:off x="3323720" y="5147212"/>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361" name="TextBox 360">
                  <a:extLst>
                    <a:ext uri="{FF2B5EF4-FFF2-40B4-BE49-F238E27FC236}">
                      <a16:creationId xmlns:a16="http://schemas.microsoft.com/office/drawing/2014/main" xmlns="" id="{6C47480F-8557-4C31-BDBE-773306199070}"/>
                    </a:ext>
                  </a:extLst>
                </p:cNvPr>
                <p:cNvSpPr txBox="1"/>
                <p:nvPr/>
              </p:nvSpPr>
              <p:spPr>
                <a:xfrm>
                  <a:off x="3834466" y="5147212"/>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362" name="TextBox 361">
                  <a:extLst>
                    <a:ext uri="{FF2B5EF4-FFF2-40B4-BE49-F238E27FC236}">
                      <a16:creationId xmlns:a16="http://schemas.microsoft.com/office/drawing/2014/main" xmlns="" id="{B01670C2-DBF8-4DF1-B2D3-569344EA563A}"/>
                    </a:ext>
                  </a:extLst>
                </p:cNvPr>
                <p:cNvSpPr txBox="1"/>
                <p:nvPr/>
              </p:nvSpPr>
              <p:spPr>
                <a:xfrm>
                  <a:off x="4352422" y="5147212"/>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363" name="Oval 362">
                  <a:extLst>
                    <a:ext uri="{FF2B5EF4-FFF2-40B4-BE49-F238E27FC236}">
                      <a16:creationId xmlns:a16="http://schemas.microsoft.com/office/drawing/2014/main" xmlns="" id="{C77E1BE6-170F-4D6B-B05F-FBAFF6B1E9FD}"/>
                    </a:ext>
                  </a:extLst>
                </p:cNvPr>
                <p:cNvSpPr/>
                <p:nvPr/>
              </p:nvSpPr>
              <p:spPr>
                <a:xfrm flipH="1">
                  <a:off x="5215565" y="5287429"/>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64" name="TextBox 363">
                  <a:extLst>
                    <a:ext uri="{FF2B5EF4-FFF2-40B4-BE49-F238E27FC236}">
                      <a16:creationId xmlns:a16="http://schemas.microsoft.com/office/drawing/2014/main" xmlns="" id="{3D0086C2-16D4-44A4-A971-C6321FBD158C}"/>
                    </a:ext>
                  </a:extLst>
                </p:cNvPr>
                <p:cNvSpPr txBox="1"/>
                <p:nvPr/>
              </p:nvSpPr>
              <p:spPr>
                <a:xfrm>
                  <a:off x="4908989" y="5167972"/>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365" name="Straight Arrow Connector 364">
                  <a:extLst>
                    <a:ext uri="{FF2B5EF4-FFF2-40B4-BE49-F238E27FC236}">
                      <a16:creationId xmlns:a16="http://schemas.microsoft.com/office/drawing/2014/main" xmlns="" id="{C48936A8-68CC-4ECC-9DC1-7A459FF08448}"/>
                    </a:ext>
                  </a:extLst>
                </p:cNvPr>
                <p:cNvCxnSpPr>
                  <a:stCxn id="357" idx="0"/>
                  <a:endCxn id="353" idx="4"/>
                </p:cNvCxnSpPr>
                <p:nvPr/>
              </p:nvCxnSpPr>
              <p:spPr>
                <a:xfrm flipV="1">
                  <a:off x="3240028" y="5008778"/>
                  <a:ext cx="299369" cy="2578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66" name="Straight Arrow Connector 365">
                  <a:extLst>
                    <a:ext uri="{FF2B5EF4-FFF2-40B4-BE49-F238E27FC236}">
                      <a16:creationId xmlns:a16="http://schemas.microsoft.com/office/drawing/2014/main" xmlns="" id="{4FFE909C-4593-4369-B524-48153E8E3E02}"/>
                    </a:ext>
                  </a:extLst>
                </p:cNvPr>
                <p:cNvCxnSpPr/>
                <p:nvPr/>
              </p:nvCxnSpPr>
              <p:spPr>
                <a:xfrm flipV="1">
                  <a:off x="3746475" y="5014252"/>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7" name="Straight Arrow Connector 366">
                  <a:extLst>
                    <a:ext uri="{FF2B5EF4-FFF2-40B4-BE49-F238E27FC236}">
                      <a16:creationId xmlns:a16="http://schemas.microsoft.com/office/drawing/2014/main" xmlns="" id="{852DE20B-9594-4F42-8D87-1CF742B020AC}"/>
                    </a:ext>
                  </a:extLst>
                </p:cNvPr>
                <p:cNvCxnSpPr/>
                <p:nvPr/>
              </p:nvCxnSpPr>
              <p:spPr>
                <a:xfrm flipV="1">
                  <a:off x="4258032"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8" name="Straight Arrow Connector 367">
                  <a:extLst>
                    <a:ext uri="{FF2B5EF4-FFF2-40B4-BE49-F238E27FC236}">
                      <a16:creationId xmlns:a16="http://schemas.microsoft.com/office/drawing/2014/main" xmlns="" id="{6EAFD900-1C3C-4ABA-895B-75DC04F0F535}"/>
                    </a:ext>
                  </a:extLst>
                </p:cNvPr>
                <p:cNvCxnSpPr/>
                <p:nvPr/>
              </p:nvCxnSpPr>
              <p:spPr>
                <a:xfrm flipV="1">
                  <a:off x="4810250" y="5004638"/>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9" name="Straight Arrow Connector 368">
                  <a:extLst>
                    <a:ext uri="{FF2B5EF4-FFF2-40B4-BE49-F238E27FC236}">
                      <a16:creationId xmlns:a16="http://schemas.microsoft.com/office/drawing/2014/main" xmlns="" id="{9DE1591E-2401-4583-838A-0209256CDB5F}"/>
                    </a:ext>
                  </a:extLst>
                </p:cNvPr>
                <p:cNvCxnSpPr>
                  <a:endCxn id="352" idx="4"/>
                </p:cNvCxnSpPr>
                <p:nvPr/>
              </p:nvCxnSpPr>
              <p:spPr>
                <a:xfrm flipH="1" flipV="1">
                  <a:off x="5086053" y="5008777"/>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0" name="Straight Arrow Connector 369">
                  <a:extLst>
                    <a:ext uri="{FF2B5EF4-FFF2-40B4-BE49-F238E27FC236}">
                      <a16:creationId xmlns:a16="http://schemas.microsoft.com/office/drawing/2014/main" xmlns="" id="{720FE200-B41E-4730-A894-42708F17D493}"/>
                    </a:ext>
                  </a:extLst>
                </p:cNvPr>
                <p:cNvCxnSpPr/>
                <p:nvPr/>
              </p:nvCxnSpPr>
              <p:spPr>
                <a:xfrm flipV="1">
                  <a:off x="3232668" y="5026978"/>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1" name="Straight Arrow Connector 370">
                  <a:extLst>
                    <a:ext uri="{FF2B5EF4-FFF2-40B4-BE49-F238E27FC236}">
                      <a16:creationId xmlns:a16="http://schemas.microsoft.com/office/drawing/2014/main" xmlns="" id="{B22AB961-E513-4783-917E-256EA66BBC58}"/>
                    </a:ext>
                  </a:extLst>
                </p:cNvPr>
                <p:cNvCxnSpPr>
                  <a:stCxn id="358" idx="0"/>
                  <a:endCxn id="353" idx="5"/>
                </p:cNvCxnSpPr>
                <p:nvPr/>
              </p:nvCxnSpPr>
              <p:spPr>
                <a:xfrm flipH="1" flipV="1">
                  <a:off x="3449110" y="4969906"/>
                  <a:ext cx="301664" cy="3050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2" name="Straight Arrow Connector 371">
                  <a:extLst>
                    <a:ext uri="{FF2B5EF4-FFF2-40B4-BE49-F238E27FC236}">
                      <a16:creationId xmlns:a16="http://schemas.microsoft.com/office/drawing/2014/main" xmlns="" id="{588EE1E4-204F-4579-BA02-C391DA179C09}"/>
                    </a:ext>
                  </a:extLst>
                </p:cNvPr>
                <p:cNvCxnSpPr>
                  <a:endCxn id="353" idx="4"/>
                </p:cNvCxnSpPr>
                <p:nvPr/>
              </p:nvCxnSpPr>
              <p:spPr>
                <a:xfrm flipH="1" flipV="1">
                  <a:off x="3539397" y="5008778"/>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3" name="Straight Arrow Connector 372">
                  <a:extLst>
                    <a:ext uri="{FF2B5EF4-FFF2-40B4-BE49-F238E27FC236}">
                      <a16:creationId xmlns:a16="http://schemas.microsoft.com/office/drawing/2014/main" xmlns="" id="{5582AB8F-766F-4E41-BA97-DEE5EFD89961}"/>
                    </a:ext>
                  </a:extLst>
                </p:cNvPr>
                <p:cNvCxnSpPr>
                  <a:stCxn id="356" idx="0"/>
                </p:cNvCxnSpPr>
                <p:nvPr/>
              </p:nvCxnSpPr>
              <p:spPr>
                <a:xfrm flipH="1" flipV="1">
                  <a:off x="4011844" y="5022439"/>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4" name="Straight Arrow Connector 373">
                  <a:extLst>
                    <a:ext uri="{FF2B5EF4-FFF2-40B4-BE49-F238E27FC236}">
                      <a16:creationId xmlns:a16="http://schemas.microsoft.com/office/drawing/2014/main" xmlns="" id="{CD7D2C3C-E295-46C9-A298-38BDF2B99BE0}"/>
                    </a:ext>
                  </a:extLst>
                </p:cNvPr>
                <p:cNvCxnSpPr>
                  <a:endCxn id="355" idx="4"/>
                </p:cNvCxnSpPr>
                <p:nvPr/>
              </p:nvCxnSpPr>
              <p:spPr>
                <a:xfrm flipH="1" flipV="1">
                  <a:off x="4560889" y="5008778"/>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75" name="Oval 374">
                  <a:extLst>
                    <a:ext uri="{FF2B5EF4-FFF2-40B4-BE49-F238E27FC236}">
                      <a16:creationId xmlns:a16="http://schemas.microsoft.com/office/drawing/2014/main" xmlns="" id="{A817342A-EC8E-4F40-94E0-8A859B6AE7AE}"/>
                    </a:ext>
                  </a:extLst>
                </p:cNvPr>
                <p:cNvSpPr/>
                <p:nvPr/>
              </p:nvSpPr>
              <p:spPr>
                <a:xfrm flipH="1">
                  <a:off x="4378913" y="5768304"/>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76" name="Oval 375">
                  <a:extLst>
                    <a:ext uri="{FF2B5EF4-FFF2-40B4-BE49-F238E27FC236}">
                      <a16:creationId xmlns:a16="http://schemas.microsoft.com/office/drawing/2014/main" xmlns="" id="{49BFAC2F-CC3A-45CD-A850-156BFC808A0C}"/>
                    </a:ext>
                  </a:extLst>
                </p:cNvPr>
                <p:cNvSpPr/>
                <p:nvPr/>
              </p:nvSpPr>
              <p:spPr>
                <a:xfrm flipH="1">
                  <a:off x="2832257"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77" name="Oval 376">
                  <a:extLst>
                    <a:ext uri="{FF2B5EF4-FFF2-40B4-BE49-F238E27FC236}">
                      <a16:creationId xmlns:a16="http://schemas.microsoft.com/office/drawing/2014/main" xmlns="" id="{B2862738-D89E-4E0F-BD40-3B5F5D4ABDD1}"/>
                    </a:ext>
                  </a:extLst>
                </p:cNvPr>
                <p:cNvSpPr/>
                <p:nvPr/>
              </p:nvSpPr>
              <p:spPr>
                <a:xfrm flipH="1">
                  <a:off x="3343003" y="5776543"/>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78" name="Oval 377">
                  <a:extLst>
                    <a:ext uri="{FF2B5EF4-FFF2-40B4-BE49-F238E27FC236}">
                      <a16:creationId xmlns:a16="http://schemas.microsoft.com/office/drawing/2014/main" xmlns="" id="{B1282928-0C84-4E19-80B4-C4F784225D11}"/>
                    </a:ext>
                  </a:extLst>
                </p:cNvPr>
                <p:cNvSpPr/>
                <p:nvPr/>
              </p:nvSpPr>
              <p:spPr>
                <a:xfrm flipH="1">
                  <a:off x="3853749" y="576830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79" name="TextBox 378">
                  <a:extLst>
                    <a:ext uri="{FF2B5EF4-FFF2-40B4-BE49-F238E27FC236}">
                      <a16:creationId xmlns:a16="http://schemas.microsoft.com/office/drawing/2014/main" xmlns="" id="{605D2E5E-58B3-4916-9EEE-E140371CB610}"/>
                    </a:ext>
                  </a:extLst>
                </p:cNvPr>
                <p:cNvSpPr txBox="1"/>
                <p:nvPr/>
              </p:nvSpPr>
              <p:spPr>
                <a:xfrm>
                  <a:off x="3050844" y="5667043"/>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380" name="TextBox 379">
                  <a:extLst>
                    <a:ext uri="{FF2B5EF4-FFF2-40B4-BE49-F238E27FC236}">
                      <a16:creationId xmlns:a16="http://schemas.microsoft.com/office/drawing/2014/main" xmlns="" id="{5822288D-A1FE-4CE3-86E2-3E21ED0CEE32}"/>
                    </a:ext>
                  </a:extLst>
                </p:cNvPr>
                <p:cNvSpPr txBox="1"/>
                <p:nvPr/>
              </p:nvSpPr>
              <p:spPr>
                <a:xfrm>
                  <a:off x="3564602" y="5647585"/>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381" name="TextBox 380">
                  <a:extLst>
                    <a:ext uri="{FF2B5EF4-FFF2-40B4-BE49-F238E27FC236}">
                      <a16:creationId xmlns:a16="http://schemas.microsoft.com/office/drawing/2014/main" xmlns="" id="{9A15E91C-469D-4A60-8469-3BBA3BBAF45E}"/>
                    </a:ext>
                  </a:extLst>
                </p:cNvPr>
                <p:cNvSpPr txBox="1"/>
                <p:nvPr/>
              </p:nvSpPr>
              <p:spPr>
                <a:xfrm>
                  <a:off x="4097151" y="5653606"/>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382" name="Oval 381">
                  <a:extLst>
                    <a:ext uri="{FF2B5EF4-FFF2-40B4-BE49-F238E27FC236}">
                      <a16:creationId xmlns:a16="http://schemas.microsoft.com/office/drawing/2014/main" xmlns="" id="{29F6D1D7-BFC7-4A28-BE35-255F0A1E60AF}"/>
                    </a:ext>
                  </a:extLst>
                </p:cNvPr>
                <p:cNvSpPr/>
                <p:nvPr/>
              </p:nvSpPr>
              <p:spPr>
                <a:xfrm flipH="1">
                  <a:off x="4935480"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83" name="TextBox 382">
                  <a:extLst>
                    <a:ext uri="{FF2B5EF4-FFF2-40B4-BE49-F238E27FC236}">
                      <a16:creationId xmlns:a16="http://schemas.microsoft.com/office/drawing/2014/main" xmlns="" id="{B44701C4-3D38-4C92-B045-E6E33E3A9780}"/>
                    </a:ext>
                  </a:extLst>
                </p:cNvPr>
                <p:cNvSpPr txBox="1"/>
                <p:nvPr/>
              </p:nvSpPr>
              <p:spPr>
                <a:xfrm>
                  <a:off x="4620452" y="5664200"/>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sp>
              <p:nvSpPr>
                <p:cNvPr id="384" name="Oval 383">
                  <a:extLst>
                    <a:ext uri="{FF2B5EF4-FFF2-40B4-BE49-F238E27FC236}">
                      <a16:creationId xmlns:a16="http://schemas.microsoft.com/office/drawing/2014/main" xmlns="" id="{C0ECF971-0D9C-46AA-BFDB-E230CEB9D076}"/>
                    </a:ext>
                  </a:extLst>
                </p:cNvPr>
                <p:cNvSpPr/>
                <p:nvPr/>
              </p:nvSpPr>
              <p:spPr>
                <a:xfrm flipH="1">
                  <a:off x="5470938" y="5789065"/>
                  <a:ext cx="255373" cy="265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013">
                    <a:solidFill>
                      <a:prstClr val="white"/>
                    </a:solidFill>
                  </a:endParaRPr>
                </a:p>
              </p:txBody>
            </p:sp>
            <p:sp>
              <p:nvSpPr>
                <p:cNvPr id="385" name="TextBox 384">
                  <a:extLst>
                    <a:ext uri="{FF2B5EF4-FFF2-40B4-BE49-F238E27FC236}">
                      <a16:creationId xmlns:a16="http://schemas.microsoft.com/office/drawing/2014/main" xmlns="" id="{8EB6093A-7A24-43CB-B83B-813E087781E3}"/>
                    </a:ext>
                  </a:extLst>
                </p:cNvPr>
                <p:cNvSpPr txBox="1"/>
                <p:nvPr/>
              </p:nvSpPr>
              <p:spPr>
                <a:xfrm>
                  <a:off x="5157377" y="5661579"/>
                  <a:ext cx="854781" cy="637333"/>
                </a:xfrm>
                <a:prstGeom prst="rect">
                  <a:avLst/>
                </a:prstGeom>
                <a:noFill/>
              </p:spPr>
              <p:txBody>
                <a:bodyPr wrap="none" rtlCol="0">
                  <a:spAutoFit/>
                </a:bodyPr>
                <a:lstStyle/>
                <a:p>
                  <a:pPr defTabSz="342900" fontAlgn="auto">
                    <a:spcBef>
                      <a:spcPts val="0"/>
                    </a:spcBef>
                    <a:spcAft>
                      <a:spcPts val="0"/>
                    </a:spcAft>
                  </a:pPr>
                  <a:r>
                    <a:rPr lang="en-US" sz="1013" dirty="0">
                      <a:solidFill>
                        <a:prstClr val="black"/>
                      </a:solidFill>
                      <a:latin typeface="Calibri" panose="020F0502020204030204"/>
                      <a:ea typeface="+mn-ea"/>
                    </a:rPr>
                    <a:t>…</a:t>
                  </a:r>
                </a:p>
              </p:txBody>
            </p:sp>
            <p:cxnSp>
              <p:nvCxnSpPr>
                <p:cNvPr id="386" name="Straight Arrow Connector 385">
                  <a:extLst>
                    <a:ext uri="{FF2B5EF4-FFF2-40B4-BE49-F238E27FC236}">
                      <a16:creationId xmlns:a16="http://schemas.microsoft.com/office/drawing/2014/main" xmlns="" id="{D4554FC2-DEBF-4179-BA34-5D94B90FD112}"/>
                    </a:ext>
                  </a:extLst>
                </p:cNvPr>
                <p:cNvCxnSpPr/>
                <p:nvPr/>
              </p:nvCxnSpPr>
              <p:spPr>
                <a:xfrm flipV="1">
                  <a:off x="2981972" y="5514497"/>
                  <a:ext cx="299369" cy="2578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87" name="Straight Arrow Connector 386">
                  <a:extLst>
                    <a:ext uri="{FF2B5EF4-FFF2-40B4-BE49-F238E27FC236}">
                      <a16:creationId xmlns:a16="http://schemas.microsoft.com/office/drawing/2014/main" xmlns="" id="{AD7DD569-1206-47D7-9C85-EAE68E980858}"/>
                    </a:ext>
                  </a:extLst>
                </p:cNvPr>
                <p:cNvCxnSpPr/>
                <p:nvPr/>
              </p:nvCxnSpPr>
              <p:spPr>
                <a:xfrm flipV="1">
                  <a:off x="3488419" y="5519971"/>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88" name="Straight Arrow Connector 387">
                  <a:extLst>
                    <a:ext uri="{FF2B5EF4-FFF2-40B4-BE49-F238E27FC236}">
                      <a16:creationId xmlns:a16="http://schemas.microsoft.com/office/drawing/2014/main" xmlns="" id="{3E93781A-99CF-40EC-854D-1719DE4A727A}"/>
                    </a:ext>
                  </a:extLst>
                </p:cNvPr>
                <p:cNvCxnSpPr/>
                <p:nvPr/>
              </p:nvCxnSpPr>
              <p:spPr>
                <a:xfrm flipV="1">
                  <a:off x="3999976"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89" name="Straight Arrow Connector 388">
                  <a:extLst>
                    <a:ext uri="{FF2B5EF4-FFF2-40B4-BE49-F238E27FC236}">
                      <a16:creationId xmlns:a16="http://schemas.microsoft.com/office/drawing/2014/main" xmlns="" id="{5F1509A5-B072-47F9-B264-3457CABF60C7}"/>
                    </a:ext>
                  </a:extLst>
                </p:cNvPr>
                <p:cNvCxnSpPr/>
                <p:nvPr/>
              </p:nvCxnSpPr>
              <p:spPr>
                <a:xfrm flipV="1">
                  <a:off x="4552194" y="5510357"/>
                  <a:ext cx="299369" cy="257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0" name="Straight Arrow Connector 389">
                  <a:extLst>
                    <a:ext uri="{FF2B5EF4-FFF2-40B4-BE49-F238E27FC236}">
                      <a16:creationId xmlns:a16="http://schemas.microsoft.com/office/drawing/2014/main" xmlns="" id="{19F5E906-7C33-4C9C-BB3F-6BC4333F4D99}"/>
                    </a:ext>
                  </a:extLst>
                </p:cNvPr>
                <p:cNvCxnSpPr/>
                <p:nvPr/>
              </p:nvCxnSpPr>
              <p:spPr>
                <a:xfrm flipH="1" flipV="1">
                  <a:off x="4827997" y="5514496"/>
                  <a:ext cx="252667" cy="27266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1" name="Straight Arrow Connector 390">
                  <a:extLst>
                    <a:ext uri="{FF2B5EF4-FFF2-40B4-BE49-F238E27FC236}">
                      <a16:creationId xmlns:a16="http://schemas.microsoft.com/office/drawing/2014/main" xmlns="" id="{C630E9DB-8D34-417D-B1FC-DBE81704CF0C}"/>
                    </a:ext>
                  </a:extLst>
                </p:cNvPr>
                <p:cNvCxnSpPr/>
                <p:nvPr/>
              </p:nvCxnSpPr>
              <p:spPr>
                <a:xfrm flipV="1">
                  <a:off x="2974612" y="5532697"/>
                  <a:ext cx="814412" cy="2455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2" name="Straight Arrow Connector 391">
                  <a:extLst>
                    <a:ext uri="{FF2B5EF4-FFF2-40B4-BE49-F238E27FC236}">
                      <a16:creationId xmlns:a16="http://schemas.microsoft.com/office/drawing/2014/main" xmlns="" id="{BA4E0156-EAFB-448C-A786-BF114BA03DF2}"/>
                    </a:ext>
                  </a:extLst>
                </p:cNvPr>
                <p:cNvCxnSpPr/>
                <p:nvPr/>
              </p:nvCxnSpPr>
              <p:spPr>
                <a:xfrm flipH="1" flipV="1">
                  <a:off x="3191054" y="5475625"/>
                  <a:ext cx="301664" cy="30500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93" name="Straight Arrow Connector 392">
                  <a:extLst>
                    <a:ext uri="{FF2B5EF4-FFF2-40B4-BE49-F238E27FC236}">
                      <a16:creationId xmlns:a16="http://schemas.microsoft.com/office/drawing/2014/main" xmlns="" id="{A1973F09-42C8-45EB-8AA3-67D7CBCEDC0A}"/>
                    </a:ext>
                  </a:extLst>
                </p:cNvPr>
                <p:cNvCxnSpPr/>
                <p:nvPr/>
              </p:nvCxnSpPr>
              <p:spPr>
                <a:xfrm flipH="1" flipV="1">
                  <a:off x="3281341" y="5514497"/>
                  <a:ext cx="726659" cy="2545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4" name="Straight Arrow Connector 393">
                  <a:extLst>
                    <a:ext uri="{FF2B5EF4-FFF2-40B4-BE49-F238E27FC236}">
                      <a16:creationId xmlns:a16="http://schemas.microsoft.com/office/drawing/2014/main" xmlns="" id="{72B77776-C82C-4CF0-8499-E8BFA5B82EB1}"/>
                    </a:ext>
                  </a:extLst>
                </p:cNvPr>
                <p:cNvCxnSpPr/>
                <p:nvPr/>
              </p:nvCxnSpPr>
              <p:spPr>
                <a:xfrm flipH="1" flipV="1">
                  <a:off x="3753788" y="5528158"/>
                  <a:ext cx="774840" cy="244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5" name="Straight Arrow Connector 394">
                  <a:extLst>
                    <a:ext uri="{FF2B5EF4-FFF2-40B4-BE49-F238E27FC236}">
                      <a16:creationId xmlns:a16="http://schemas.microsoft.com/office/drawing/2014/main" xmlns="" id="{A41DAA43-7923-472C-BF31-42E8C6AFECA7}"/>
                    </a:ext>
                  </a:extLst>
                </p:cNvPr>
                <p:cNvCxnSpPr/>
                <p:nvPr/>
              </p:nvCxnSpPr>
              <p:spPr>
                <a:xfrm flipH="1" flipV="1">
                  <a:off x="4302833" y="5514497"/>
                  <a:ext cx="746390" cy="257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6" name="Straight Arrow Connector 395">
                  <a:extLst>
                    <a:ext uri="{FF2B5EF4-FFF2-40B4-BE49-F238E27FC236}">
                      <a16:creationId xmlns:a16="http://schemas.microsoft.com/office/drawing/2014/main" xmlns="" id="{938E3589-5A6B-4DB0-8050-954B590F9B36}"/>
                    </a:ext>
                  </a:extLst>
                </p:cNvPr>
                <p:cNvCxnSpPr>
                  <a:stCxn id="384" idx="0"/>
                  <a:endCxn id="363" idx="4"/>
                </p:cNvCxnSpPr>
                <p:nvPr/>
              </p:nvCxnSpPr>
              <p:spPr>
                <a:xfrm flipH="1" flipV="1">
                  <a:off x="5343251" y="5552867"/>
                  <a:ext cx="255373" cy="2361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7" name="Straight Arrow Connector 396">
                  <a:extLst>
                    <a:ext uri="{FF2B5EF4-FFF2-40B4-BE49-F238E27FC236}">
                      <a16:creationId xmlns:a16="http://schemas.microsoft.com/office/drawing/2014/main" xmlns="" id="{C99E7438-083D-4DAA-AB42-C703F17AC9D8}"/>
                    </a:ext>
                  </a:extLst>
                </p:cNvPr>
                <p:cNvCxnSpPr>
                  <a:stCxn id="384" idx="0"/>
                </p:cNvCxnSpPr>
                <p:nvPr/>
              </p:nvCxnSpPr>
              <p:spPr>
                <a:xfrm flipH="1" flipV="1">
                  <a:off x="4845665" y="5557006"/>
                  <a:ext cx="752959" cy="2320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8" name="Straight Arrow Connector 397">
                  <a:extLst>
                    <a:ext uri="{FF2B5EF4-FFF2-40B4-BE49-F238E27FC236}">
                      <a16:creationId xmlns:a16="http://schemas.microsoft.com/office/drawing/2014/main" xmlns="" id="{56BA65D4-B012-40EB-8516-5B693CACDC0D}"/>
                    </a:ext>
                  </a:extLst>
                </p:cNvPr>
                <p:cNvCxnSpPr>
                  <a:stCxn id="382" idx="0"/>
                  <a:endCxn id="363" idx="4"/>
                </p:cNvCxnSpPr>
                <p:nvPr/>
              </p:nvCxnSpPr>
              <p:spPr>
                <a:xfrm flipV="1">
                  <a:off x="5063166" y="5552867"/>
                  <a:ext cx="280085" cy="23619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cxnSp>
            <p:nvCxnSpPr>
              <p:cNvPr id="345" name="Straight Arrow Connector 344">
                <a:extLst>
                  <a:ext uri="{FF2B5EF4-FFF2-40B4-BE49-F238E27FC236}">
                    <a16:creationId xmlns:a16="http://schemas.microsoft.com/office/drawing/2014/main" xmlns="" id="{CF9D8459-1A95-4A9A-A910-A95C711CD3EF}"/>
                  </a:ext>
                </a:extLst>
              </p:cNvPr>
              <p:cNvCxnSpPr>
                <a:cxnSpLocks/>
              </p:cNvCxnSpPr>
              <p:nvPr/>
            </p:nvCxnSpPr>
            <p:spPr>
              <a:xfrm>
                <a:off x="4234184" y="3172747"/>
                <a:ext cx="469687" cy="1374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6" name="Straight Arrow Connector 345">
                <a:extLst>
                  <a:ext uri="{FF2B5EF4-FFF2-40B4-BE49-F238E27FC236}">
                    <a16:creationId xmlns:a16="http://schemas.microsoft.com/office/drawing/2014/main" xmlns="" id="{8F646A98-8053-45EC-94D7-8AD2BC6749A0}"/>
                  </a:ext>
                </a:extLst>
              </p:cNvPr>
              <p:cNvCxnSpPr>
                <a:cxnSpLocks/>
              </p:cNvCxnSpPr>
              <p:nvPr/>
            </p:nvCxnSpPr>
            <p:spPr>
              <a:xfrm flipV="1">
                <a:off x="8190985" y="3337738"/>
                <a:ext cx="1030178" cy="616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7" name="Straight Arrow Connector 346">
                <a:extLst>
                  <a:ext uri="{FF2B5EF4-FFF2-40B4-BE49-F238E27FC236}">
                    <a16:creationId xmlns:a16="http://schemas.microsoft.com/office/drawing/2014/main" xmlns="" id="{2BFBE9F3-1B74-45DA-8974-3B6936203298}"/>
                  </a:ext>
                </a:extLst>
              </p:cNvPr>
              <p:cNvCxnSpPr>
                <a:cxnSpLocks/>
              </p:cNvCxnSpPr>
              <p:nvPr/>
            </p:nvCxnSpPr>
            <p:spPr>
              <a:xfrm flipV="1">
                <a:off x="8413792" y="2160944"/>
                <a:ext cx="872225" cy="149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8" name="TextBox 347">
                <a:extLst>
                  <a:ext uri="{FF2B5EF4-FFF2-40B4-BE49-F238E27FC236}">
                    <a16:creationId xmlns:a16="http://schemas.microsoft.com/office/drawing/2014/main" xmlns="" id="{651B4F38-FC1C-46E8-8366-C21B06D77BC9}"/>
                  </a:ext>
                </a:extLst>
              </p:cNvPr>
              <p:cNvSpPr txBox="1"/>
              <p:nvPr/>
            </p:nvSpPr>
            <p:spPr>
              <a:xfrm>
                <a:off x="4512771" y="3763389"/>
                <a:ext cx="1018280" cy="848430"/>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a:t>
                </a:r>
              </a:p>
            </p:txBody>
          </p:sp>
          <p:sp>
            <p:nvSpPr>
              <p:cNvPr id="349" name="TextBox 348">
                <a:extLst>
                  <a:ext uri="{FF2B5EF4-FFF2-40B4-BE49-F238E27FC236}">
                    <a16:creationId xmlns:a16="http://schemas.microsoft.com/office/drawing/2014/main" xmlns="" id="{3FC0FF85-0D8D-452C-BACC-53CF2067801E}"/>
                  </a:ext>
                </a:extLst>
              </p:cNvPr>
              <p:cNvSpPr txBox="1"/>
              <p:nvPr/>
            </p:nvSpPr>
            <p:spPr>
              <a:xfrm>
                <a:off x="8678224" y="2197787"/>
                <a:ext cx="1018280" cy="848430"/>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a:t>
                </a:r>
              </a:p>
            </p:txBody>
          </p:sp>
          <p:sp>
            <p:nvSpPr>
              <p:cNvPr id="350" name="TextBox 349">
                <a:extLst>
                  <a:ext uri="{FF2B5EF4-FFF2-40B4-BE49-F238E27FC236}">
                    <a16:creationId xmlns:a16="http://schemas.microsoft.com/office/drawing/2014/main" xmlns="" id="{7200AA64-B051-4D29-A49F-45100DF6F615}"/>
                  </a:ext>
                </a:extLst>
              </p:cNvPr>
              <p:cNvSpPr txBox="1"/>
              <p:nvPr/>
            </p:nvSpPr>
            <p:spPr>
              <a:xfrm>
                <a:off x="8608388" y="3614413"/>
                <a:ext cx="1018280" cy="848430"/>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a:t>
                </a:r>
              </a:p>
            </p:txBody>
          </p:sp>
          <p:sp>
            <p:nvSpPr>
              <p:cNvPr id="351" name="Oval 350">
                <a:extLst>
                  <a:ext uri="{FF2B5EF4-FFF2-40B4-BE49-F238E27FC236}">
                    <a16:creationId xmlns:a16="http://schemas.microsoft.com/office/drawing/2014/main" xmlns="" id="{CF77B6DD-AA4C-4BC2-A317-9F754141E317}"/>
                  </a:ext>
                </a:extLst>
              </p:cNvPr>
              <p:cNvSpPr/>
              <p:nvPr/>
            </p:nvSpPr>
            <p:spPr>
              <a:xfrm>
                <a:off x="945019" y="1503400"/>
                <a:ext cx="10000557" cy="3483428"/>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defTabSz="342900" fontAlgn="auto">
                  <a:spcBef>
                    <a:spcPts val="0"/>
                  </a:spcBef>
                  <a:spcAft>
                    <a:spcPts val="0"/>
                  </a:spcAft>
                </a:pPr>
                <a:endParaRPr lang="en-US">
                  <a:solidFill>
                    <a:prstClr val="black"/>
                  </a:solidFill>
                </a:endParaRPr>
              </a:p>
            </p:txBody>
          </p:sp>
        </p:grpSp>
        <p:sp>
          <p:nvSpPr>
            <p:cNvPr id="493" name="TextBox 492">
              <a:extLst>
                <a:ext uri="{FF2B5EF4-FFF2-40B4-BE49-F238E27FC236}">
                  <a16:creationId xmlns:a16="http://schemas.microsoft.com/office/drawing/2014/main" xmlns="" id="{42DEEB83-1B52-4C91-A059-C47721529DF2}"/>
                </a:ext>
              </a:extLst>
            </p:cNvPr>
            <p:cNvSpPr txBox="1"/>
            <p:nvPr/>
          </p:nvSpPr>
          <p:spPr>
            <a:xfrm>
              <a:off x="6991706" y="5101266"/>
              <a:ext cx="643765" cy="492443"/>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NN</a:t>
              </a:r>
            </a:p>
          </p:txBody>
        </p:sp>
      </p:grpSp>
      <p:sp>
        <p:nvSpPr>
          <p:cNvPr id="494" name="TextBox 493">
            <a:extLst>
              <a:ext uri="{FF2B5EF4-FFF2-40B4-BE49-F238E27FC236}">
                <a16:creationId xmlns:a16="http://schemas.microsoft.com/office/drawing/2014/main" xmlns="" id="{4872B431-1025-4F51-B0C7-E564F8F8D99E}"/>
              </a:ext>
            </a:extLst>
          </p:cNvPr>
          <p:cNvSpPr txBox="1"/>
          <p:nvPr/>
        </p:nvSpPr>
        <p:spPr>
          <a:xfrm>
            <a:off x="6134080" y="1469286"/>
            <a:ext cx="2593980" cy="646331"/>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Dimension of DNN Space:</a:t>
            </a:r>
          </a:p>
          <a:p>
            <a:pPr algn="ctr" defTabSz="342900" fontAlgn="auto">
              <a:spcBef>
                <a:spcPts val="0"/>
              </a:spcBef>
              <a:spcAft>
                <a:spcPts val="0"/>
              </a:spcAft>
            </a:pPr>
            <a:r>
              <a:rPr lang="en-US" dirty="0">
                <a:solidFill>
                  <a:prstClr val="black"/>
                </a:solidFill>
                <a:latin typeface="Calibri" panose="020F0502020204030204"/>
                <a:ea typeface="+mn-ea"/>
              </a:rPr>
              <a:t># Weight</a:t>
            </a:r>
          </a:p>
        </p:txBody>
      </p:sp>
      <p:sp>
        <p:nvSpPr>
          <p:cNvPr id="496" name="TextBox 495">
            <a:extLst>
              <a:ext uri="{FF2B5EF4-FFF2-40B4-BE49-F238E27FC236}">
                <a16:creationId xmlns:a16="http://schemas.microsoft.com/office/drawing/2014/main" xmlns="" id="{12DC045F-B3F9-45B6-80CF-FF316EF54E14}"/>
              </a:ext>
            </a:extLst>
          </p:cNvPr>
          <p:cNvSpPr txBox="1"/>
          <p:nvPr/>
        </p:nvSpPr>
        <p:spPr>
          <a:xfrm>
            <a:off x="6265562" y="2594559"/>
            <a:ext cx="2587888" cy="646331"/>
          </a:xfrm>
          <a:prstGeom prst="rect">
            <a:avLst/>
          </a:prstGeom>
          <a:noFill/>
        </p:spPr>
        <p:txBody>
          <a:bodyPr wrap="none" rtlCol="0">
            <a:spAutoFit/>
          </a:bodyPr>
          <a:lstStyle/>
          <a:p>
            <a:pPr defTabSz="342900" fontAlgn="auto">
              <a:spcBef>
                <a:spcPts val="0"/>
              </a:spcBef>
              <a:spcAft>
                <a:spcPts val="0"/>
              </a:spcAft>
            </a:pPr>
            <a:r>
              <a:rPr lang="en-US" dirty="0">
                <a:solidFill>
                  <a:prstClr val="black"/>
                </a:solidFill>
                <a:latin typeface="Calibri" panose="020F0502020204030204"/>
                <a:ea typeface="+mn-ea"/>
              </a:rPr>
              <a:t>Dimension of EC Space:</a:t>
            </a:r>
          </a:p>
          <a:p>
            <a:pPr algn="ctr" defTabSz="342900" fontAlgn="auto">
              <a:spcBef>
                <a:spcPts val="0"/>
              </a:spcBef>
              <a:spcAft>
                <a:spcPts val="0"/>
              </a:spcAft>
            </a:pPr>
            <a:r>
              <a:rPr lang="en-US" dirty="0">
                <a:solidFill>
                  <a:prstClr val="black"/>
                </a:solidFill>
                <a:latin typeface="Calibri" panose="020F0502020204030204"/>
                <a:ea typeface="+mn-ea"/>
              </a:rPr>
              <a:t># Weight </a:t>
            </a:r>
            <a:r>
              <a:rPr lang="en-US" dirty="0">
                <a:solidFill>
                  <a:srgbClr val="ED7D31"/>
                </a:solidFill>
                <a:latin typeface="Calibri" panose="020F0502020204030204"/>
                <a:ea typeface="+mn-ea"/>
              </a:rPr>
              <a:t>- # Node </a:t>
            </a:r>
            <a:r>
              <a:rPr lang="en-US" dirty="0">
                <a:solidFill>
                  <a:prstClr val="black"/>
                </a:solidFill>
                <a:latin typeface="Calibri" panose="020F0502020204030204"/>
                <a:ea typeface="+mn-ea"/>
              </a:rPr>
              <a:t>(DNN</a:t>
            </a:r>
            <a:r>
              <a:rPr lang="en-US" dirty="0" smtClean="0">
                <a:solidFill>
                  <a:prstClr val="black"/>
                </a:solidFill>
                <a:latin typeface="Calibri" panose="020F0502020204030204"/>
                <a:ea typeface="+mn-ea"/>
              </a:rPr>
              <a:t>)</a:t>
            </a:r>
            <a:endParaRPr lang="en-US" dirty="0">
              <a:solidFill>
                <a:prstClr val="black"/>
              </a:solidFill>
              <a:latin typeface="Calibri" panose="020F0502020204030204"/>
              <a:ea typeface="+mn-ea"/>
            </a:endParaRPr>
          </a:p>
        </p:txBody>
      </p:sp>
      <p:pic>
        <p:nvPicPr>
          <p:cNvPr id="3" name="图片 2"/>
          <p:cNvPicPr>
            <a:picLocks noChangeAspect="1"/>
          </p:cNvPicPr>
          <p:nvPr/>
        </p:nvPicPr>
        <p:blipFill>
          <a:blip r:embed="rId7"/>
          <a:stretch>
            <a:fillRect/>
          </a:stretch>
        </p:blipFill>
        <p:spPr>
          <a:xfrm flipH="1">
            <a:off x="7330145" y="1988808"/>
            <a:ext cx="302263" cy="724782"/>
          </a:xfrm>
          <a:prstGeom prst="rect">
            <a:avLst/>
          </a:prstGeom>
        </p:spPr>
      </p:pic>
      <p:sp>
        <p:nvSpPr>
          <p:cNvPr id="495" name="Rectangle 6">
            <a:extLst>
              <a:ext uri="{FF2B5EF4-FFF2-40B4-BE49-F238E27FC236}">
                <a16:creationId xmlns:a16="http://schemas.microsoft.com/office/drawing/2014/main" xmlns="" id="{9DA26BD5-95A7-4695-A7E5-893391BBC393}"/>
              </a:ext>
            </a:extLst>
          </p:cNvPr>
          <p:cNvSpPr/>
          <p:nvPr/>
        </p:nvSpPr>
        <p:spPr>
          <a:xfrm>
            <a:off x="1709617" y="5602751"/>
            <a:ext cx="4233659" cy="461665"/>
          </a:xfrm>
          <a:prstGeom prst="rect">
            <a:avLst/>
          </a:prstGeom>
        </p:spPr>
        <p:txBody>
          <a:bodyPr wrap="none">
            <a:spAutoFit/>
          </a:bodyPr>
          <a:lstStyle/>
          <a:p>
            <a:pPr defTabSz="342900" fontAlgn="auto">
              <a:spcBef>
                <a:spcPts val="0"/>
              </a:spcBef>
              <a:spcAft>
                <a:spcPts val="0"/>
              </a:spcAft>
            </a:pPr>
            <a:r>
              <a:rPr lang="en-US" altLang="zh-CN" sz="2400" dirty="0">
                <a:solidFill>
                  <a:srgbClr val="ED7D31"/>
                </a:solidFill>
                <a:latin typeface="Calibri" panose="020F0502020204030204"/>
                <a:ea typeface="等线" panose="02010600030101010101" pitchFamily="2" charset="-122"/>
              </a:rPr>
              <a:t>The redundancy of DNN is huge!</a:t>
            </a:r>
            <a:endParaRPr lang="zh-CN" altLang="en-US" sz="2400" dirty="0">
              <a:solidFill>
                <a:srgbClr val="ED7D31"/>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217375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P spid="163" grpId="0"/>
      <p:bldP spid="164" grpId="0"/>
      <p:bldP spid="165" grpId="0"/>
      <p:bldP spid="173" grpId="0"/>
      <p:bldP spid="174" grpId="0"/>
      <p:bldP spid="175" grpId="0"/>
      <p:bldP spid="176" grpId="0" animBg="1"/>
      <p:bldP spid="336" grpId="0"/>
      <p:bldP spid="338" grpId="0"/>
      <p:bldP spid="494" grpId="0"/>
      <p:bldP spid="496" grpId="0"/>
      <p:bldP spid="49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857252"/>
            <a:ext cx="6858000" cy="522998"/>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r>
              <a:rPr lang="en-US" dirty="0">
                <a:solidFill>
                  <a:prstClr val="white"/>
                </a:solidFill>
                <a:latin typeface="Arial Rounded MT Bold" panose="020F0704030504030204" pitchFamily="34" charset="0"/>
              </a:rPr>
              <a:t>  </a:t>
            </a:r>
            <a:r>
              <a:rPr lang="en-US" altLang="zh-CN" dirty="0">
                <a:solidFill>
                  <a:prstClr val="white"/>
                </a:solidFill>
                <a:latin typeface="Arial Rounded MT Bold" panose="020F0704030504030204" pitchFamily="34" charset="0"/>
              </a:rPr>
              <a:t>A New Algebra Structure and</a:t>
            </a:r>
            <a:r>
              <a:rPr lang="en-US" dirty="0">
                <a:solidFill>
                  <a:prstClr val="white"/>
                </a:solidFill>
                <a:latin typeface="Arial Rounded MT Bold" panose="020F0704030504030204" pitchFamily="34" charset="0"/>
              </a:rPr>
              <a:t> Basis Path</a:t>
            </a:r>
            <a:endParaRPr lang="en-US" sz="1500" b="1" spc="4" dirty="0">
              <a:solidFill>
                <a:prstClr val="white"/>
              </a:solidFill>
              <a:latin typeface="黑体" panose="02010609060101010101" pitchFamily="49" charset="-122"/>
              <a:ea typeface="黑体" panose="02010609060101010101" pitchFamily="49"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76B9A8D5-66B6-487E-9B4A-4C7DC05FFE86}"/>
                  </a:ext>
                </a:extLst>
              </p:cNvPr>
              <p:cNvSpPr txBox="1"/>
              <p:nvPr/>
            </p:nvSpPr>
            <p:spPr>
              <a:xfrm>
                <a:off x="1107222" y="1532992"/>
                <a:ext cx="5959219" cy="1030026"/>
              </a:xfrm>
              <a:prstGeom prst="rect">
                <a:avLst/>
              </a:prstGeom>
              <a:noFill/>
            </p:spPr>
            <p:txBody>
              <a:bodyPr wrap="square" rtlCol="0">
                <a:spAutoFit/>
              </a:bodyPr>
              <a:lstStyle/>
              <a:p>
                <a:pPr defTabSz="342900" fontAlgn="auto">
                  <a:spcBef>
                    <a:spcPts val="0"/>
                  </a:spcBef>
                  <a:spcAft>
                    <a:spcPts val="0"/>
                  </a:spcAft>
                </a:pPr>
                <a:r>
                  <a:rPr lang="en-US" altLang="zh-CN" sz="2100" dirty="0">
                    <a:solidFill>
                      <a:prstClr val="black"/>
                    </a:solidFill>
                    <a:latin typeface="Calibri" panose="020F0502020204030204"/>
                    <a:ea typeface="等线" panose="02010600030101010101" pitchFamily="2" charset="-122"/>
                  </a:rPr>
                  <a:t>Define </a:t>
                </a:r>
                <a14:m>
                  <m:oMath xmlns:m="http://schemas.openxmlformats.org/officeDocument/2006/math">
                    <m:r>
                      <m:rPr>
                        <m:sty m:val="p"/>
                      </m:rPr>
                      <a:rPr lang="en-US" altLang="zh-CN" sz="2100" i="1" dirty="0">
                        <a:solidFill>
                          <a:prstClr val="black"/>
                        </a:solidFill>
                        <a:latin typeface="Cambria Math" panose="02040503050406030204" pitchFamily="18" charset="0"/>
                      </a:rPr>
                      <m:t>a</m:t>
                    </m:r>
                    <m:r>
                      <a:rPr lang="en-US" altLang="zh-CN" sz="2100" i="1" dirty="0">
                        <a:solidFill>
                          <a:prstClr val="black"/>
                        </a:solidFill>
                        <a:latin typeface="Cambria Math" panose="02040503050406030204" pitchFamily="18" charset="0"/>
                      </a:rPr>
                      <m:t>⊕</m:t>
                    </m:r>
                    <m:r>
                      <a:rPr lang="en-US" altLang="zh-CN" sz="2100" i="1" dirty="0">
                        <a:solidFill>
                          <a:prstClr val="black"/>
                        </a:solidFill>
                        <a:latin typeface="Cambria Math" panose="02040503050406030204" pitchFamily="18" charset="0"/>
                      </a:rPr>
                      <m:t>𝑏</m:t>
                    </m:r>
                    <m:r>
                      <a:rPr lang="en-US" altLang="zh-CN" sz="2100" i="1" dirty="0">
                        <a:solidFill>
                          <a:prstClr val="black"/>
                        </a:solidFill>
                        <a:latin typeface="Cambria Math" panose="02040503050406030204" pitchFamily="18" charset="0"/>
                      </a:rPr>
                      <m:t>=</m:t>
                    </m:r>
                    <m:r>
                      <a:rPr lang="en-US" altLang="zh-CN" sz="2100" i="1" dirty="0">
                        <a:solidFill>
                          <a:prstClr val="black"/>
                        </a:solidFill>
                        <a:latin typeface="Cambria Math" panose="02040503050406030204" pitchFamily="18" charset="0"/>
                      </a:rPr>
                      <m:t>𝑎</m:t>
                    </m:r>
                    <m:r>
                      <a:rPr lang="en-US" altLang="zh-CN" sz="2100" i="1" dirty="0">
                        <a:solidFill>
                          <a:prstClr val="black"/>
                        </a:solidFill>
                        <a:latin typeface="Cambria Math" panose="02040503050406030204" pitchFamily="18" charset="0"/>
                      </a:rPr>
                      <m:t>⋅</m:t>
                    </m:r>
                    <m:r>
                      <a:rPr lang="en-US" altLang="zh-CN" sz="2100" i="1" dirty="0">
                        <a:solidFill>
                          <a:prstClr val="black"/>
                        </a:solidFill>
                        <a:latin typeface="Cambria Math" panose="02040503050406030204" pitchFamily="18" charset="0"/>
                      </a:rPr>
                      <m:t>𝑏</m:t>
                    </m:r>
                    <m:r>
                      <a:rPr lang="en-US" altLang="zh-CN" sz="2100" i="1" dirty="0">
                        <a:solidFill>
                          <a:prstClr val="black"/>
                        </a:solidFill>
                        <a:latin typeface="Cambria Math" panose="02040503050406030204" pitchFamily="18" charset="0"/>
                      </a:rPr>
                      <m:t>;</m:t>
                    </m:r>
                    <m:r>
                      <a:rPr lang="en-US" altLang="zh-CN" sz="2100" i="1" dirty="0">
                        <a:solidFill>
                          <a:prstClr val="black"/>
                        </a:solidFill>
                        <a:latin typeface="Cambria Math" panose="02040503050406030204" pitchFamily="18" charset="0"/>
                      </a:rPr>
                      <m:t>𝑎</m:t>
                    </m:r>
                    <m:r>
                      <a:rPr lang="en-US" altLang="zh-CN" sz="2100" i="1" dirty="0">
                        <a:solidFill>
                          <a:prstClr val="black"/>
                        </a:solidFill>
                        <a:latin typeface="Cambria Math" panose="02040503050406030204" pitchFamily="18" charset="0"/>
                      </a:rPr>
                      <m:t>⊙</m:t>
                    </m:r>
                    <m:r>
                      <a:rPr lang="en-US" altLang="zh-CN" sz="2100" i="1" dirty="0">
                        <a:solidFill>
                          <a:prstClr val="black"/>
                        </a:solidFill>
                        <a:latin typeface="Cambria Math" panose="02040503050406030204" pitchFamily="18" charset="0"/>
                      </a:rPr>
                      <m:t>𝑏</m:t>
                    </m:r>
                    <m:r>
                      <a:rPr lang="en-US" altLang="zh-CN" sz="2100" i="1" dirty="0">
                        <a:solidFill>
                          <a:prstClr val="black"/>
                        </a:solidFill>
                        <a:latin typeface="Cambria Math" panose="02040503050406030204" pitchFamily="18" charset="0"/>
                      </a:rPr>
                      <m:t>=</m:t>
                    </m:r>
                    <m:sSup>
                      <m:sSupPr>
                        <m:ctrlPr>
                          <a:rPr lang="en-US" altLang="zh-CN" sz="2100" i="1" dirty="0">
                            <a:solidFill>
                              <a:prstClr val="black"/>
                            </a:solidFill>
                            <a:latin typeface="Cambria Math" panose="02040503050406030204" pitchFamily="18" charset="0"/>
                          </a:rPr>
                        </m:ctrlPr>
                      </m:sSupPr>
                      <m:e>
                        <m:r>
                          <a:rPr lang="en-US" altLang="zh-CN" sz="2100" i="1" dirty="0">
                            <a:solidFill>
                              <a:prstClr val="black"/>
                            </a:solidFill>
                            <a:latin typeface="Cambria Math" panose="02040503050406030204" pitchFamily="18" charset="0"/>
                          </a:rPr>
                          <m:t>𝑒</m:t>
                        </m:r>
                      </m:e>
                      <m:sup>
                        <m:func>
                          <m:funcPr>
                            <m:ctrlPr>
                              <a:rPr lang="en-US" altLang="zh-CN" sz="2100" i="1" dirty="0">
                                <a:solidFill>
                                  <a:prstClr val="black"/>
                                </a:solidFill>
                                <a:latin typeface="Cambria Math" panose="02040503050406030204" pitchFamily="18" charset="0"/>
                              </a:rPr>
                            </m:ctrlPr>
                          </m:funcPr>
                          <m:fName>
                            <m:r>
                              <m:rPr>
                                <m:sty m:val="p"/>
                              </m:rPr>
                              <a:rPr lang="en-US" altLang="zh-CN" sz="2100" dirty="0">
                                <a:solidFill>
                                  <a:prstClr val="black"/>
                                </a:solidFill>
                                <a:latin typeface="Cambria Math" panose="02040503050406030204" pitchFamily="18" charset="0"/>
                              </a:rPr>
                              <m:t>ln</m:t>
                            </m:r>
                          </m:fName>
                          <m:e>
                            <m:r>
                              <a:rPr lang="en-US" altLang="zh-CN" sz="2100" i="1" dirty="0">
                                <a:solidFill>
                                  <a:prstClr val="black"/>
                                </a:solidFill>
                                <a:latin typeface="Cambria Math" panose="02040503050406030204" pitchFamily="18" charset="0"/>
                              </a:rPr>
                              <m:t>𝑎</m:t>
                            </m:r>
                          </m:e>
                        </m:func>
                        <m:func>
                          <m:funcPr>
                            <m:ctrlPr>
                              <a:rPr lang="en-US" altLang="zh-CN" sz="2100" i="1" dirty="0">
                                <a:solidFill>
                                  <a:prstClr val="black"/>
                                </a:solidFill>
                                <a:latin typeface="Cambria Math" panose="02040503050406030204" pitchFamily="18" charset="0"/>
                              </a:rPr>
                            </m:ctrlPr>
                          </m:funcPr>
                          <m:fName>
                            <m:r>
                              <m:rPr>
                                <m:sty m:val="p"/>
                              </m:rPr>
                              <a:rPr lang="en-US" altLang="zh-CN" sz="2100" dirty="0">
                                <a:solidFill>
                                  <a:prstClr val="black"/>
                                </a:solidFill>
                                <a:latin typeface="Cambria Math" panose="02040503050406030204" pitchFamily="18" charset="0"/>
                              </a:rPr>
                              <m:t>ln</m:t>
                            </m:r>
                          </m:fName>
                          <m:e>
                            <m:r>
                              <a:rPr lang="en-US" altLang="zh-CN" sz="2100" i="1" dirty="0">
                                <a:solidFill>
                                  <a:prstClr val="black"/>
                                </a:solidFill>
                                <a:latin typeface="Cambria Math" panose="02040503050406030204" pitchFamily="18" charset="0"/>
                              </a:rPr>
                              <m:t>𝑏</m:t>
                            </m:r>
                          </m:e>
                        </m:func>
                      </m:sup>
                    </m:sSup>
                  </m:oMath>
                </a14:m>
                <a:r>
                  <a:rPr lang="en-US" sz="2100" dirty="0">
                    <a:solidFill>
                      <a:prstClr val="black"/>
                    </a:solidFill>
                    <a:latin typeface="Calibri" panose="020F0502020204030204"/>
                    <a:ea typeface="+mn-ea"/>
                  </a:rPr>
                  <a:t> where </a:t>
                </a:r>
                <a14:m>
                  <m:oMath xmlns:m="http://schemas.openxmlformats.org/officeDocument/2006/math">
                    <m:r>
                      <a:rPr lang="en-US" sz="2100" i="1">
                        <a:solidFill>
                          <a:prstClr val="black"/>
                        </a:solidFill>
                        <a:latin typeface="Cambria Math" panose="02040503050406030204" pitchFamily="18" charset="0"/>
                        <a:ea typeface="+mn-ea"/>
                      </a:rPr>
                      <m:t>𝑎</m:t>
                    </m:r>
                    <m:r>
                      <a:rPr lang="en-US" sz="2100" i="1">
                        <a:solidFill>
                          <a:prstClr val="black"/>
                        </a:solidFill>
                        <a:latin typeface="Cambria Math" panose="02040503050406030204" pitchFamily="18" charset="0"/>
                        <a:ea typeface="+mn-ea"/>
                      </a:rPr>
                      <m:t>,</m:t>
                    </m:r>
                    <m:r>
                      <a:rPr lang="en-US" sz="2100" i="1">
                        <a:solidFill>
                          <a:prstClr val="black"/>
                        </a:solidFill>
                        <a:latin typeface="Cambria Math" panose="02040503050406030204" pitchFamily="18" charset="0"/>
                        <a:ea typeface="+mn-ea"/>
                      </a:rPr>
                      <m:t>𝑏</m:t>
                    </m:r>
                    <m:r>
                      <a:rPr lang="en-US" sz="2100" i="1">
                        <a:solidFill>
                          <a:prstClr val="black"/>
                        </a:solidFill>
                        <a:latin typeface="Cambria Math" panose="02040503050406030204" pitchFamily="18" charset="0"/>
                        <a:ea typeface="+mn-ea"/>
                      </a:rPr>
                      <m:t>∈</m:t>
                    </m:r>
                    <m:sSub>
                      <m:sSubPr>
                        <m:ctrlPr>
                          <a:rPr lang="en-US" altLang="zh-CN" sz="2100" i="1">
                            <a:solidFill>
                              <a:prstClr val="black"/>
                            </a:solidFill>
                            <a:latin typeface="Cambria Math" panose="02040503050406030204" pitchFamily="18" charset="0"/>
                            <a:ea typeface="Cambria Math" panose="02040503050406030204" pitchFamily="18" charset="0"/>
                          </a:rPr>
                        </m:ctrlPr>
                      </m:sSubPr>
                      <m:e>
                        <m:r>
                          <a:rPr lang="en-US" altLang="zh-CN" sz="2100" i="1">
                            <a:solidFill>
                              <a:prstClr val="black"/>
                            </a:solidFill>
                            <a:latin typeface="Cambria Math" panose="02040503050406030204" pitchFamily="18" charset="0"/>
                            <a:ea typeface="Cambria Math" panose="02040503050406030204" pitchFamily="18" charset="0"/>
                          </a:rPr>
                          <m:t>ℝ</m:t>
                        </m:r>
                      </m:e>
                      <m:sub>
                        <m:r>
                          <a:rPr lang="en-US" altLang="zh-CN" sz="2100" i="1">
                            <a:solidFill>
                              <a:prstClr val="black"/>
                            </a:solidFill>
                            <a:latin typeface="Cambria Math" panose="02040503050406030204" pitchFamily="18" charset="0"/>
                            <a:ea typeface="Cambria Math" panose="02040503050406030204" pitchFamily="18" charset="0"/>
                          </a:rPr>
                          <m:t>+</m:t>
                        </m:r>
                      </m:sub>
                    </m:sSub>
                  </m:oMath>
                </a14:m>
                <a:r>
                  <a:rPr lang="en-US" sz="2100" dirty="0">
                    <a:solidFill>
                      <a:prstClr val="black"/>
                    </a:solidFill>
                    <a:latin typeface="Calibri" panose="020F0502020204030204"/>
                    <a:ea typeface="+mn-ea"/>
                  </a:rPr>
                  <a:t>, then </a:t>
                </a:r>
                <a14:m>
                  <m:oMath xmlns:m="http://schemas.openxmlformats.org/officeDocument/2006/math">
                    <m:sSub>
                      <m:sSubPr>
                        <m:ctrlPr>
                          <a:rPr lang="en-US" altLang="zh-CN" sz="2100" i="1">
                            <a:solidFill>
                              <a:prstClr val="black"/>
                            </a:solidFill>
                            <a:latin typeface="Cambria Math" panose="02040503050406030204" pitchFamily="18" charset="0"/>
                            <a:ea typeface="Cambria Math" panose="02040503050406030204" pitchFamily="18" charset="0"/>
                          </a:rPr>
                        </m:ctrlPr>
                      </m:sSubPr>
                      <m:e>
                        <m:r>
                          <a:rPr lang="en-US" altLang="zh-CN" sz="2100" i="1">
                            <a:solidFill>
                              <a:prstClr val="black"/>
                            </a:solidFill>
                            <a:latin typeface="Cambria Math" panose="02040503050406030204" pitchFamily="18" charset="0"/>
                            <a:ea typeface="Cambria Math" panose="02040503050406030204" pitchFamily="18" charset="0"/>
                          </a:rPr>
                          <m:t>ℝ</m:t>
                        </m:r>
                      </m:e>
                      <m:sub>
                        <m:r>
                          <a:rPr lang="en-US" altLang="zh-CN" sz="2100" i="1">
                            <a:solidFill>
                              <a:prstClr val="black"/>
                            </a:solidFill>
                            <a:latin typeface="Cambria Math" panose="02040503050406030204" pitchFamily="18" charset="0"/>
                            <a:ea typeface="Cambria Math" panose="02040503050406030204" pitchFamily="18" charset="0"/>
                          </a:rPr>
                          <m:t>+</m:t>
                        </m:r>
                      </m:sub>
                    </m:sSub>
                  </m:oMath>
                </a14:m>
                <a:r>
                  <a:rPr lang="en-US" altLang="zh-CN" sz="2100" dirty="0">
                    <a:solidFill>
                      <a:prstClr val="black"/>
                    </a:solidFill>
                    <a:latin typeface="Calibri" panose="020F0502020204030204"/>
                    <a:ea typeface="等线" panose="02010600030101010101" pitchFamily="2" charset="-122"/>
                  </a:rPr>
                  <a:t>together with </a:t>
                </a:r>
                <a14:m>
                  <m:oMath xmlns:m="http://schemas.openxmlformats.org/officeDocument/2006/math">
                    <m:r>
                      <a:rPr lang="en-US" altLang="zh-CN" sz="2100" i="1">
                        <a:solidFill>
                          <a:prstClr val="black"/>
                        </a:solidFill>
                        <a:latin typeface="Cambria Math" panose="02040503050406030204" pitchFamily="18" charset="0"/>
                      </a:rPr>
                      <m:t>⊕, ⊙</m:t>
                    </m:r>
                  </m:oMath>
                </a14:m>
                <a:r>
                  <a:rPr lang="zh-CN" altLang="en-US" sz="2100" dirty="0">
                    <a:solidFill>
                      <a:prstClr val="black"/>
                    </a:solidFill>
                    <a:latin typeface="Calibri" panose="020F0502020204030204"/>
                    <a:ea typeface="等线" panose="02010600030101010101" pitchFamily="2" charset="-122"/>
                  </a:rPr>
                  <a:t> </a:t>
                </a:r>
                <a:r>
                  <a:rPr lang="en-US" altLang="zh-CN" sz="2100" dirty="0">
                    <a:solidFill>
                      <a:prstClr val="black"/>
                    </a:solidFill>
                    <a:latin typeface="Calibri" panose="020F0502020204030204"/>
                    <a:ea typeface="等线" panose="02010600030101010101" pitchFamily="2" charset="-122"/>
                  </a:rPr>
                  <a:t>is a field</a:t>
                </a:r>
                <a:r>
                  <a:rPr lang="zh-CN" altLang="en-US" sz="2100" dirty="0">
                    <a:solidFill>
                      <a:prstClr val="black"/>
                    </a:solidFill>
                    <a:latin typeface="Calibri" panose="020F0502020204030204"/>
                    <a:ea typeface="等线" panose="02010600030101010101" pitchFamily="2" charset="-122"/>
                  </a:rPr>
                  <a:t>。</a:t>
                </a:r>
                <a:endParaRPr lang="en-US" altLang="zh-CN" sz="2100" dirty="0">
                  <a:solidFill>
                    <a:prstClr val="black"/>
                  </a:solidFill>
                  <a:latin typeface="Calibri" panose="020F0502020204030204"/>
                  <a:ea typeface="等线" panose="02010600030101010101" pitchFamily="2" charset="-122"/>
                </a:endParaRPr>
              </a:p>
              <a:p>
                <a:pPr defTabSz="342900" fontAlgn="auto">
                  <a:spcBef>
                    <a:spcPts val="0"/>
                  </a:spcBef>
                  <a:spcAft>
                    <a:spcPts val="0"/>
                  </a:spcAft>
                </a:pPr>
                <a:endParaRPr lang="en-US" dirty="0">
                  <a:solidFill>
                    <a:prstClr val="black"/>
                  </a:solidFill>
                  <a:latin typeface="Calibri" panose="020F0502020204030204"/>
                  <a:ea typeface="+mn-ea"/>
                </a:endParaRPr>
              </a:p>
            </p:txBody>
          </p:sp>
        </mc:Choice>
        <mc:Fallback xmlns="">
          <p:sp>
            <p:nvSpPr>
              <p:cNvPr id="13" name="TextBox 12">
                <a:extLst>
                  <a:ext uri="{FF2B5EF4-FFF2-40B4-BE49-F238E27FC236}">
                    <a16:creationId xmlns:a16="http://schemas.microsoft.com/office/drawing/2014/main" xmlns="" xmlns:a14="http://schemas.microsoft.com/office/drawing/2010/main" id="{76B9A8D5-66B6-487E-9B4A-4C7DC05FFE86}"/>
                  </a:ext>
                </a:extLst>
              </p:cNvPr>
              <p:cNvSpPr txBox="1">
                <a:spLocks noRot="1" noChangeAspect="1" noMove="1" noResize="1" noEditPoints="1" noAdjustHandles="1" noChangeArrowheads="1" noChangeShapeType="1" noTextEdit="1"/>
              </p:cNvSpPr>
              <p:nvPr/>
            </p:nvSpPr>
            <p:spPr>
              <a:xfrm>
                <a:off x="1476296" y="900990"/>
                <a:ext cx="7945625" cy="1281056"/>
              </a:xfrm>
              <a:prstGeom prst="rect">
                <a:avLst/>
              </a:prstGeom>
              <a:blipFill rotWithShape="0">
                <a:blip r:embed="rId3"/>
                <a:stretch>
                  <a:fillRect l="-1534" t="-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BF4DC75D-27DE-4457-AAC9-8F9A6FFB7B56}"/>
                  </a:ext>
                </a:extLst>
              </p:cNvPr>
              <p:cNvSpPr txBox="1"/>
              <p:nvPr/>
            </p:nvSpPr>
            <p:spPr>
              <a:xfrm>
                <a:off x="1043427" y="2310643"/>
                <a:ext cx="6376662" cy="1611082"/>
              </a:xfrm>
              <a:prstGeom prst="rect">
                <a:avLst/>
              </a:prstGeom>
              <a:noFill/>
            </p:spPr>
            <p:txBody>
              <a:bodyPr wrap="square" rtlCol="0">
                <a:spAutoFit/>
              </a:bodyPr>
              <a:lstStyle/>
              <a:p>
                <a:pPr defTabSz="342900" fontAlgn="auto">
                  <a:spcBef>
                    <a:spcPts val="0"/>
                  </a:spcBef>
                  <a:spcAft>
                    <a:spcPts val="0"/>
                  </a:spcAft>
                </a:pPr>
                <a:r>
                  <a:rPr lang="en-US" altLang="zh-CN" sz="2100" dirty="0">
                    <a:solidFill>
                      <a:prstClr val="black"/>
                    </a:solidFill>
                    <a:latin typeface="Calibri" panose="020F0502020204030204"/>
                    <a:ea typeface="等线" panose="02010600030101010101" pitchFamily="2" charset="-122"/>
                  </a:rPr>
                  <a:t>We use a m-dimensional vector to denote the path: </a:t>
                </a:r>
                <a14:m>
                  <m:oMath xmlns:m="http://schemas.openxmlformats.org/officeDocument/2006/math">
                    <m:r>
                      <a:rPr lang="en-US" altLang="zh-CN" sz="2100" i="1">
                        <a:solidFill>
                          <a:prstClr val="black"/>
                        </a:solidFill>
                        <a:latin typeface="Cambria Math" panose="02040503050406030204" pitchFamily="18" charset="0"/>
                      </a:rPr>
                      <m:t>𝑝</m:t>
                    </m:r>
                    <m:r>
                      <a:rPr lang="en-US" altLang="zh-CN" sz="2100">
                        <a:solidFill>
                          <a:prstClr val="black"/>
                        </a:solidFill>
                        <a:latin typeface="Cambria Math" panose="02040503050406030204" pitchFamily="18" charset="0"/>
                      </a:rPr>
                      <m:t>=</m:t>
                    </m:r>
                    <m:sSup>
                      <m:sSupPr>
                        <m:ctrlPr>
                          <a:rPr lang="en-US" altLang="zh-CN" sz="2100" i="1" dirty="0">
                            <a:solidFill>
                              <a:prstClr val="black"/>
                            </a:solidFill>
                            <a:latin typeface="Cambria Math" panose="02040503050406030204" pitchFamily="18" charset="0"/>
                          </a:rPr>
                        </m:ctrlPr>
                      </m:sSupPr>
                      <m:e>
                        <m:d>
                          <m:dPr>
                            <m:ctrlPr>
                              <a:rPr lang="en-US" altLang="zh-CN" sz="2100" i="1" dirty="0">
                                <a:solidFill>
                                  <a:prstClr val="black"/>
                                </a:solidFill>
                                <a:latin typeface="Cambria Math" panose="02040503050406030204" pitchFamily="18" charset="0"/>
                              </a:rPr>
                            </m:ctrlPr>
                          </m:dPr>
                          <m:e>
                            <m:sSub>
                              <m:sSubPr>
                                <m:ctrlPr>
                                  <a:rPr lang="en-US" altLang="zh-CN" sz="2100" i="1" dirty="0">
                                    <a:solidFill>
                                      <a:prstClr val="black"/>
                                    </a:solidFill>
                                    <a:latin typeface="Cambria Math" panose="02040503050406030204" pitchFamily="18" charset="0"/>
                                  </a:rPr>
                                </m:ctrlPr>
                              </m:sSubPr>
                              <m:e>
                                <m:r>
                                  <a:rPr lang="en-US" altLang="zh-CN" sz="2100" i="1" dirty="0">
                                    <a:solidFill>
                                      <a:prstClr val="black"/>
                                    </a:solidFill>
                                    <a:latin typeface="Cambria Math" panose="02040503050406030204" pitchFamily="18" charset="0"/>
                                  </a:rPr>
                                  <m:t>𝑝</m:t>
                                </m:r>
                              </m:e>
                              <m:sub>
                                <m:r>
                                  <a:rPr lang="en-US" altLang="zh-CN" sz="2100" i="1" dirty="0">
                                    <a:solidFill>
                                      <a:prstClr val="black"/>
                                    </a:solidFill>
                                    <a:latin typeface="Cambria Math" panose="02040503050406030204" pitchFamily="18" charset="0"/>
                                  </a:rPr>
                                  <m:t>1</m:t>
                                </m:r>
                              </m:sub>
                            </m:sSub>
                            <m:r>
                              <a:rPr lang="en-US" altLang="zh-CN" sz="2100" i="1" dirty="0">
                                <a:solidFill>
                                  <a:prstClr val="black"/>
                                </a:solidFill>
                                <a:latin typeface="Cambria Math" panose="02040503050406030204" pitchFamily="18" charset="0"/>
                              </a:rPr>
                              <m:t>,⋯,</m:t>
                            </m:r>
                            <m:sSub>
                              <m:sSubPr>
                                <m:ctrlPr>
                                  <a:rPr lang="en-US" altLang="zh-CN" sz="2100" i="1" dirty="0">
                                    <a:solidFill>
                                      <a:prstClr val="black"/>
                                    </a:solidFill>
                                    <a:latin typeface="Cambria Math" panose="02040503050406030204" pitchFamily="18" charset="0"/>
                                  </a:rPr>
                                </m:ctrlPr>
                              </m:sSubPr>
                              <m:e>
                                <m:r>
                                  <a:rPr lang="en-US" altLang="zh-CN" sz="2100" i="1" dirty="0">
                                    <a:solidFill>
                                      <a:prstClr val="black"/>
                                    </a:solidFill>
                                    <a:latin typeface="Cambria Math" panose="02040503050406030204" pitchFamily="18" charset="0"/>
                                  </a:rPr>
                                  <m:t>𝑝</m:t>
                                </m:r>
                              </m:e>
                              <m:sub>
                                <m:r>
                                  <a:rPr lang="en-US" altLang="zh-CN" sz="2100" i="1" dirty="0">
                                    <a:solidFill>
                                      <a:prstClr val="black"/>
                                    </a:solidFill>
                                    <a:latin typeface="Cambria Math" panose="02040503050406030204" pitchFamily="18" charset="0"/>
                                  </a:rPr>
                                  <m:t>𝑚</m:t>
                                </m:r>
                              </m:sub>
                            </m:sSub>
                          </m:e>
                        </m:d>
                      </m:e>
                      <m:sup>
                        <m:r>
                          <m:rPr>
                            <m:sty m:val="p"/>
                          </m:rPr>
                          <a:rPr lang="en-US" altLang="zh-CN" sz="2100" dirty="0">
                            <a:solidFill>
                              <a:prstClr val="black"/>
                            </a:solidFill>
                            <a:latin typeface="Cambria Math" panose="02040503050406030204" pitchFamily="18" charset="0"/>
                          </a:rPr>
                          <m:t>T</m:t>
                        </m:r>
                      </m:sup>
                    </m:sSup>
                  </m:oMath>
                </a14:m>
                <a:r>
                  <a:rPr lang="en-US" sz="2100" dirty="0">
                    <a:solidFill>
                      <a:prstClr val="black"/>
                    </a:solidFill>
                    <a:latin typeface="Calibri" panose="020F0502020204030204"/>
                    <a:ea typeface="+mn-ea"/>
                  </a:rPr>
                  <a:t>, where </a:t>
                </a:r>
                <a14:m>
                  <m:oMath xmlns:m="http://schemas.openxmlformats.org/officeDocument/2006/math">
                    <m:sSub>
                      <m:sSubPr>
                        <m:ctrlPr>
                          <a:rPr lang="en-US" altLang="zh-CN" sz="2100" i="1">
                            <a:solidFill>
                              <a:prstClr val="black"/>
                            </a:solidFill>
                            <a:latin typeface="Cambria Math" panose="02040503050406030204" pitchFamily="18" charset="0"/>
                          </a:rPr>
                        </m:ctrlPr>
                      </m:sSubPr>
                      <m:e>
                        <m:r>
                          <a:rPr lang="en-US" altLang="zh-CN" sz="2100" i="1">
                            <a:solidFill>
                              <a:prstClr val="black"/>
                            </a:solidFill>
                            <a:latin typeface="Cambria Math" panose="02040503050406030204" pitchFamily="18" charset="0"/>
                          </a:rPr>
                          <m:t>𝑝</m:t>
                        </m:r>
                      </m:e>
                      <m:sub>
                        <m:r>
                          <a:rPr lang="en-US" altLang="zh-CN" sz="2100" i="1">
                            <a:solidFill>
                              <a:prstClr val="black"/>
                            </a:solidFill>
                            <a:latin typeface="Cambria Math" panose="02040503050406030204" pitchFamily="18" charset="0"/>
                          </a:rPr>
                          <m:t>𝑖</m:t>
                        </m:r>
                      </m:sub>
                    </m:sSub>
                    <m:r>
                      <a:rPr lang="en-US" altLang="zh-CN" sz="2100" i="1">
                        <a:solidFill>
                          <a:prstClr val="black"/>
                        </a:solidFill>
                        <a:latin typeface="Cambria Math" panose="02040503050406030204" pitchFamily="18" charset="0"/>
                      </a:rPr>
                      <m:t>=</m:t>
                    </m:r>
                    <m:r>
                      <a:rPr lang="en-US" altLang="zh-CN" sz="2100" i="1">
                        <a:solidFill>
                          <a:prstClr val="black"/>
                        </a:solidFill>
                        <a:latin typeface="Cambria Math" panose="02040503050406030204" pitchFamily="18" charset="0"/>
                      </a:rPr>
                      <m:t>𝑒</m:t>
                    </m:r>
                  </m:oMath>
                </a14:m>
                <a:r>
                  <a:rPr lang="en-US" sz="2100" dirty="0">
                    <a:solidFill>
                      <a:prstClr val="black"/>
                    </a:solidFill>
                    <a:latin typeface="Calibri" panose="020F0502020204030204"/>
                    <a:ea typeface="+mn-ea"/>
                  </a:rPr>
                  <a:t> </a:t>
                </a:r>
                <a:r>
                  <a:rPr lang="en-US" altLang="zh-CN" sz="2100" dirty="0">
                    <a:solidFill>
                      <a:prstClr val="black"/>
                    </a:solidFill>
                    <a:latin typeface="Calibri" panose="020F0502020204030204"/>
                    <a:ea typeface="等线" panose="02010600030101010101" pitchFamily="2" charset="-122"/>
                  </a:rPr>
                  <a:t>if </a:t>
                </a:r>
                <a14:m>
                  <m:oMath xmlns:m="http://schemas.openxmlformats.org/officeDocument/2006/math">
                    <m:sSub>
                      <m:sSubPr>
                        <m:ctrlPr>
                          <a:rPr lang="en-US" altLang="zh-CN" sz="2100" i="1" dirty="0">
                            <a:solidFill>
                              <a:prstClr val="black"/>
                            </a:solidFill>
                            <a:latin typeface="Cambria Math" panose="02040503050406030204" pitchFamily="18" charset="0"/>
                          </a:rPr>
                        </m:ctrlPr>
                      </m:sSubPr>
                      <m:e>
                        <m:r>
                          <a:rPr lang="en-US" altLang="zh-CN" sz="2100" i="1" dirty="0">
                            <a:solidFill>
                              <a:prstClr val="black"/>
                            </a:solidFill>
                            <a:latin typeface="Cambria Math" panose="02040503050406030204" pitchFamily="18" charset="0"/>
                          </a:rPr>
                          <m:t>𝑤</m:t>
                        </m:r>
                      </m:e>
                      <m:sub>
                        <m:r>
                          <a:rPr lang="en-US" altLang="zh-CN" sz="2100" i="1" dirty="0">
                            <a:solidFill>
                              <a:prstClr val="black"/>
                            </a:solidFill>
                            <a:latin typeface="Cambria Math" panose="02040503050406030204" pitchFamily="18" charset="0"/>
                          </a:rPr>
                          <m:t>𝑖</m:t>
                        </m:r>
                      </m:sub>
                    </m:sSub>
                    <m:r>
                      <a:rPr lang="en-US" altLang="zh-CN" sz="2100" i="1" dirty="0">
                        <a:solidFill>
                          <a:prstClr val="black"/>
                        </a:solidFill>
                        <a:latin typeface="Cambria Math" panose="02040503050406030204" pitchFamily="18" charset="0"/>
                      </a:rPr>
                      <m:t>∈</m:t>
                    </m:r>
                    <m:r>
                      <a:rPr lang="en-US" altLang="zh-CN" sz="2100" i="1">
                        <a:solidFill>
                          <a:prstClr val="black"/>
                        </a:solidFill>
                        <a:latin typeface="Cambria Math" panose="02040503050406030204" pitchFamily="18" charset="0"/>
                      </a:rPr>
                      <m:t>𝑝</m:t>
                    </m:r>
                  </m:oMath>
                </a14:m>
                <a:r>
                  <a:rPr lang="en-US" sz="2100" dirty="0">
                    <a:solidFill>
                      <a:prstClr val="black"/>
                    </a:solidFill>
                    <a:latin typeface="Calibri" panose="020F0502020204030204"/>
                    <a:ea typeface="+mn-ea"/>
                  </a:rPr>
                  <a:t>; otherwise </a:t>
                </a:r>
                <a14:m>
                  <m:oMath xmlns:m="http://schemas.openxmlformats.org/officeDocument/2006/math">
                    <m:sSub>
                      <m:sSubPr>
                        <m:ctrlPr>
                          <a:rPr lang="en-US" altLang="zh-CN" sz="2100" i="1">
                            <a:solidFill>
                              <a:prstClr val="black"/>
                            </a:solidFill>
                            <a:latin typeface="Cambria Math" panose="02040503050406030204" pitchFamily="18" charset="0"/>
                          </a:rPr>
                        </m:ctrlPr>
                      </m:sSubPr>
                      <m:e>
                        <m:r>
                          <a:rPr lang="en-US" altLang="zh-CN" sz="2100" i="1">
                            <a:solidFill>
                              <a:prstClr val="black"/>
                            </a:solidFill>
                            <a:latin typeface="Cambria Math" panose="02040503050406030204" pitchFamily="18" charset="0"/>
                          </a:rPr>
                          <m:t>𝑝</m:t>
                        </m:r>
                      </m:e>
                      <m:sub>
                        <m:r>
                          <a:rPr lang="en-US" altLang="zh-CN" sz="2100" i="1">
                            <a:solidFill>
                              <a:prstClr val="black"/>
                            </a:solidFill>
                            <a:latin typeface="Cambria Math" panose="02040503050406030204" pitchFamily="18" charset="0"/>
                          </a:rPr>
                          <m:t>𝑖</m:t>
                        </m:r>
                      </m:sub>
                    </m:sSub>
                    <m:r>
                      <a:rPr lang="en-US" altLang="zh-CN" sz="2100" i="1">
                        <a:solidFill>
                          <a:prstClr val="black"/>
                        </a:solidFill>
                        <a:latin typeface="Cambria Math" panose="02040503050406030204" pitchFamily="18" charset="0"/>
                      </a:rPr>
                      <m:t>=1</m:t>
                    </m:r>
                  </m:oMath>
                </a14:m>
                <a:r>
                  <a:rPr lang="en-US" sz="2100" dirty="0">
                    <a:solidFill>
                      <a:prstClr val="black"/>
                    </a:solidFill>
                    <a:latin typeface="Calibri" panose="020F0502020204030204"/>
                    <a:ea typeface="+mn-ea"/>
                  </a:rPr>
                  <a:t>.</a:t>
                </a:r>
                <a:endParaRPr lang="en-US" sz="1500" dirty="0">
                  <a:solidFill>
                    <a:prstClr val="black"/>
                  </a:solidFill>
                  <a:latin typeface="Calibri" panose="020F0502020204030204"/>
                  <a:ea typeface="+mn-ea"/>
                </a:endParaRPr>
              </a:p>
              <a:p>
                <a:pPr defTabSz="342900" fontAlgn="auto">
                  <a:spcBef>
                    <a:spcPts val="0"/>
                  </a:spcBef>
                  <a:spcAft>
                    <a:spcPts val="0"/>
                  </a:spcAft>
                </a:pPr>
                <a:endParaRPr lang="en-US" altLang="zh-CN" dirty="0">
                  <a:solidFill>
                    <a:prstClr val="black"/>
                  </a:solidFill>
                  <a:latin typeface="Calibri" panose="020F0502020204030204"/>
                  <a:ea typeface="等线" panose="02010600030101010101" pitchFamily="2" charset="-122"/>
                </a:endParaRPr>
              </a:p>
              <a:p>
                <a:pPr defTabSz="342900" fontAlgn="auto">
                  <a:spcBef>
                    <a:spcPts val="0"/>
                  </a:spcBef>
                  <a:spcAft>
                    <a:spcPts val="0"/>
                  </a:spcAft>
                </a:pPr>
                <a:r>
                  <a:rPr lang="en-US" altLang="zh-CN" dirty="0">
                    <a:solidFill>
                      <a:prstClr val="black"/>
                    </a:solidFill>
                    <a:latin typeface="Calibri" panose="020F0502020204030204"/>
                    <a:ea typeface="等线" panose="02010600030101010101" pitchFamily="2" charset="-122"/>
                  </a:rPr>
                  <a:t>Putting all paths together, we have a matrix </a:t>
                </a:r>
                <a14:m>
                  <m:oMath xmlns:m="http://schemas.openxmlformats.org/officeDocument/2006/math">
                    <m:r>
                      <a:rPr lang="en-US" altLang="zh-CN" i="1">
                        <a:solidFill>
                          <a:prstClr val="black"/>
                        </a:solidFill>
                        <a:latin typeface="Cambria Math" panose="02040503050406030204" pitchFamily="18" charset="0"/>
                      </a:rPr>
                      <m:t>𝐴</m:t>
                    </m:r>
                    <m:r>
                      <a:rPr lang="en-US" altLang="zh-CN" i="1">
                        <a:solidFill>
                          <a:prstClr val="black"/>
                        </a:solidFill>
                        <a:latin typeface="Cambria Math" panose="02040503050406030204" pitchFamily="18" charset="0"/>
                      </a:rPr>
                      <m:t>=</m:t>
                    </m:r>
                    <m:d>
                      <m:dPr>
                        <m:ctrlPr>
                          <a:rPr lang="en-US" altLang="zh-CN" i="1">
                            <a:solidFill>
                              <a:prstClr val="black"/>
                            </a:solidFill>
                            <a:latin typeface="Cambria Math" panose="02040503050406030204" pitchFamily="18" charset="0"/>
                          </a:rPr>
                        </m:ctrlPr>
                      </m:dPr>
                      <m:e>
                        <m:sSup>
                          <m:sSupPr>
                            <m:ctrlPr>
                              <a:rPr lang="en-US" altLang="zh-CN" i="1">
                                <a:solidFill>
                                  <a:prstClr val="black"/>
                                </a:solidFill>
                                <a:latin typeface="Cambria Math" panose="02040503050406030204" pitchFamily="18" charset="0"/>
                              </a:rPr>
                            </m:ctrlPr>
                          </m:sSupPr>
                          <m:e>
                            <m:r>
                              <a:rPr lang="en-US" altLang="zh-CN" i="1">
                                <a:solidFill>
                                  <a:prstClr val="black"/>
                                </a:solidFill>
                                <a:latin typeface="Cambria Math" panose="02040503050406030204" pitchFamily="18" charset="0"/>
                              </a:rPr>
                              <m:t>𝑝</m:t>
                            </m:r>
                          </m:e>
                          <m:sup>
                            <m:r>
                              <a:rPr lang="en-US" altLang="zh-CN" i="1">
                                <a:solidFill>
                                  <a:prstClr val="black"/>
                                </a:solidFill>
                                <a:latin typeface="Cambria Math" panose="02040503050406030204" pitchFamily="18" charset="0"/>
                              </a:rPr>
                              <m:t>1</m:t>
                            </m:r>
                          </m:sup>
                        </m:sSup>
                        <m:r>
                          <a:rPr lang="en-US" altLang="zh-CN" i="1">
                            <a:solidFill>
                              <a:prstClr val="black"/>
                            </a:solidFill>
                            <a:latin typeface="Cambria Math" panose="02040503050406030204" pitchFamily="18" charset="0"/>
                          </a:rPr>
                          <m:t>,⋯,</m:t>
                        </m:r>
                        <m:sSup>
                          <m:sSupPr>
                            <m:ctrlPr>
                              <a:rPr lang="en-US" altLang="zh-CN" i="1">
                                <a:solidFill>
                                  <a:prstClr val="black"/>
                                </a:solidFill>
                                <a:latin typeface="Cambria Math" panose="02040503050406030204" pitchFamily="18" charset="0"/>
                              </a:rPr>
                            </m:ctrlPr>
                          </m:sSupPr>
                          <m:e>
                            <m:r>
                              <a:rPr lang="en-US" altLang="zh-CN" i="1">
                                <a:solidFill>
                                  <a:prstClr val="black"/>
                                </a:solidFill>
                                <a:latin typeface="Cambria Math" panose="02040503050406030204" pitchFamily="18" charset="0"/>
                              </a:rPr>
                              <m:t>𝑝</m:t>
                            </m:r>
                          </m:e>
                          <m:sup>
                            <m:r>
                              <a:rPr lang="en-US" altLang="zh-CN" i="1">
                                <a:solidFill>
                                  <a:prstClr val="black"/>
                                </a:solidFill>
                                <a:latin typeface="Cambria Math" panose="02040503050406030204" pitchFamily="18" charset="0"/>
                              </a:rPr>
                              <m:t>𝑀</m:t>
                            </m:r>
                          </m:sup>
                        </m:sSup>
                      </m:e>
                    </m:d>
                  </m:oMath>
                </a14:m>
                <a:r>
                  <a:rPr lang="en-US" dirty="0">
                    <a:solidFill>
                      <a:prstClr val="black"/>
                    </a:solidFill>
                    <a:latin typeface="Calibri" panose="020F0502020204030204"/>
                    <a:ea typeface="+mn-ea"/>
                  </a:rPr>
                  <a:t>, which we call it  </a:t>
                </a:r>
                <a:r>
                  <a:rPr lang="en-US" dirty="0">
                    <a:solidFill>
                      <a:srgbClr val="FF0000"/>
                    </a:solidFill>
                    <a:latin typeface="KaiTi" panose="02010609060101010101" pitchFamily="49" charset="-122"/>
                    <a:ea typeface="KaiTi" panose="02010609060101010101" pitchFamily="49" charset="-122"/>
                  </a:rPr>
                  <a:t>structure matrix</a:t>
                </a:r>
                <a:endParaRPr lang="en-US" dirty="0">
                  <a:solidFill>
                    <a:prstClr val="black"/>
                  </a:solidFill>
                  <a:latin typeface="Calibri" panose="020F0502020204030204"/>
                  <a:ea typeface="+mn-ea"/>
                </a:endParaRPr>
              </a:p>
            </p:txBody>
          </p:sp>
        </mc:Choice>
        <mc:Fallback xmlns="">
          <p:sp>
            <p:nvSpPr>
              <p:cNvPr id="10" name="TextBox 9">
                <a:extLst>
                  <a:ext uri="{FF2B5EF4-FFF2-40B4-BE49-F238E27FC236}">
                    <a16:creationId xmlns:a16="http://schemas.microsoft.com/office/drawing/2014/main" xmlns="" xmlns:a14="http://schemas.microsoft.com/office/drawing/2010/main" id="{BF4DC75D-27DE-4457-AAC9-8F9A6FFB7B56}"/>
                  </a:ext>
                </a:extLst>
              </p:cNvPr>
              <p:cNvSpPr txBox="1">
                <a:spLocks noRot="1" noChangeAspect="1" noMove="1" noResize="1" noEditPoints="1" noAdjustHandles="1" noChangeArrowheads="1" noChangeShapeType="1" noTextEdit="1"/>
              </p:cNvSpPr>
              <p:nvPr/>
            </p:nvSpPr>
            <p:spPr>
              <a:xfrm>
                <a:off x="1043427" y="2310643"/>
                <a:ext cx="6376662" cy="1611082"/>
              </a:xfrm>
              <a:prstGeom prst="rect">
                <a:avLst/>
              </a:prstGeom>
              <a:blipFill rotWithShape="0">
                <a:blip r:embed="rId4"/>
                <a:stretch>
                  <a:fillRect l="-1147" t="-2273" b="-5682"/>
                </a:stretch>
              </a:blipFill>
            </p:spPr>
            <p:txBody>
              <a:bodyPr/>
              <a:lstStyle/>
              <a:p>
                <a:r>
                  <a:rPr lang="zh-CN" altLang="en-US">
                    <a:noFill/>
                  </a:rPr>
                  <a:t> </a:t>
                </a:r>
              </a:p>
            </p:txBody>
          </p:sp>
        </mc:Fallback>
      </mc:AlternateContent>
      <p:pic>
        <p:nvPicPr>
          <p:cNvPr id="11" name="Picture 10">
            <a:extLst>
              <a:ext uri="{FF2B5EF4-FFF2-40B4-BE49-F238E27FC236}">
                <a16:creationId xmlns:a16="http://schemas.microsoft.com/office/drawing/2014/main" xmlns="" id="{301D5E52-28A0-4671-8DBB-F9E767A7B186}"/>
              </a:ext>
            </a:extLst>
          </p:cNvPr>
          <p:cNvPicPr>
            <a:picLocks noChangeAspect="1"/>
          </p:cNvPicPr>
          <p:nvPr/>
        </p:nvPicPr>
        <p:blipFill>
          <a:blip r:embed="rId5"/>
          <a:stretch>
            <a:fillRect/>
          </a:stretch>
        </p:blipFill>
        <p:spPr>
          <a:xfrm>
            <a:off x="2565392" y="3829377"/>
            <a:ext cx="4013216" cy="1575501"/>
          </a:xfrm>
          <a:prstGeom prst="rect">
            <a:avLst/>
          </a:prstGeom>
        </p:spPr>
      </p:pic>
      <p:pic>
        <p:nvPicPr>
          <p:cNvPr id="2" name="图片 1"/>
          <p:cNvPicPr>
            <a:picLocks noChangeAspect="1"/>
          </p:cNvPicPr>
          <p:nvPr/>
        </p:nvPicPr>
        <p:blipFill>
          <a:blip r:embed="rId6"/>
          <a:stretch>
            <a:fillRect/>
          </a:stretch>
        </p:blipFill>
        <p:spPr>
          <a:xfrm>
            <a:off x="962292" y="4968063"/>
            <a:ext cx="6104149" cy="1307805"/>
          </a:xfrm>
          <a:prstGeom prst="rect">
            <a:avLst/>
          </a:prstGeom>
        </p:spPr>
      </p:pic>
    </p:spTree>
    <p:extLst>
      <p:ext uri="{BB962C8B-B14F-4D97-AF65-F5344CB8AC3E}">
        <p14:creationId xmlns:p14="http://schemas.microsoft.com/office/powerpoint/2010/main" val="1861360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8874" y="789234"/>
            <a:ext cx="3714751" cy="1325563"/>
          </a:xfrm>
        </p:spPr>
        <p:txBody>
          <a:bodyPr>
            <a:normAutofit/>
          </a:bodyPr>
          <a:lstStyle/>
          <a:p>
            <a:r>
              <a:rPr lang="en-US" sz="2800" dirty="0" smtClean="0">
                <a:solidFill>
                  <a:srgbClr val="C00000"/>
                </a:solidFill>
              </a:rPr>
              <a:t>Machine Learning Task</a:t>
            </a:r>
            <a:endParaRPr lang="en-US" sz="2800" dirty="0">
              <a:solidFill>
                <a:srgbClr val="C00000"/>
              </a:solidFill>
            </a:endParaRPr>
          </a:p>
        </p:txBody>
      </p:sp>
      <p:sp>
        <p:nvSpPr>
          <p:cNvPr id="3" name="Content Placeholder 2"/>
          <p:cNvSpPr>
            <a:spLocks noGrp="1"/>
          </p:cNvSpPr>
          <p:nvPr>
            <p:ph idx="1"/>
          </p:nvPr>
        </p:nvSpPr>
        <p:spPr>
          <a:xfrm>
            <a:off x="251424" y="1808784"/>
            <a:ext cx="8263926" cy="4368179"/>
          </a:xfrm>
        </p:spPr>
        <p:txBody>
          <a:bodyPr/>
          <a:lstStyle/>
          <a:p>
            <a:endParaRPr lang="en-US" dirty="0" smtClean="0"/>
          </a:p>
          <a:p>
            <a:pPr marL="0" indent="0">
              <a:buNone/>
            </a:pPr>
            <a:r>
              <a:rPr lang="en-US" dirty="0" smtClean="0"/>
              <a:t>                              </a:t>
            </a:r>
            <a:endParaRPr lang="en-US" dirty="0"/>
          </a:p>
        </p:txBody>
      </p:sp>
      <p:sp>
        <p:nvSpPr>
          <p:cNvPr id="4" name="Oval 3"/>
          <p:cNvSpPr/>
          <p:nvPr/>
        </p:nvSpPr>
        <p:spPr>
          <a:xfrm>
            <a:off x="2027322" y="2354147"/>
            <a:ext cx="1092994" cy="754982"/>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b="1" i="1" dirty="0">
                <a:solidFill>
                  <a:srgbClr val="FFFFFF"/>
                </a:solidFill>
              </a:rPr>
              <a:t>Data</a:t>
            </a:r>
          </a:p>
        </p:txBody>
      </p:sp>
      <p:sp>
        <p:nvSpPr>
          <p:cNvPr id="5" name="Oval 4"/>
          <p:cNvSpPr/>
          <p:nvPr/>
        </p:nvSpPr>
        <p:spPr>
          <a:xfrm>
            <a:off x="5706127" y="2349982"/>
            <a:ext cx="1754581" cy="754982"/>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b="1" i="1" dirty="0">
                <a:solidFill>
                  <a:srgbClr val="FFFFFF"/>
                </a:solidFill>
              </a:rPr>
              <a:t>Algorithm</a:t>
            </a:r>
          </a:p>
        </p:txBody>
      </p:sp>
      <p:sp>
        <p:nvSpPr>
          <p:cNvPr id="6" name="Oval 5"/>
          <p:cNvSpPr/>
          <p:nvPr/>
        </p:nvSpPr>
        <p:spPr>
          <a:xfrm>
            <a:off x="3869923" y="2354147"/>
            <a:ext cx="1341923" cy="703848"/>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b="1" i="1" dirty="0">
                <a:solidFill>
                  <a:srgbClr val="FFFFFF"/>
                </a:solidFill>
              </a:rPr>
              <a:t>Model</a:t>
            </a:r>
          </a:p>
        </p:txBody>
      </p:sp>
      <mc:AlternateContent xmlns:mc="http://schemas.openxmlformats.org/markup-compatibility/2006" xmlns:a14="http://schemas.microsoft.com/office/drawing/2010/main">
        <mc:Choice Requires="a14">
          <p:sp>
            <p:nvSpPr>
              <p:cNvPr id="10" name="TextBox 9"/>
              <p:cNvSpPr txBox="1"/>
              <p:nvPr/>
            </p:nvSpPr>
            <p:spPr>
              <a:xfrm>
                <a:off x="1511843" y="3204414"/>
                <a:ext cx="3468856" cy="553998"/>
              </a:xfrm>
              <a:prstGeom prst="rect">
                <a:avLst/>
              </a:prstGeom>
              <a:noFill/>
            </p:spPr>
            <p:txBody>
              <a:bodyPr wrap="square" rtlCol="0">
                <a:spAutoFit/>
              </a:bodyPr>
              <a:lstStyle/>
              <a:p>
                <a:pPr fontAlgn="base">
                  <a:spcBef>
                    <a:spcPct val="0"/>
                  </a:spcBef>
                  <a:spcAft>
                    <a:spcPct val="0"/>
                  </a:spcAft>
                </a:pPr>
                <a:r>
                  <a:rPr lang="en-US" sz="1500" b="1" i="1" dirty="0">
                    <a:solidFill>
                      <a:srgbClr val="000000"/>
                    </a:solidFill>
                    <a:latin typeface="华文楷体" pitchFamily="2" charset="-122"/>
                  </a:rPr>
                  <a:t>Training data set: </a:t>
                </a:r>
                <a14:m>
                  <m:oMath xmlns:m="http://schemas.openxmlformats.org/officeDocument/2006/math">
                    <m:r>
                      <a:rPr lang="en-US" sz="1500" b="1" i="1">
                        <a:solidFill>
                          <a:srgbClr val="000000"/>
                        </a:solidFill>
                        <a:latin typeface="Cambria Math" panose="02040503050406030204" pitchFamily="18" charset="0"/>
                      </a:rPr>
                      <m:t>𝑆</m:t>
                    </m:r>
                  </m:oMath>
                </a14:m>
                <a:endParaRPr lang="en-US" sz="1500" i="1" dirty="0">
                  <a:solidFill>
                    <a:srgbClr val="000000"/>
                  </a:solidFill>
                  <a:latin typeface="Cambria Math" panose="02040503050406030204" pitchFamily="18" charset="0"/>
                </a:endParaRPr>
              </a:p>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500" i="1">
                              <a:solidFill>
                                <a:srgbClr val="000000"/>
                              </a:solidFill>
                              <a:latin typeface="Cambria Math" panose="02040503050406030204" pitchFamily="18" charset="0"/>
                            </a:rPr>
                          </m:ctrlPr>
                        </m:sSubPr>
                        <m:e>
                          <m:r>
                            <a:rPr lang="en-US" sz="1500" i="1">
                              <a:solidFill>
                                <a:srgbClr val="000000"/>
                              </a:solidFill>
                              <a:latin typeface="Cambria Math" panose="02040503050406030204" pitchFamily="18" charset="0"/>
                            </a:rPr>
                            <m:t>𝑧</m:t>
                          </m:r>
                        </m:e>
                        <m:sub>
                          <m:r>
                            <a:rPr lang="en-US" sz="1500" i="1">
                              <a:solidFill>
                                <a:srgbClr val="000000"/>
                              </a:solidFill>
                              <a:latin typeface="Cambria Math" panose="02040503050406030204" pitchFamily="18" charset="0"/>
                            </a:rPr>
                            <m:t>1</m:t>
                          </m:r>
                        </m:sub>
                      </m:sSub>
                      <m:r>
                        <a:rPr lang="en-US" sz="1500" i="1">
                          <a:solidFill>
                            <a:srgbClr val="000000"/>
                          </a:solidFill>
                          <a:latin typeface="Cambria Math" panose="02040503050406030204" pitchFamily="18" charset="0"/>
                        </a:rPr>
                        <m:t>=</m:t>
                      </m:r>
                      <m:d>
                        <m:dPr>
                          <m:ctrlPr>
                            <a:rPr lang="en-US" sz="1500" i="1">
                              <a:solidFill>
                                <a:srgbClr val="000000"/>
                              </a:solidFill>
                              <a:latin typeface="Cambria Math" panose="02040503050406030204" pitchFamily="18" charset="0"/>
                            </a:rPr>
                          </m:ctrlPr>
                        </m:dPr>
                        <m:e>
                          <m:sSub>
                            <m:sSubPr>
                              <m:ctrlPr>
                                <a:rPr lang="en-US" sz="1500" i="1">
                                  <a:solidFill>
                                    <a:srgbClr val="000000"/>
                                  </a:solidFill>
                                  <a:latin typeface="Cambria Math" panose="02040503050406030204" pitchFamily="18" charset="0"/>
                                </a:rPr>
                              </m:ctrlPr>
                            </m:sSubPr>
                            <m:e>
                              <m:r>
                                <a:rPr lang="en-US" sz="1500" i="1">
                                  <a:solidFill>
                                    <a:srgbClr val="000000"/>
                                  </a:solidFill>
                                  <a:latin typeface="Cambria Math" panose="02040503050406030204" pitchFamily="18" charset="0"/>
                                </a:rPr>
                                <m:t>𝑥</m:t>
                              </m:r>
                            </m:e>
                            <m:sub>
                              <m:r>
                                <a:rPr lang="en-US" sz="1500" i="1">
                                  <a:solidFill>
                                    <a:srgbClr val="000000"/>
                                  </a:solidFill>
                                  <a:latin typeface="Cambria Math" panose="02040503050406030204" pitchFamily="18" charset="0"/>
                                </a:rPr>
                                <m:t>1</m:t>
                              </m:r>
                            </m:sub>
                          </m:sSub>
                          <m:r>
                            <a:rPr lang="en-US" sz="1500" i="1">
                              <a:solidFill>
                                <a:srgbClr val="000000"/>
                              </a:solidFill>
                              <a:latin typeface="Cambria Math" panose="02040503050406030204" pitchFamily="18" charset="0"/>
                            </a:rPr>
                            <m:t>,</m:t>
                          </m:r>
                          <m:sSub>
                            <m:sSubPr>
                              <m:ctrlPr>
                                <a:rPr lang="en-US" sz="1500" i="1">
                                  <a:solidFill>
                                    <a:srgbClr val="000000"/>
                                  </a:solidFill>
                                  <a:latin typeface="Cambria Math" panose="02040503050406030204" pitchFamily="18" charset="0"/>
                                </a:rPr>
                              </m:ctrlPr>
                            </m:sSubPr>
                            <m:e>
                              <m:r>
                                <a:rPr lang="en-US" sz="1500" i="1">
                                  <a:solidFill>
                                    <a:srgbClr val="000000"/>
                                  </a:solidFill>
                                  <a:latin typeface="Cambria Math" panose="02040503050406030204" pitchFamily="18" charset="0"/>
                                </a:rPr>
                                <m:t>𝑦</m:t>
                              </m:r>
                            </m:e>
                            <m:sub>
                              <m:r>
                                <a:rPr lang="en-US" sz="1500" i="1">
                                  <a:solidFill>
                                    <a:srgbClr val="000000"/>
                                  </a:solidFill>
                                  <a:latin typeface="Cambria Math" panose="02040503050406030204" pitchFamily="18" charset="0"/>
                                </a:rPr>
                                <m:t>1</m:t>
                              </m:r>
                            </m:sub>
                          </m:sSub>
                        </m:e>
                      </m:d>
                      <m:r>
                        <a:rPr lang="en-US" sz="1500" i="1">
                          <a:solidFill>
                            <a:srgbClr val="000000"/>
                          </a:solidFill>
                          <a:latin typeface="Cambria Math" panose="02040503050406030204" pitchFamily="18" charset="0"/>
                        </a:rPr>
                        <m:t>,</m:t>
                      </m:r>
                      <m:sSub>
                        <m:sSubPr>
                          <m:ctrlPr>
                            <a:rPr lang="en-US" sz="1500" i="1">
                              <a:solidFill>
                                <a:srgbClr val="000000"/>
                              </a:solidFill>
                              <a:latin typeface="Cambria Math" panose="02040503050406030204" pitchFamily="18" charset="0"/>
                            </a:rPr>
                          </m:ctrlPr>
                        </m:sSubPr>
                        <m:e>
                          <m:r>
                            <a:rPr lang="en-US" sz="1500" i="1">
                              <a:solidFill>
                                <a:srgbClr val="000000"/>
                              </a:solidFill>
                              <a:latin typeface="Cambria Math" panose="02040503050406030204" pitchFamily="18" charset="0"/>
                            </a:rPr>
                            <m:t>𝑧</m:t>
                          </m:r>
                        </m:e>
                        <m:sub>
                          <m:r>
                            <a:rPr lang="en-US" sz="1500" i="1">
                              <a:solidFill>
                                <a:srgbClr val="000000"/>
                              </a:solidFill>
                              <a:latin typeface="Cambria Math" panose="02040503050406030204" pitchFamily="18" charset="0"/>
                            </a:rPr>
                            <m:t>2</m:t>
                          </m:r>
                        </m:sub>
                      </m:sSub>
                      <m:r>
                        <a:rPr lang="en-US" sz="1500" i="1">
                          <a:solidFill>
                            <a:srgbClr val="000000"/>
                          </a:solidFill>
                          <a:latin typeface="Cambria Math" panose="02040503050406030204" pitchFamily="18" charset="0"/>
                        </a:rPr>
                        <m:t>=</m:t>
                      </m:r>
                      <m:d>
                        <m:dPr>
                          <m:ctrlPr>
                            <a:rPr lang="en-US" sz="1500" i="1">
                              <a:solidFill>
                                <a:srgbClr val="000000"/>
                              </a:solidFill>
                              <a:latin typeface="Cambria Math" panose="02040503050406030204" pitchFamily="18" charset="0"/>
                            </a:rPr>
                          </m:ctrlPr>
                        </m:dPr>
                        <m:e>
                          <m:sSub>
                            <m:sSubPr>
                              <m:ctrlPr>
                                <a:rPr lang="en-US" sz="1500" i="1">
                                  <a:solidFill>
                                    <a:srgbClr val="000000"/>
                                  </a:solidFill>
                                  <a:latin typeface="Cambria Math" panose="02040503050406030204" pitchFamily="18" charset="0"/>
                                </a:rPr>
                              </m:ctrlPr>
                            </m:sSubPr>
                            <m:e>
                              <m:r>
                                <a:rPr lang="en-US" sz="1500" i="1">
                                  <a:solidFill>
                                    <a:srgbClr val="000000"/>
                                  </a:solidFill>
                                  <a:latin typeface="Cambria Math" panose="02040503050406030204" pitchFamily="18" charset="0"/>
                                </a:rPr>
                                <m:t>𝑥</m:t>
                              </m:r>
                            </m:e>
                            <m:sub>
                              <m:r>
                                <a:rPr lang="en-US" sz="1500" i="1">
                                  <a:solidFill>
                                    <a:srgbClr val="000000"/>
                                  </a:solidFill>
                                  <a:latin typeface="Cambria Math" panose="02040503050406030204" pitchFamily="18" charset="0"/>
                                </a:rPr>
                                <m:t>2</m:t>
                              </m:r>
                            </m:sub>
                          </m:sSub>
                          <m:r>
                            <a:rPr lang="en-US" sz="1500" i="1">
                              <a:solidFill>
                                <a:srgbClr val="000000"/>
                              </a:solidFill>
                              <a:latin typeface="Cambria Math" panose="02040503050406030204" pitchFamily="18" charset="0"/>
                            </a:rPr>
                            <m:t>,</m:t>
                          </m:r>
                          <m:sSub>
                            <m:sSubPr>
                              <m:ctrlPr>
                                <a:rPr lang="en-US" sz="1500" i="1">
                                  <a:solidFill>
                                    <a:srgbClr val="000000"/>
                                  </a:solidFill>
                                  <a:latin typeface="Cambria Math" panose="02040503050406030204" pitchFamily="18" charset="0"/>
                                </a:rPr>
                              </m:ctrlPr>
                            </m:sSubPr>
                            <m:e>
                              <m:r>
                                <a:rPr lang="en-US" sz="1500" i="1">
                                  <a:solidFill>
                                    <a:srgbClr val="000000"/>
                                  </a:solidFill>
                                  <a:latin typeface="Cambria Math" panose="02040503050406030204" pitchFamily="18" charset="0"/>
                                </a:rPr>
                                <m:t>𝑦</m:t>
                              </m:r>
                            </m:e>
                            <m:sub>
                              <m:r>
                                <a:rPr lang="en-US" sz="1500" i="1">
                                  <a:solidFill>
                                    <a:srgbClr val="000000"/>
                                  </a:solidFill>
                                  <a:latin typeface="Cambria Math" panose="02040503050406030204" pitchFamily="18" charset="0"/>
                                </a:rPr>
                                <m:t>2</m:t>
                              </m:r>
                            </m:sub>
                          </m:sSub>
                        </m:e>
                      </m:d>
                      <m:r>
                        <a:rPr lang="en-US" sz="1500" i="1">
                          <a:solidFill>
                            <a:srgbClr val="000000"/>
                          </a:solidFill>
                          <a:latin typeface="Cambria Math" panose="02040503050406030204" pitchFamily="18" charset="0"/>
                        </a:rPr>
                        <m:t>,⋯,</m:t>
                      </m:r>
                      <m:sSub>
                        <m:sSubPr>
                          <m:ctrlPr>
                            <a:rPr lang="en-US" sz="1500" i="1">
                              <a:solidFill>
                                <a:srgbClr val="000000"/>
                              </a:solidFill>
                              <a:latin typeface="Cambria Math" panose="02040503050406030204" pitchFamily="18" charset="0"/>
                            </a:rPr>
                          </m:ctrlPr>
                        </m:sSubPr>
                        <m:e>
                          <m:r>
                            <a:rPr lang="en-US" sz="1500" i="1">
                              <a:solidFill>
                                <a:srgbClr val="000000"/>
                              </a:solidFill>
                              <a:latin typeface="Cambria Math" panose="02040503050406030204" pitchFamily="18" charset="0"/>
                            </a:rPr>
                            <m:t>𝑧</m:t>
                          </m:r>
                        </m:e>
                        <m:sub>
                          <m:r>
                            <a:rPr lang="en-US" sz="1500" i="1">
                              <a:solidFill>
                                <a:srgbClr val="000000"/>
                              </a:solidFill>
                              <a:latin typeface="Cambria Math" panose="02040503050406030204" pitchFamily="18" charset="0"/>
                            </a:rPr>
                            <m:t>𝑛</m:t>
                          </m:r>
                        </m:sub>
                      </m:sSub>
                      <m:r>
                        <a:rPr lang="en-US" sz="1500" i="1">
                          <a:solidFill>
                            <a:srgbClr val="000000"/>
                          </a:solidFill>
                          <a:latin typeface="Cambria Math" panose="02040503050406030204" pitchFamily="18" charset="0"/>
                        </a:rPr>
                        <m:t>(</m:t>
                      </m:r>
                      <m:sSub>
                        <m:sSubPr>
                          <m:ctrlPr>
                            <a:rPr lang="en-US" sz="1500" i="1">
                              <a:solidFill>
                                <a:srgbClr val="000000"/>
                              </a:solidFill>
                              <a:latin typeface="Cambria Math" panose="02040503050406030204" pitchFamily="18" charset="0"/>
                            </a:rPr>
                          </m:ctrlPr>
                        </m:sSubPr>
                        <m:e>
                          <m:r>
                            <a:rPr lang="en-US" sz="1500" i="1">
                              <a:solidFill>
                                <a:srgbClr val="000000"/>
                              </a:solidFill>
                              <a:latin typeface="Cambria Math" panose="02040503050406030204" pitchFamily="18" charset="0"/>
                            </a:rPr>
                            <m:t>𝑥</m:t>
                          </m:r>
                        </m:e>
                        <m:sub>
                          <m:r>
                            <a:rPr lang="en-US" sz="1500" i="1">
                              <a:solidFill>
                                <a:srgbClr val="000000"/>
                              </a:solidFill>
                              <a:latin typeface="Cambria Math" panose="02040503050406030204" pitchFamily="18" charset="0"/>
                            </a:rPr>
                            <m:t>𝑛</m:t>
                          </m:r>
                        </m:sub>
                      </m:sSub>
                      <m:r>
                        <a:rPr lang="en-US" sz="1500" i="1">
                          <a:solidFill>
                            <a:srgbClr val="000000"/>
                          </a:solidFill>
                          <a:latin typeface="Cambria Math" panose="02040503050406030204" pitchFamily="18" charset="0"/>
                        </a:rPr>
                        <m:t>,</m:t>
                      </m:r>
                      <m:sSub>
                        <m:sSubPr>
                          <m:ctrlPr>
                            <a:rPr lang="en-US" sz="1500" i="1">
                              <a:solidFill>
                                <a:srgbClr val="000000"/>
                              </a:solidFill>
                              <a:latin typeface="Cambria Math" panose="02040503050406030204" pitchFamily="18" charset="0"/>
                            </a:rPr>
                          </m:ctrlPr>
                        </m:sSubPr>
                        <m:e>
                          <m:r>
                            <a:rPr lang="en-US" sz="1500" i="1">
                              <a:solidFill>
                                <a:srgbClr val="000000"/>
                              </a:solidFill>
                              <a:latin typeface="Cambria Math" panose="02040503050406030204" pitchFamily="18" charset="0"/>
                            </a:rPr>
                            <m:t>𝑦</m:t>
                          </m:r>
                        </m:e>
                        <m:sub>
                          <m:r>
                            <a:rPr lang="en-US" sz="1500" i="1">
                              <a:solidFill>
                                <a:srgbClr val="000000"/>
                              </a:solidFill>
                              <a:latin typeface="Cambria Math" panose="02040503050406030204" pitchFamily="18" charset="0"/>
                            </a:rPr>
                            <m:t>𝑛</m:t>
                          </m:r>
                        </m:sub>
                      </m:sSub>
                      <m:r>
                        <a:rPr lang="en-US" sz="1500" i="1">
                          <a:solidFill>
                            <a:srgbClr val="000000"/>
                          </a:solidFill>
                          <a:latin typeface="Cambria Math" panose="02040503050406030204" pitchFamily="18" charset="0"/>
                        </a:rPr>
                        <m:t>)</m:t>
                      </m:r>
                    </m:oMath>
                  </m:oMathPara>
                </a14:m>
                <a:endParaRPr lang="en-US" sz="2100" b="1" i="1" dirty="0">
                  <a:solidFill>
                    <a:srgbClr val="000000"/>
                  </a:solidFill>
                  <a:latin typeface="华文楷体" pitchFamily="2" charset="-122"/>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91789" y="3129552"/>
                <a:ext cx="4625141" cy="707886"/>
              </a:xfrm>
              <a:prstGeom prst="rect">
                <a:avLst/>
              </a:prstGeom>
              <a:blipFill rotWithShape="0">
                <a:blip r:embed="rId3" cstate="print"/>
                <a:stretch>
                  <a:fillRect l="-1451" t="-3419" b="-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895975" y="3086101"/>
                <a:ext cx="1190375" cy="415498"/>
              </a:xfrm>
              <a:prstGeom prst="rect">
                <a:avLst/>
              </a:prstGeom>
              <a:noFill/>
            </p:spPr>
            <p:txBody>
              <a:bodyPr wrap="square" rtlCol="0">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𝑜𝑟</m:t>
                          </m:r>
                          <m:r>
                            <a:rPr lang="en-US" i="1">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𝑓</m:t>
                          </m:r>
                        </m:e>
                        <m:sub>
                          <m:r>
                            <a:rPr lang="en-US" i="1">
                              <a:solidFill>
                                <a:srgbClr val="000000"/>
                              </a:solidFill>
                              <a:latin typeface="Cambria Math" panose="02040503050406030204" pitchFamily="18" charset="0"/>
                            </a:rPr>
                            <m:t>𝑤</m:t>
                          </m:r>
                        </m:sub>
                      </m:sSub>
                    </m:oMath>
                  </m:oMathPara>
                </a14:m>
                <a:endParaRPr lang="en-US" sz="2100" b="1" i="1" dirty="0">
                  <a:solidFill>
                    <a:srgbClr val="000000"/>
                  </a:solidFill>
                  <a:latin typeface="华文楷体" pitchFamily="2" charset="-122"/>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670634" y="2971800"/>
                <a:ext cx="1587166" cy="461665"/>
              </a:xfrm>
              <a:prstGeom prst="rect">
                <a:avLst/>
              </a:prstGeom>
              <a:blipFill rotWithShape="0">
                <a:blip r:embed="rId4" cstate="print"/>
                <a:stretch>
                  <a:fillRect b="-1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485900" y="4202489"/>
                <a:ext cx="2833998" cy="646331"/>
              </a:xfrm>
              <a:prstGeom prst="rect">
                <a:avLst/>
              </a:prstGeom>
              <a:noFill/>
              <a:ln>
                <a:solidFill>
                  <a:srgbClr val="FF0000"/>
                </a:solidFill>
              </a:ln>
            </p:spPr>
            <p:txBody>
              <a:bodyPr wrap="square" rtlCol="0">
                <a:spAutoFit/>
              </a:bodyPr>
              <a:lstStyle/>
              <a:p>
                <a:pPr fontAlgn="base">
                  <a:spcBef>
                    <a:spcPct val="0"/>
                  </a:spcBef>
                  <a:spcAft>
                    <a:spcPct val="0"/>
                  </a:spcAft>
                </a:pPr>
                <a:r>
                  <a:rPr lang="en-US" b="1" i="1" dirty="0">
                    <a:solidFill>
                      <a:srgbClr val="000000"/>
                    </a:solidFill>
                    <a:latin typeface="华文楷体" pitchFamily="2" charset="-122"/>
                  </a:rPr>
                  <a:t>Loss Function:    </a:t>
                </a:r>
                <a14:m>
                  <m:oMath xmlns:m="http://schemas.openxmlformats.org/officeDocument/2006/math">
                    <m:r>
                      <a:rPr lang="en-US" i="1">
                        <a:solidFill>
                          <a:srgbClr val="000000"/>
                        </a:solidFill>
                        <a:latin typeface="Cambria Math" panose="02040503050406030204" pitchFamily="18" charset="0"/>
                      </a:rPr>
                      <m:t>𝑙</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𝑧</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oMath>
                </a14:m>
                <a:endParaRPr lang="en-US" b="1" i="1" dirty="0">
                  <a:solidFill>
                    <a:srgbClr val="000000"/>
                  </a:solidFill>
                  <a:latin typeface="华文楷体" pitchFamily="2" charset="-122"/>
                </a:endParaRPr>
              </a:p>
              <a:p>
                <a:pPr fontAlgn="base">
                  <a:spcBef>
                    <a:spcPct val="0"/>
                  </a:spcBef>
                  <a:spcAft>
                    <a:spcPct val="0"/>
                  </a:spcAft>
                </a:pPr>
                <a:r>
                  <a:rPr lang="en-US" b="1" i="1" dirty="0">
                    <a:solidFill>
                      <a:srgbClr val="000000"/>
                    </a:solidFill>
                    <a:latin typeface="华文楷体" pitchFamily="2" charset="-122"/>
                  </a:rPr>
                  <a:t>Risk:       </a:t>
                </a:r>
                <a14:m>
                  <m:oMath xmlns:m="http://schemas.openxmlformats.org/officeDocument/2006/math">
                    <m:r>
                      <m:rPr>
                        <m:sty m:val="p"/>
                      </m:rPr>
                      <a:rPr lang="en-US" b="1" i="1">
                        <a:solidFill>
                          <a:srgbClr val="000000"/>
                        </a:solidFill>
                        <a:latin typeface="Cambria Math" panose="02040503050406030204" pitchFamily="18" charset="0"/>
                      </a:rPr>
                      <m:t>R</m:t>
                    </m:r>
                    <m:d>
                      <m:dPr>
                        <m:ctrlPr>
                          <a:rPr lang="en-US" i="1">
                            <a:solidFill>
                              <a:srgbClr val="000000"/>
                            </a:solidFill>
                            <a:latin typeface="Cambria Math" panose="02040503050406030204" pitchFamily="18" charset="0"/>
                          </a:rPr>
                        </m:ctrlPr>
                      </m:dPr>
                      <m:e>
                        <m:r>
                          <m:rPr>
                            <m:sty m:val="p"/>
                          </m:rPr>
                          <a:rPr lang="en-US">
                            <a:solidFill>
                              <a:srgbClr val="000000"/>
                            </a:solidFill>
                            <a:latin typeface="Cambria Math" panose="02040503050406030204" pitchFamily="18" charset="0"/>
                          </a:rPr>
                          <m:t>f</m:t>
                        </m:r>
                      </m:e>
                    </m:d>
                    <m:r>
                      <a:rPr lang="en-US">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𝑃</m:t>
                        </m:r>
                      </m:sub>
                    </m:sSub>
                    <m:r>
                      <a:rPr lang="en-US" i="1">
                        <a:solidFill>
                          <a:srgbClr val="000000"/>
                        </a:solidFill>
                        <a:latin typeface="Cambria Math" panose="02040503050406030204" pitchFamily="18" charset="0"/>
                      </a:rPr>
                      <m:t>𝑙</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𝑍</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oMath>
                </a14:m>
                <a:endParaRPr lang="en-US" b="1" i="1" dirty="0">
                  <a:solidFill>
                    <a:srgbClr val="000000"/>
                  </a:solidFill>
                  <a:latin typeface="华文楷体" pitchFamily="2" charset="-122"/>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57200" y="4460317"/>
                <a:ext cx="3778664" cy="830997"/>
              </a:xfrm>
              <a:prstGeom prst="rect">
                <a:avLst/>
              </a:prstGeom>
              <a:blipFill rotWithShape="0">
                <a:blip r:embed="rId5" cstate="print"/>
                <a:stretch>
                  <a:fillRect l="-2251" t="-5072" b="-15217"/>
                </a:stretch>
              </a:blipFill>
              <a:ln>
                <a:solidFill>
                  <a:srgbClr val="FF0000"/>
                </a:solidFill>
              </a:ln>
            </p:spPr>
            <p:txBody>
              <a:bodyPr/>
              <a:lstStyle/>
              <a:p>
                <a:r>
                  <a:rPr lang="zh-CN" altLang="en-US">
                    <a:noFill/>
                  </a:rPr>
                  <a:t> </a:t>
                </a:r>
              </a:p>
            </p:txBody>
          </p:sp>
        </mc:Fallback>
      </mc:AlternateContent>
      <p:cxnSp>
        <p:nvCxnSpPr>
          <p:cNvPr id="15" name="Straight Arrow Connector 14"/>
          <p:cNvCxnSpPr/>
          <p:nvPr/>
        </p:nvCxnSpPr>
        <p:spPr>
          <a:xfrm>
            <a:off x="2457450" y="3771900"/>
            <a:ext cx="592320" cy="351746"/>
          </a:xfrm>
          <a:prstGeom prst="straightConnector1">
            <a:avLst/>
          </a:prstGeom>
          <a:ln>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120316" y="3751123"/>
            <a:ext cx="503963" cy="372524"/>
          </a:xfrm>
          <a:prstGeom prst="straightConnector1">
            <a:avLst/>
          </a:prstGeom>
          <a:ln>
            <a:solidFill>
              <a:srgbClr val="3333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4286250" y="4213259"/>
                <a:ext cx="1233614" cy="276999"/>
              </a:xfrm>
              <a:prstGeom prst="rect">
                <a:avLst/>
              </a:prstGeom>
              <a:noFill/>
            </p:spPr>
            <p:txBody>
              <a:bodyPr wrap="square" rtlCol="0">
                <a:spAutoFit/>
              </a:bodyPr>
              <a:lstStyle/>
              <a:p>
                <a:pPr fontAlgn="base">
                  <a:spcBef>
                    <a:spcPct val="0"/>
                  </a:spcBef>
                  <a:spcAft>
                    <a:spcPct val="0"/>
                  </a:spcAft>
                </a:pPr>
                <a14:m>
                  <m:oMath xmlns:m="http://schemas.openxmlformats.org/officeDocument/2006/math">
                    <m:r>
                      <a:rPr lang="en-US" sz="1200" i="1">
                        <a:solidFill>
                          <a:srgbClr val="000000"/>
                        </a:solidFill>
                        <a:latin typeface="Cambria Math" panose="02040503050406030204" pitchFamily="18" charset="0"/>
                      </a:rPr>
                      <m:t>𝑃</m:t>
                    </m:r>
                  </m:oMath>
                </a14:m>
                <a:r>
                  <a:rPr lang="en-US" sz="1200" b="1" i="1" dirty="0">
                    <a:solidFill>
                      <a:srgbClr val="000000"/>
                    </a:solidFill>
                    <a:latin typeface="华文楷体" pitchFamily="2" charset="-122"/>
                  </a:rPr>
                  <a:t> is unknown</a:t>
                </a:r>
              </a:p>
            </p:txBody>
          </p:sp>
        </mc:Choice>
        <mc:Fallback xmlns="">
          <p:sp>
            <p:nvSpPr>
              <p:cNvPr id="21" name="TextBox 20"/>
              <p:cNvSpPr txBox="1">
                <a:spLocks noRot="1" noChangeAspect="1" noMove="1" noResize="1" noEditPoints="1" noAdjustHandles="1" noChangeArrowheads="1" noChangeShapeType="1" noTextEdit="1"/>
              </p:cNvSpPr>
              <p:nvPr/>
            </p:nvSpPr>
            <p:spPr>
              <a:xfrm>
                <a:off x="4191000" y="4474678"/>
                <a:ext cx="1644818" cy="338554"/>
              </a:xfrm>
              <a:prstGeom prst="rect">
                <a:avLst/>
              </a:prstGeom>
              <a:blipFill rotWithShape="0">
                <a:blip r:embed="rId6" cstate="print"/>
                <a:stretch>
                  <a:fillRect t="-3571" b="-2321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372101" y="4126401"/>
                <a:ext cx="2517983" cy="761940"/>
              </a:xfrm>
              <a:prstGeom prst="rect">
                <a:avLst/>
              </a:prstGeom>
              <a:noFill/>
              <a:ln>
                <a:solidFill>
                  <a:srgbClr val="FF0000"/>
                </a:solidFill>
              </a:ln>
            </p:spPr>
            <p:txBody>
              <a:bodyPr wrap="square" rtlCol="0">
                <a:spAutoFit/>
              </a:bodyPr>
              <a:lstStyle/>
              <a:p>
                <a:pPr fontAlgn="base">
                  <a:spcBef>
                    <a:spcPct val="0"/>
                  </a:spcBef>
                  <a:spcAft>
                    <a:spcPct val="0"/>
                  </a:spcAft>
                </a:pPr>
                <a:r>
                  <a:rPr lang="en-US" b="1" i="1" dirty="0">
                    <a:solidFill>
                      <a:srgbClr val="000000"/>
                    </a:solidFill>
                    <a:latin typeface="华文楷体" pitchFamily="2" charset="-122"/>
                  </a:rPr>
                  <a:t>Empirical Risk:</a:t>
                </a:r>
              </a:p>
              <a:p>
                <a:pPr fontAlgn="base">
                  <a:spcBef>
                    <a:spcPct val="0"/>
                  </a:spcBef>
                  <a:spcAft>
                    <a:spcPct val="0"/>
                  </a:spcAft>
                </a:pPr>
                <a:r>
                  <a:rPr lang="en-US" b="1" i="1" dirty="0">
                    <a:solidFill>
                      <a:srgbClr val="000000"/>
                    </a:solidFill>
                    <a:latin typeface="华文楷体" pitchFamily="2" charset="-122"/>
                  </a:rPr>
                  <a:t> </a:t>
                </a:r>
                <a14:m>
                  <m:oMath xmlns:m="http://schemas.openxmlformats.org/officeDocument/2006/math">
                    <m:sSub>
                      <m:sSubPr>
                        <m:ctrlPr>
                          <a:rPr lang="en-US" i="1">
                            <a:solidFill>
                              <a:srgbClr val="000000"/>
                            </a:solidFill>
                            <a:latin typeface="Cambria Math" panose="02040503050406030204" pitchFamily="18" charset="0"/>
                          </a:rPr>
                        </m:ctrlPr>
                      </m:sSubPr>
                      <m:e>
                        <m:r>
                          <m:rPr>
                            <m:sty m:val="p"/>
                          </m:rPr>
                          <a:rPr lang="en-US" b="1" i="1">
                            <a:solidFill>
                              <a:srgbClr val="000000"/>
                            </a:solidFill>
                            <a:latin typeface="Cambria Math" panose="02040503050406030204" pitchFamily="18" charset="0"/>
                          </a:rPr>
                          <m:t>R</m:t>
                        </m:r>
                      </m:e>
                      <m:sub>
                        <m:r>
                          <m:rPr>
                            <m:sty m:val="p"/>
                          </m:rPr>
                          <a:rPr lang="en-US">
                            <a:solidFill>
                              <a:srgbClr val="000000"/>
                            </a:solidFill>
                            <a:latin typeface="Cambria Math" panose="02040503050406030204" pitchFamily="18" charset="0"/>
                          </a:rPr>
                          <m:t>S</m:t>
                        </m:r>
                      </m:sub>
                    </m:sSub>
                    <m:r>
                      <a:rPr lang="en-US">
                        <a:solidFill>
                          <a:srgbClr val="000000"/>
                        </a:solidFill>
                        <a:latin typeface="Cambria Math" panose="02040503050406030204" pitchFamily="18" charset="0"/>
                      </a:rPr>
                      <m:t>(</m:t>
                    </m:r>
                    <m:r>
                      <m:rPr>
                        <m:sty m:val="p"/>
                      </m:rPr>
                      <a:rPr lang="en-US">
                        <a:solidFill>
                          <a:srgbClr val="000000"/>
                        </a:solidFill>
                        <a:latin typeface="Cambria Math" panose="02040503050406030204" pitchFamily="18" charset="0"/>
                      </a:rPr>
                      <m:t>f</m:t>
                    </m:r>
                    <m:r>
                      <a:rPr lang="en-US">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𝑛</m:t>
                        </m:r>
                      </m:den>
                    </m:f>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r>
                          <a:rPr lang="en-US" i="1">
                            <a:solidFill>
                              <a:srgbClr val="000000"/>
                            </a:solidFill>
                            <a:latin typeface="Cambria Math" panose="02040503050406030204" pitchFamily="18" charset="0"/>
                          </a:rPr>
                          <m:t>𝑙</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𝑧</m:t>
                            </m:r>
                          </m:e>
                          <m:sub>
                            <m:r>
                              <a:rPr lang="en-US" i="1">
                                <a:solidFill>
                                  <a:srgbClr val="000000"/>
                                </a:solidFill>
                                <a:latin typeface="Cambria Math" panose="02040503050406030204" pitchFamily="18" charset="0"/>
                              </a:rPr>
                              <m:t>𝑖</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e>
                    </m:nary>
                  </m:oMath>
                </a14:m>
                <a:endParaRPr lang="en-US" sz="2100" b="1" i="1" dirty="0">
                  <a:solidFill>
                    <a:srgbClr val="000000"/>
                  </a:solidFill>
                  <a:latin typeface="华文楷体" pitchFamily="2" charset="-122"/>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638800" y="4358868"/>
                <a:ext cx="3357311" cy="985206"/>
              </a:xfrm>
              <a:prstGeom prst="rect">
                <a:avLst/>
              </a:prstGeom>
              <a:blipFill rotWithShape="0">
                <a:blip r:embed="rId7" cstate="print"/>
                <a:stretch>
                  <a:fillRect l="-2532" t="-4268"/>
                </a:stretch>
              </a:blipFill>
              <a:ln>
                <a:solidFill>
                  <a:srgbClr val="FF0000"/>
                </a:solidFill>
              </a:ln>
            </p:spPr>
            <p:txBody>
              <a:bodyPr/>
              <a:lstStyle/>
              <a:p>
                <a:r>
                  <a:rPr lang="zh-CN" altLang="en-US">
                    <a:noFill/>
                  </a:rPr>
                  <a:t> </a:t>
                </a:r>
              </a:p>
            </p:txBody>
          </p:sp>
        </mc:Fallback>
      </mc:AlternateContent>
      <p:cxnSp>
        <p:nvCxnSpPr>
          <p:cNvPr id="26" name="Straight Arrow Connector 25"/>
          <p:cNvCxnSpPr/>
          <p:nvPr/>
        </p:nvCxnSpPr>
        <p:spPr>
          <a:xfrm>
            <a:off x="4343401" y="4513341"/>
            <a:ext cx="988799" cy="0"/>
          </a:xfrm>
          <a:prstGeom prst="straightConnector1">
            <a:avLst/>
          </a:prstGeom>
          <a:ln>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743701" y="3194196"/>
            <a:ext cx="42932" cy="908672"/>
          </a:xfrm>
          <a:prstGeom prst="straightConnector1">
            <a:avLst/>
          </a:prstGeom>
          <a:ln>
            <a:solidFill>
              <a:srgbClr val="3333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5603709" y="3371851"/>
                <a:ext cx="1082842" cy="484235"/>
              </a:xfrm>
              <a:prstGeom prst="rect">
                <a:avLst/>
              </a:prstGeom>
              <a:noFill/>
            </p:spPr>
            <p:txBody>
              <a:bodyPr wrap="square" rtlCol="0">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func>
                        <m:funcPr>
                          <m:ctrlPr>
                            <a:rPr lang="en-US" i="1">
                              <a:solidFill>
                                <a:srgbClr val="000000"/>
                              </a:solidFill>
                              <a:latin typeface="Cambria Math" panose="02040503050406030204" pitchFamily="18" charset="0"/>
                            </a:rPr>
                          </m:ctrlPr>
                        </m:funcPr>
                        <m:fName>
                          <m:limLow>
                            <m:limLowPr>
                              <m:ctrlPr>
                                <a:rPr lang="en-US" i="1">
                                  <a:solidFill>
                                    <a:srgbClr val="000000"/>
                                  </a:solidFill>
                                  <a:latin typeface="Cambria Math" panose="02040503050406030204" pitchFamily="18" charset="0"/>
                                </a:rPr>
                              </m:ctrlPr>
                            </m:limLowPr>
                            <m:e>
                              <m:r>
                                <m:rPr>
                                  <m:sty m:val="p"/>
                                </m:rPr>
                                <a:rPr lang="en-US">
                                  <a:solidFill>
                                    <a:srgbClr val="000000"/>
                                  </a:solidFill>
                                  <a:latin typeface="Cambria Math" panose="02040503050406030204" pitchFamily="18" charset="0"/>
                                </a:rPr>
                                <m:t>min</m:t>
                              </m:r>
                            </m:e>
                            <m:lim>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ea typeface="Cambria Math" panose="02040503050406030204" pitchFamily="18" charset="0"/>
                                </a:rPr>
                                <m:t>ℱ</m:t>
                              </m:r>
                            </m:lim>
                          </m:limLow>
                        </m:fName>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𝑆</m:t>
                              </m:r>
                            </m:sub>
                          </m:sSub>
                        </m:e>
                      </m:fun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oMath>
                  </m:oMathPara>
                </a14:m>
                <a:endParaRPr lang="en-US" sz="2100" b="1" i="1" dirty="0">
                  <a:solidFill>
                    <a:srgbClr val="000000"/>
                  </a:solidFill>
                  <a:latin typeface="华文楷体" pitchFamily="2" charset="-122"/>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947611" y="3352800"/>
                <a:ext cx="1443789" cy="614784"/>
              </a:xfrm>
              <a:prstGeom prst="rect">
                <a:avLst/>
              </a:prstGeom>
              <a:blipFill rotWithShape="0">
                <a:blip r:embed="rId8" cstate="print"/>
                <a:stretch>
                  <a:fillRect l="-844" r="-10127" b="-891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83696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01880" y="2529642"/>
            <a:ext cx="676777" cy="372979"/>
          </a:xfrm>
          <a:prstGeom prst="rect">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100" b="1" i="1">
              <a:solidFill>
                <a:srgbClr val="FFFFFF"/>
              </a:solidFill>
            </a:endParaRPr>
          </a:p>
        </p:txBody>
      </p:sp>
      <p:sp>
        <p:nvSpPr>
          <p:cNvPr id="2" name="Title 1"/>
          <p:cNvSpPr>
            <a:spLocks noGrp="1"/>
          </p:cNvSpPr>
          <p:nvPr>
            <p:ph type="title"/>
          </p:nvPr>
        </p:nvSpPr>
        <p:spPr>
          <a:xfrm>
            <a:off x="1257300" y="1037234"/>
            <a:ext cx="7886700" cy="1325563"/>
          </a:xfrm>
        </p:spPr>
        <p:txBody>
          <a:bodyPr/>
          <a:lstStyle/>
          <a:p>
            <a:r>
              <a:rPr lang="en-US" dirty="0" smtClean="0"/>
              <a:t>Gradient Decent methods</a:t>
            </a:r>
            <a:endParaRPr lang="en-US" sz="27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314451" y="2265488"/>
                <a:ext cx="6491414" cy="3563729"/>
              </a:xfrm>
            </p:spPr>
            <p:txBody>
              <a:bodyPr>
                <a:noAutofit/>
              </a:bodyPr>
              <a:lstStyle/>
              <a:p>
                <a:r>
                  <a:rPr lang="en-US" sz="1800" dirty="0" smtClean="0"/>
                  <a:t>Gradient Descent (GD):     </a:t>
                </a:r>
              </a:p>
              <a:p>
                <a:pPr lvl="1"/>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𝑤</m:t>
                        </m:r>
                      </m:e>
                      <m:sub>
                        <m:r>
                          <a:rPr lang="en-US" sz="1600" i="1">
                            <a:latin typeface="Cambria Math" panose="02040503050406030204" pitchFamily="18" charset="0"/>
                          </a:rPr>
                          <m:t>𝑡</m:t>
                        </m:r>
                        <m:r>
                          <a:rPr lang="en-US" sz="1600" i="1">
                            <a:latin typeface="Cambria Math" panose="02040503050406030204" pitchFamily="18" charset="0"/>
                          </a:rPr>
                          <m:t>+1</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𝑤</m:t>
                        </m:r>
                      </m:e>
                      <m:sub>
                        <m:r>
                          <a:rPr lang="en-US" sz="1600" i="1">
                            <a:latin typeface="Cambria Math" panose="02040503050406030204" pitchFamily="18" charset="0"/>
                          </a:rPr>
                          <m:t>𝑡</m:t>
                        </m:r>
                      </m:sub>
                    </m:sSub>
                    <m:r>
                      <a:rPr lang="en-US" sz="1600" i="1">
                        <a:latin typeface="Cambria Math" panose="02040503050406030204" pitchFamily="18" charset="0"/>
                      </a:rPr>
                      <m:t>−</m:t>
                    </m:r>
                    <m:r>
                      <a:rPr lang="en-US" sz="1600" i="1">
                        <a:latin typeface="Cambria Math" panose="02040503050406030204" pitchFamily="18" charset="0"/>
                      </a:rPr>
                      <m:t>𝜂</m:t>
                    </m:r>
                    <m:r>
                      <a:rPr lang="en-US" sz="1600">
                        <a:latin typeface="Cambria Math" panose="02040503050406030204" pitchFamily="18" charset="0"/>
                      </a:rPr>
                      <m:t>𝛻</m:t>
                    </m:r>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𝑤</m:t>
                            </m:r>
                          </m:e>
                          <m:sub>
                            <m:r>
                              <a:rPr lang="en-US" sz="1600" b="0" i="1" smtClean="0">
                                <a:latin typeface="Cambria Math" panose="02040503050406030204" pitchFamily="18" charset="0"/>
                              </a:rPr>
                              <m:t>𝑡</m:t>
                            </m:r>
                          </m:sub>
                        </m:sSub>
                      </m:e>
                    </m:d>
                  </m:oMath>
                </a14:m>
                <a:r>
                  <a:rPr lang="en-US" sz="1600" dirty="0" smtClean="0"/>
                  <a:t>                        </a:t>
                </a:r>
                <a14:m>
                  <m:oMath xmlns:m="http://schemas.openxmlformats.org/officeDocument/2006/math">
                    <m:r>
                      <a:rPr lang="en-US" sz="1600" i="1" dirty="0" smtClean="0">
                        <a:latin typeface="Cambria Math" panose="02040503050406030204" pitchFamily="18" charset="0"/>
                        <a:ea typeface="Cambria Math" panose="02040503050406030204" pitchFamily="18" charset="0"/>
                      </a:rPr>
                      <m:t>𝒪</m:t>
                    </m:r>
                    <m:r>
                      <a:rPr lang="en-US" sz="1600" b="0" i="1" dirty="0" smtClean="0">
                        <a:latin typeface="Cambria Math" panose="02040503050406030204" pitchFamily="18" charset="0"/>
                        <a:ea typeface="Cambria Math" panose="02040503050406030204" pitchFamily="18" charset="0"/>
                      </a:rPr>
                      <m:t>(</m:t>
                    </m:r>
                    <m:r>
                      <a:rPr lang="en-US" sz="1600" b="0" i="1" dirty="0" smtClean="0">
                        <a:latin typeface="Cambria Math" panose="02040503050406030204" pitchFamily="18" charset="0"/>
                        <a:ea typeface="Cambria Math" panose="02040503050406030204" pitchFamily="18" charset="0"/>
                      </a:rPr>
                      <m:t>𝑛𝑑</m:t>
                    </m:r>
                    <m:r>
                      <a:rPr lang="en-US" sz="1600" b="0" i="1" dirty="0" smtClean="0">
                        <a:latin typeface="Cambria Math" panose="02040503050406030204" pitchFamily="18" charset="0"/>
                        <a:ea typeface="Cambria Math" panose="02040503050406030204" pitchFamily="18" charset="0"/>
                      </a:rPr>
                      <m:t>)</m:t>
                    </m:r>
                  </m:oMath>
                </a14:m>
                <a:r>
                  <a:rPr lang="en-US" sz="1600" dirty="0" smtClean="0"/>
                  <a:t>                         </a:t>
                </a:r>
              </a:p>
              <a:p>
                <a:pPr marL="342900" lvl="1" indent="0">
                  <a:buNone/>
                </a:pPr>
                <a:endParaRPr lang="en-US" sz="1600" dirty="0" smtClean="0"/>
              </a:p>
              <a:p>
                <a:r>
                  <a:rPr lang="en-US" sz="2800" dirty="0" smtClean="0">
                    <a:solidFill>
                      <a:srgbClr val="C00000"/>
                    </a:solidFill>
                  </a:rPr>
                  <a:t>Stochastic Gradient Descent (SGD): </a:t>
                </a:r>
              </a:p>
              <a:p>
                <a:pPr lvl="1"/>
                <a14:m>
                  <m:oMath xmlns:m="http://schemas.openxmlformats.org/officeDocument/2006/math">
                    <m:sSub>
                      <m:sSubPr>
                        <m:ctrlPr>
                          <a:rPr lang="en-US" sz="2400" i="1">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𝑤</m:t>
                        </m:r>
                      </m:e>
                      <m:sub>
                        <m:r>
                          <a:rPr lang="en-US" sz="2400" i="1">
                            <a:solidFill>
                              <a:srgbClr val="C00000"/>
                            </a:solidFill>
                            <a:latin typeface="Cambria Math" panose="02040503050406030204" pitchFamily="18" charset="0"/>
                          </a:rPr>
                          <m:t>𝑡</m:t>
                        </m:r>
                        <m:r>
                          <a:rPr lang="en-US" sz="2400" i="1">
                            <a:solidFill>
                              <a:srgbClr val="C00000"/>
                            </a:solidFill>
                            <a:latin typeface="Cambria Math" panose="02040503050406030204" pitchFamily="18" charset="0"/>
                          </a:rPr>
                          <m:t>+1</m:t>
                        </m:r>
                      </m:sub>
                    </m:sSub>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𝑤</m:t>
                        </m:r>
                      </m:e>
                      <m:sub>
                        <m:r>
                          <a:rPr lang="en-US" sz="2400" i="1">
                            <a:solidFill>
                              <a:srgbClr val="C00000"/>
                            </a:solidFill>
                            <a:latin typeface="Cambria Math" panose="02040503050406030204" pitchFamily="18" charset="0"/>
                          </a:rPr>
                          <m:t>𝑡</m:t>
                        </m:r>
                      </m:sub>
                    </m:sSub>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𝜂</m:t>
                        </m:r>
                      </m:e>
                      <m:sub>
                        <m:r>
                          <a:rPr lang="en-US" sz="2400" i="1">
                            <a:solidFill>
                              <a:srgbClr val="C00000"/>
                            </a:solidFill>
                            <a:latin typeface="Cambria Math" panose="02040503050406030204" pitchFamily="18" charset="0"/>
                          </a:rPr>
                          <m:t>𝑡</m:t>
                        </m:r>
                      </m:sub>
                    </m:sSub>
                    <m:r>
                      <a:rPr lang="en-US" sz="2400">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𝑓</m:t>
                        </m:r>
                      </m:e>
                      <m:sub>
                        <m:r>
                          <a:rPr lang="en-US" sz="2400" i="1">
                            <a:solidFill>
                              <a:srgbClr val="C00000"/>
                            </a:solidFill>
                            <a:latin typeface="Cambria Math" panose="02040503050406030204" pitchFamily="18" charset="0"/>
                          </a:rPr>
                          <m:t>𝑖</m:t>
                        </m:r>
                      </m:sub>
                    </m:sSub>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𝑤</m:t>
                        </m:r>
                      </m:e>
                      <m:sub>
                        <m:r>
                          <a:rPr lang="en-US" sz="2400" i="1">
                            <a:solidFill>
                              <a:srgbClr val="C00000"/>
                            </a:solidFill>
                            <a:latin typeface="Cambria Math" panose="02040503050406030204" pitchFamily="18" charset="0"/>
                          </a:rPr>
                          <m:t>𝑡</m:t>
                        </m:r>
                      </m:sub>
                    </m:sSub>
                    <m:r>
                      <a:rPr lang="en-US" sz="2400" i="1">
                        <a:solidFill>
                          <a:srgbClr val="C00000"/>
                        </a:solidFill>
                        <a:latin typeface="Cambria Math" panose="02040503050406030204" pitchFamily="18" charset="0"/>
                      </a:rPr>
                      <m:t>)</m:t>
                    </m:r>
                  </m:oMath>
                </a14:m>
                <a:r>
                  <a:rPr lang="en-US" sz="2400" dirty="0">
                    <a:solidFill>
                      <a:srgbClr val="C00000"/>
                    </a:solidFill>
                  </a:rPr>
                  <a:t>, </a:t>
                </a:r>
                <a:r>
                  <a:rPr lang="en-US" sz="2400" dirty="0"/>
                  <a:t> </a:t>
                </a:r>
                <a:endParaRPr lang="en-US" sz="2400" dirty="0" smtClean="0"/>
              </a:p>
              <a:p>
                <a:pPr lvl="1"/>
                <a:r>
                  <a:rPr lang="en-US" sz="2000" dirty="0" smtClean="0"/>
                  <a:t> where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𝑖</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0" i="1" smtClean="0">
                                <a:latin typeface="Cambria Math" panose="02040503050406030204" pitchFamily="18" charset="0"/>
                              </a:rPr>
                              <m:t>𝑤</m:t>
                            </m:r>
                          </m:e>
                          <m:sub>
                            <m:r>
                              <a:rPr lang="en-US" sz="2000" i="1">
                                <a:latin typeface="Cambria Math" panose="02040503050406030204" pitchFamily="18" charset="0"/>
                              </a:rPr>
                              <m:t>𝑡</m:t>
                            </m:r>
                          </m:sub>
                        </m:sSub>
                      </m:e>
                    </m:d>
                    <m:r>
                      <a:rPr lang="en-US" sz="2000" i="1">
                        <a:latin typeface="Cambria Math" panose="02040503050406030204" pitchFamily="18" charset="0"/>
                      </a:rPr>
                      <m:t>=</m:t>
                    </m:r>
                    <m:r>
                      <a:rPr lang="en-US" sz="2000">
                        <a:latin typeface="Cambria Math" panose="02040503050406030204" pitchFamily="18" charset="0"/>
                      </a:rPr>
                      <m:t>𝛻</m:t>
                    </m:r>
                    <m:r>
                      <a:rPr lang="en-US" sz="2000" i="1">
                        <a:latin typeface="Cambria Math" panose="02040503050406030204" pitchFamily="18" charset="0"/>
                      </a:rPr>
                      <m:t>𝑓</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𝑤</m:t>
                        </m:r>
                      </m:e>
                      <m:sub>
                        <m:r>
                          <a:rPr lang="en-US" sz="2000" i="1">
                            <a:latin typeface="Cambria Math" panose="02040503050406030204" pitchFamily="18" charset="0"/>
                          </a:rPr>
                          <m:t>𝑡</m:t>
                        </m:r>
                      </m:sub>
                    </m:sSub>
                    <m:r>
                      <a:rPr lang="en-US" sz="2000" i="1">
                        <a:latin typeface="Cambria Math" panose="02040503050406030204" pitchFamily="18" charset="0"/>
                      </a:rPr>
                      <m:t>)</m:t>
                    </m:r>
                  </m:oMath>
                </a14:m>
                <a:r>
                  <a:rPr lang="en-US" sz="2000" dirty="0"/>
                  <a:t> </a:t>
                </a:r>
                <a:endParaRPr lang="en-US" sz="2000" dirty="0" smtClean="0"/>
              </a:p>
              <a:p>
                <a:pPr marL="0" indent="0">
                  <a:buNone/>
                </a:pPr>
                <a:r>
                  <a:rPr lang="en-US" sz="1800" dirty="0" smtClean="0"/>
                  <a:t>                                   </a:t>
                </a:r>
                <a:r>
                  <a:rPr lang="en-US" sz="1800" i="1" dirty="0" smtClean="0"/>
                  <a:t>V</a:t>
                </a:r>
                <a:r>
                  <a:rPr lang="en-US" altLang="zh-CN" sz="1800" i="1" dirty="0" smtClean="0"/>
                  <a:t>ariance</a:t>
                </a:r>
                <a:r>
                  <a:rPr lang="en-US" sz="1800" i="1" dirty="0" smtClean="0"/>
                  <a:t> </a:t>
                </a:r>
                <a:r>
                  <a:rPr lang="zh-CN" altLang="en-US" sz="1800" i="1" dirty="0"/>
                  <a:t>：</a:t>
                </a:r>
                <a:r>
                  <a:rPr lang="en-US" sz="1800" dirty="0" smtClean="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𝑖</m:t>
                        </m:r>
                      </m:sub>
                    </m:sSub>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𝑤</m:t>
                                    </m:r>
                                  </m:e>
                                  <m:sub>
                                    <m:r>
                                      <a:rPr lang="en-US" sz="2000" i="1">
                                        <a:latin typeface="Cambria Math" panose="02040503050406030204" pitchFamily="18" charset="0"/>
                                      </a:rPr>
                                      <m:t>𝑡</m:t>
                                    </m:r>
                                  </m:sub>
                                </m:sSub>
                              </m:e>
                            </m:d>
                          </m:e>
                        </m:d>
                      </m:e>
                      <m:sup>
                        <m:r>
                          <a:rPr lang="en-US" sz="2000" i="1">
                            <a:latin typeface="Cambria Math" panose="02040503050406030204" pitchFamily="18" charset="0"/>
                          </a:rPr>
                          <m:t>2</m:t>
                        </m:r>
                      </m:sup>
                    </m:sSup>
                    <m:r>
                      <a:rPr lang="en-US" sz="2000" i="1">
                        <a:latin typeface="Cambria Math" panose="02040503050406030204" pitchFamily="18" charset="0"/>
                      </a:rPr>
                      <m:t>≤</m:t>
                    </m:r>
                    <m:r>
                      <a:rPr lang="en-US" sz="2000" i="1">
                        <a:latin typeface="Cambria Math" panose="02040503050406030204" pitchFamily="18" charset="0"/>
                      </a:rPr>
                      <m:t>𝐺</m:t>
                    </m:r>
                  </m:oMath>
                </a14:m>
                <a:endParaRPr lang="en-US" sz="2000" i="1" dirty="0">
                  <a:latin typeface="Cambria Math" panose="02040503050406030204" pitchFamily="18" charset="0"/>
                </a:endParaRPr>
              </a:p>
              <a:p>
                <a:pPr marL="0" indent="0">
                  <a:buNone/>
                </a:pPr>
                <a:endParaRPr lang="en-US" sz="2400" i="1" dirty="0">
                  <a:latin typeface="Cambria Math" panose="02040503050406030204" pitchFamily="18" charset="0"/>
                </a:endParaRPr>
              </a:p>
              <a:p>
                <a:r>
                  <a:rPr lang="en-US" sz="1800" dirty="0" smtClean="0"/>
                  <a:t>Stochastic Coordinate Descent (SCD):</a:t>
                </a:r>
              </a:p>
              <a:p>
                <a:pPr lvl="1"/>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𝑤</m:t>
                        </m:r>
                      </m:e>
                      <m:sub>
                        <m:r>
                          <a:rPr lang="en-US" sz="1600" i="1">
                            <a:latin typeface="Cambria Math" panose="02040503050406030204" pitchFamily="18" charset="0"/>
                          </a:rPr>
                          <m:t>𝑡</m:t>
                        </m:r>
                        <m:r>
                          <a:rPr lang="en-US" sz="1600" i="1">
                            <a:latin typeface="Cambria Math" panose="02040503050406030204" pitchFamily="18" charset="0"/>
                          </a:rPr>
                          <m:t>+1</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𝑤</m:t>
                        </m:r>
                      </m:e>
                      <m:sub>
                        <m:r>
                          <a:rPr lang="en-US" sz="1600" i="1">
                            <a:latin typeface="Cambria Math" panose="02040503050406030204" pitchFamily="18" charset="0"/>
                          </a:rPr>
                          <m:t>𝑡</m:t>
                        </m:r>
                      </m:sub>
                    </m:sSub>
                    <m:r>
                      <a:rPr lang="en-US" sz="1600" i="1">
                        <a:latin typeface="Cambria Math" panose="02040503050406030204" pitchFamily="18" charset="0"/>
                      </a:rPr>
                      <m:t>−</m:t>
                    </m:r>
                    <m:r>
                      <a:rPr lang="en-US" sz="1600" i="1">
                        <a:latin typeface="Cambria Math" panose="02040503050406030204" pitchFamily="18" charset="0"/>
                      </a:rPr>
                      <m:t>𝜂</m:t>
                    </m:r>
                    <m:sSub>
                      <m:sSubPr>
                        <m:ctrlPr>
                          <a:rPr lang="en-US" sz="1600" i="1">
                            <a:latin typeface="Cambria Math" panose="02040503050406030204" pitchFamily="18" charset="0"/>
                          </a:rPr>
                        </m:ctrlPr>
                      </m:sSubPr>
                      <m:e>
                        <m:r>
                          <a:rPr lang="en-US" sz="1600">
                            <a:latin typeface="Cambria Math" panose="02040503050406030204" pitchFamily="18" charset="0"/>
                          </a:rPr>
                          <m:t>𝛻</m:t>
                        </m:r>
                      </m:e>
                      <m:sub>
                        <m:r>
                          <a:rPr lang="en-US" sz="1600" i="1">
                            <a:latin typeface="Cambria Math" panose="02040503050406030204" pitchFamily="18" charset="0"/>
                          </a:rPr>
                          <m:t>𝑗</m:t>
                        </m:r>
                      </m:sub>
                    </m:sSub>
                    <m:r>
                      <a:rPr lang="en-US" sz="1600" i="1">
                        <a:latin typeface="Cambria Math" panose="02040503050406030204" pitchFamily="18" charset="0"/>
                      </a:rPr>
                      <m:t>𝑓</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𝑤</m:t>
                        </m:r>
                      </m:e>
                      <m:sub>
                        <m:r>
                          <a:rPr lang="en-US" sz="1600" i="1">
                            <a:latin typeface="Cambria Math" panose="02040503050406030204" pitchFamily="18" charset="0"/>
                          </a:rPr>
                          <m:t>𝑡</m:t>
                        </m:r>
                      </m:sub>
                    </m:sSub>
                    <m:r>
                      <a:rPr lang="en-US" sz="1600" i="1">
                        <a:latin typeface="Cambria Math" panose="02040503050406030204" pitchFamily="18" charset="0"/>
                      </a:rPr>
                      <m:t>)</m:t>
                    </m:r>
                  </m:oMath>
                </a14:m>
                <a:r>
                  <a:rPr lang="en-US" sz="1600" dirty="0"/>
                  <a:t>, </a:t>
                </a:r>
                <a:r>
                  <a:rPr lang="en-US" sz="1600" dirty="0" smtClean="0"/>
                  <a:t>   where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𝑗</m:t>
                        </m:r>
                      </m:sub>
                    </m:sSub>
                    <m:sSub>
                      <m:sSubPr>
                        <m:ctrlPr>
                          <a:rPr lang="en-US" sz="1600" i="1">
                            <a:latin typeface="Cambria Math" panose="02040503050406030204" pitchFamily="18" charset="0"/>
                          </a:rPr>
                        </m:ctrlPr>
                      </m:sSubPr>
                      <m:e>
                        <m:r>
                          <a:rPr lang="en-US" sz="1600">
                            <a:latin typeface="Cambria Math" panose="02040503050406030204" pitchFamily="18" charset="0"/>
                          </a:rPr>
                          <m:t>𝛻</m:t>
                        </m:r>
                      </m:e>
                      <m:sub>
                        <m:r>
                          <a:rPr lang="en-US" sz="1600" i="1">
                            <a:latin typeface="Cambria Math" panose="02040503050406030204" pitchFamily="18" charset="0"/>
                          </a:rPr>
                          <m:t>𝑗</m:t>
                        </m:r>
                      </m:sub>
                    </m:sSub>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b="0" i="1" smtClean="0">
                                <a:latin typeface="Cambria Math" panose="02040503050406030204" pitchFamily="18" charset="0"/>
                              </a:rPr>
                              <m:t>𝑤</m:t>
                            </m:r>
                          </m:e>
                          <m:sub>
                            <m:r>
                              <a:rPr lang="en-US" sz="1600" i="1">
                                <a:latin typeface="Cambria Math" panose="02040503050406030204" pitchFamily="18" charset="0"/>
                              </a:rPr>
                              <m:t>𝑡</m:t>
                            </m:r>
                          </m:sub>
                        </m:sSub>
                      </m:e>
                    </m:d>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a:latin typeface="Cambria Math" panose="02040503050406030204" pitchFamily="18" charset="0"/>
                          </a:rPr>
                          <m:t>1</m:t>
                        </m:r>
                      </m:num>
                      <m:den>
                        <m:r>
                          <m:rPr>
                            <m:sty m:val="p"/>
                          </m:rPr>
                          <a:rPr lang="en-US" sz="1600">
                            <a:latin typeface="Cambria Math" panose="02040503050406030204" pitchFamily="18" charset="0"/>
                          </a:rPr>
                          <m:t>d</m:t>
                        </m:r>
                      </m:den>
                    </m:f>
                    <m:r>
                      <a:rPr lang="en-US" sz="1600">
                        <a:latin typeface="Cambria Math" panose="02040503050406030204" pitchFamily="18" charset="0"/>
                      </a:rPr>
                      <m:t>𝛻</m:t>
                    </m:r>
                    <m:r>
                      <a:rPr lang="en-US" sz="1600" i="1">
                        <a:latin typeface="Cambria Math" panose="02040503050406030204" pitchFamily="18" charset="0"/>
                      </a:rPr>
                      <m:t>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b="0" i="1" smtClean="0">
                                <a:latin typeface="Cambria Math" panose="02040503050406030204" pitchFamily="18" charset="0"/>
                              </a:rPr>
                              <m:t>𝑤</m:t>
                            </m:r>
                          </m:e>
                          <m:sub>
                            <m:r>
                              <a:rPr lang="en-US" sz="1600" i="1">
                                <a:latin typeface="Cambria Math" panose="02040503050406030204" pitchFamily="18" charset="0"/>
                              </a:rPr>
                              <m:t>𝑡</m:t>
                            </m:r>
                          </m:sub>
                        </m:sSub>
                      </m:e>
                    </m:d>
                  </m:oMath>
                </a14:m>
                <a:endParaRPr lang="en-US" sz="1600" baseline="-25000" dirty="0" smtClean="0"/>
              </a:p>
              <a:p>
                <a:pPr marL="0" indent="0">
                  <a:buNone/>
                </a:pPr>
                <a:r>
                  <a:rPr lang="en-US" sz="1800" dirty="0"/>
                  <a:t> </a:t>
                </a:r>
                <a:r>
                  <a:rPr lang="en-US" sz="1800" dirty="0" smtClean="0"/>
                  <a:t>                         </a:t>
                </a:r>
                <a:r>
                  <a:rPr lang="en-US" sz="1800" i="1" dirty="0" smtClean="0"/>
                  <a:t>V</a:t>
                </a:r>
                <a:r>
                  <a:rPr lang="en-US" altLang="zh-CN" sz="1800" i="1" dirty="0" smtClean="0"/>
                  <a:t>ariance</a:t>
                </a:r>
                <a:r>
                  <a:rPr lang="en-US" sz="1800" i="1" dirty="0" smtClean="0"/>
                  <a:t> </a:t>
                </a:r>
                <a:r>
                  <a:rPr lang="zh-CN" altLang="en-US" sz="1800" i="1" dirty="0" smtClean="0"/>
                  <a:t>：</a:t>
                </a:r>
                <a:r>
                  <a:rPr lang="en-US" sz="1800" dirty="0" smtClean="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𝑗</m:t>
                        </m:r>
                      </m:sub>
                    </m:sSub>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m:t>
                                </m:r>
                              </m:e>
                              <m:sub>
                                <m:r>
                                  <a:rPr lang="en-US" sz="2400" i="1">
                                    <a:latin typeface="Cambria Math" panose="02040503050406030204" pitchFamily="18" charset="0"/>
                                  </a:rPr>
                                  <m:t>𝑗</m:t>
                                </m:r>
                              </m:sub>
                            </m:sSub>
                            <m:r>
                              <a:rPr lang="en-US" sz="2400" i="1">
                                <a:latin typeface="Cambria Math" panose="02040503050406030204" pitchFamily="18" charset="0"/>
                              </a:rPr>
                              <m:t>𝑓</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𝑡</m:t>
                                    </m:r>
                                  </m:sub>
                                </m:sSub>
                              </m:e>
                            </m:d>
                          </m:e>
                        </m:d>
                      </m:e>
                      <m:sup>
                        <m:r>
                          <a:rPr lang="en-US" sz="2400" i="1">
                            <a:latin typeface="Cambria Math" panose="02040503050406030204" pitchFamily="18" charset="0"/>
                          </a:rPr>
                          <m:t>2</m:t>
                        </m:r>
                      </m:sup>
                    </m:sSup>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𝑑</m:t>
                        </m:r>
                      </m:den>
                    </m:f>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r>
                              <a:rPr lang="en-US" sz="2400" i="1">
                                <a:latin typeface="Cambria Math" panose="02040503050406030204" pitchFamily="18" charset="0"/>
                              </a:rPr>
                              <m:t>𝛻</m:t>
                            </m:r>
                            <m:r>
                              <a:rPr lang="en-US" sz="2400" i="1">
                                <a:latin typeface="Cambria Math" panose="02040503050406030204" pitchFamily="18" charset="0"/>
                              </a:rPr>
                              <m:t>𝑓</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𝑡</m:t>
                                    </m:r>
                                  </m:sub>
                                </m:sSub>
                              </m:e>
                            </m:d>
                          </m:e>
                        </m:d>
                      </m:e>
                      <m:sup>
                        <m:r>
                          <a:rPr lang="en-US" sz="2400" i="1">
                            <a:latin typeface="Cambria Math" panose="02040503050406030204" pitchFamily="18" charset="0"/>
                          </a:rPr>
                          <m:t>2</m:t>
                        </m:r>
                      </m:sup>
                    </m:sSup>
                  </m:oMath>
                </a14:m>
                <a:endParaRPr lang="en-US" sz="2400" i="1" dirty="0">
                  <a:latin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314451" y="2265488"/>
                <a:ext cx="6491414" cy="3563729"/>
              </a:xfrm>
              <a:blipFill rotWithShape="0">
                <a:blip r:embed="rId3"/>
                <a:stretch>
                  <a:fillRect l="-1692" t="-1712" b="-12500"/>
                </a:stretch>
              </a:blipFill>
            </p:spPr>
            <p:txBody>
              <a:bodyPr/>
              <a:lstStyle/>
              <a:p>
                <a:r>
                  <a:rPr lang="zh-CN" altLang="en-US">
                    <a:noFill/>
                  </a:rPr>
                  <a:t> </a:t>
                </a:r>
              </a:p>
            </p:txBody>
          </p:sp>
        </mc:Fallback>
      </mc:AlternateContent>
      <p:sp>
        <p:nvSpPr>
          <p:cNvPr id="7" name="Rectangle 6"/>
          <p:cNvSpPr/>
          <p:nvPr/>
        </p:nvSpPr>
        <p:spPr>
          <a:xfrm>
            <a:off x="6296753" y="1466457"/>
            <a:ext cx="1559678" cy="612108"/>
          </a:xfrm>
          <a:prstGeom prst="rect">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500" dirty="0">
                <a:ln w="0"/>
                <a:solidFill>
                  <a:srgbClr val="000000"/>
                </a:solidFill>
                <a:effectLst>
                  <a:outerShdw blurRad="38100" dist="19050" dir="2700000" algn="tl" rotWithShape="0">
                    <a:srgbClr val="000000">
                      <a:alpha val="40000"/>
                    </a:srgbClr>
                  </a:outerShdw>
                </a:effectLst>
              </a:rPr>
              <a:t>i: data index</a:t>
            </a:r>
          </a:p>
          <a:p>
            <a:pPr fontAlgn="base">
              <a:spcBef>
                <a:spcPct val="0"/>
              </a:spcBef>
              <a:spcAft>
                <a:spcPct val="0"/>
              </a:spcAft>
            </a:pPr>
            <a:r>
              <a:rPr lang="en-US" sz="1500" dirty="0">
                <a:ln w="0"/>
                <a:solidFill>
                  <a:srgbClr val="000000"/>
                </a:solidFill>
                <a:effectLst>
                  <a:outerShdw blurRad="38100" dist="19050" dir="2700000" algn="tl" rotWithShape="0">
                    <a:srgbClr val="000000">
                      <a:alpha val="40000"/>
                    </a:srgbClr>
                  </a:outerShdw>
                </a:effectLst>
              </a:rPr>
              <a:t>j: feature index</a:t>
            </a:r>
          </a:p>
        </p:txBody>
      </p:sp>
      <p:pic>
        <p:nvPicPr>
          <p:cNvPr id="10" name="Picture 1"/>
          <p:cNvPicPr>
            <a:picLocks noChangeAspect="1" noChangeArrowheads="1"/>
          </p:cNvPicPr>
          <p:nvPr/>
        </p:nvPicPr>
        <p:blipFill>
          <a:blip r:embed="rId4" cstate="print"/>
          <a:srcRect/>
          <a:stretch>
            <a:fillRect/>
          </a:stretch>
        </p:blipFill>
        <p:spPr bwMode="auto">
          <a:xfrm>
            <a:off x="3761892" y="2529642"/>
            <a:ext cx="3314700" cy="354330"/>
          </a:xfrm>
          <a:prstGeom prst="rect">
            <a:avLst/>
          </a:prstGeom>
          <a:noFill/>
          <a:ln w="9525">
            <a:noFill/>
            <a:miter lim="800000"/>
            <a:headEnd/>
            <a:tailEnd/>
          </a:ln>
        </p:spPr>
      </p:pic>
    </p:spTree>
    <p:extLst>
      <p:ext uri="{BB962C8B-B14F-4D97-AF65-F5344CB8AC3E}">
        <p14:creationId xmlns:p14="http://schemas.microsoft.com/office/powerpoint/2010/main" val="11778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8" name="Picture 2"/>
          <p:cNvPicPr>
            <a:picLocks noChangeAspect="1" noChangeArrowheads="1"/>
          </p:cNvPicPr>
          <p:nvPr/>
        </p:nvPicPr>
        <p:blipFill>
          <a:blip r:embed="rId2" cstate="print"/>
          <a:srcRect/>
          <a:stretch>
            <a:fillRect/>
          </a:stretch>
        </p:blipFill>
        <p:spPr bwMode="auto">
          <a:xfrm>
            <a:off x="1371601" y="1085851"/>
            <a:ext cx="6507956" cy="2936081"/>
          </a:xfrm>
          <a:prstGeom prst="rect">
            <a:avLst/>
          </a:prstGeom>
          <a:noFill/>
          <a:ln w="9525">
            <a:noFill/>
            <a:miter lim="800000"/>
            <a:headEnd/>
            <a:tailEnd/>
          </a:ln>
        </p:spPr>
      </p:pic>
      <p:sp>
        <p:nvSpPr>
          <p:cNvPr id="3" name="矩形 2"/>
          <p:cNvSpPr/>
          <p:nvPr/>
        </p:nvSpPr>
        <p:spPr>
          <a:xfrm>
            <a:off x="1543050" y="4114801"/>
            <a:ext cx="6057900" cy="1708160"/>
          </a:xfrm>
          <a:prstGeom prst="rect">
            <a:avLst/>
          </a:prstGeom>
        </p:spPr>
        <p:txBody>
          <a:bodyPr wrap="square">
            <a:spAutoFit/>
          </a:bodyPr>
          <a:lstStyle/>
          <a:p>
            <a:pPr fontAlgn="base">
              <a:spcBef>
                <a:spcPct val="0"/>
              </a:spcBef>
              <a:spcAft>
                <a:spcPct val="0"/>
              </a:spcAft>
            </a:pPr>
            <a:r>
              <a:rPr lang="en-US" altLang="zh-CN" sz="2100" b="1" dirty="0">
                <a:solidFill>
                  <a:srgbClr val="000000"/>
                </a:solidFill>
                <a:latin typeface="华文楷体" pitchFamily="2" charset="-122"/>
              </a:rPr>
              <a:t>Abstract</a:t>
            </a:r>
          </a:p>
          <a:p>
            <a:pPr fontAlgn="base">
              <a:spcBef>
                <a:spcPct val="0"/>
              </a:spcBef>
              <a:spcAft>
                <a:spcPct val="0"/>
              </a:spcAft>
            </a:pPr>
            <a:r>
              <a:rPr lang="en-US" altLang="zh-CN" sz="2100" b="1" dirty="0">
                <a:solidFill>
                  <a:srgbClr val="000000"/>
                </a:solidFill>
                <a:latin typeface="华文楷体" pitchFamily="2" charset="-122"/>
              </a:rPr>
              <a:t>     We discuss the idea of using continuous dynamical systems to model general high-dimensional nonlinear functions used in machine learning. We also discuss the connection with deep learning.</a:t>
            </a:r>
            <a:endParaRPr lang="zh-CN" altLang="en-US" sz="2100" b="1" dirty="0">
              <a:solidFill>
                <a:srgbClr val="000000"/>
              </a:solidFill>
              <a:latin typeface="华文楷体" pitchFamily="2" charset="-122"/>
            </a:endParaRPr>
          </a:p>
        </p:txBody>
      </p:sp>
    </p:spTree>
    <p:extLst>
      <p:ext uri="{BB962C8B-B14F-4D97-AF65-F5344CB8AC3E}">
        <p14:creationId xmlns:p14="http://schemas.microsoft.com/office/powerpoint/2010/main" val="1107797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标题 1"/>
          <p:cNvSpPr>
            <a:spLocks noGrp="1"/>
          </p:cNvSpPr>
          <p:nvPr>
            <p:ph type="title"/>
          </p:nvPr>
        </p:nvSpPr>
        <p:spPr>
          <a:xfrm>
            <a:off x="-107950" y="277813"/>
            <a:ext cx="7019925" cy="1143000"/>
          </a:xfrm>
        </p:spPr>
        <p:txBody>
          <a:bodyPr/>
          <a:lstStyle/>
          <a:p>
            <a:r>
              <a:rPr lang="zh-CN" altLang="en-US" sz="5400" dirty="0" smtClean="0">
                <a:solidFill>
                  <a:srgbClr val="FF0000"/>
                </a:solidFill>
                <a:latin typeface="华文行楷" panose="02010800040101010101" pitchFamily="2" charset="-122"/>
                <a:ea typeface="华文行楷" panose="02010800040101010101" pitchFamily="2" charset="-122"/>
              </a:rPr>
              <a:t>多媒体中的数学</a:t>
            </a:r>
            <a:endParaRPr lang="zh-CN" altLang="en-US" sz="5400" dirty="0" smtClean="0"/>
          </a:p>
        </p:txBody>
      </p:sp>
      <p:sp>
        <p:nvSpPr>
          <p:cNvPr id="45059" name="内容占位符 2"/>
          <p:cNvSpPr>
            <a:spLocks noGrp="1"/>
          </p:cNvSpPr>
          <p:nvPr>
            <p:ph idx="1"/>
          </p:nvPr>
        </p:nvSpPr>
        <p:spPr>
          <a:xfrm>
            <a:off x="457200" y="1600200"/>
            <a:ext cx="8229600" cy="4889500"/>
          </a:xfrm>
        </p:spPr>
        <p:txBody>
          <a:bodyPr/>
          <a:lstStyle/>
          <a:p>
            <a:r>
              <a:rPr lang="zh-CN" altLang="zh-CN" b="1" dirty="0" smtClean="0">
                <a:latin typeface="隶书" panose="02010509060101010101" pitchFamily="49" charset="-122"/>
                <a:ea typeface="隶书" panose="02010509060101010101" pitchFamily="49" charset="-122"/>
              </a:rPr>
              <a:t>多媒体数学</a:t>
            </a:r>
            <a:r>
              <a:rPr lang="zh-CN" altLang="en-US" b="1" dirty="0" smtClean="0">
                <a:latin typeface="隶书" panose="02010509060101010101" pitchFamily="49" charset="-122"/>
                <a:ea typeface="隶书" panose="02010509060101010101" pitchFamily="49" charset="-122"/>
              </a:rPr>
              <a:t>涉及：计</a:t>
            </a:r>
            <a:r>
              <a:rPr lang="zh-CN" altLang="zh-CN" b="1" dirty="0" smtClean="0">
                <a:latin typeface="隶书" panose="02010509060101010101" pitchFamily="49" charset="-122"/>
                <a:ea typeface="隶书" panose="02010509060101010101" pitchFamily="49" charset="-122"/>
              </a:rPr>
              <a:t>算机可视化， 图像处理， 语音识别及语言理解， 计算机辅助设计和新型网络。</a:t>
            </a:r>
            <a:endParaRPr lang="en-US" altLang="zh-CN" b="1" dirty="0" smtClean="0">
              <a:latin typeface="隶书" panose="02010509060101010101" pitchFamily="49" charset="-122"/>
              <a:ea typeface="隶书" panose="02010509060101010101" pitchFamily="49" charset="-122"/>
            </a:endParaRPr>
          </a:p>
          <a:p>
            <a:r>
              <a:rPr lang="zh-CN" altLang="en-US" b="1" dirty="0" smtClean="0">
                <a:latin typeface="隶书" panose="02010509060101010101" pitchFamily="49" charset="-122"/>
                <a:ea typeface="隶书" panose="02010509060101010101" pitchFamily="49" charset="-122"/>
              </a:rPr>
              <a:t>需要用到</a:t>
            </a:r>
            <a:r>
              <a:rPr lang="zh-CN" altLang="zh-CN" b="1" dirty="0" smtClean="0">
                <a:latin typeface="隶书" panose="02010509060101010101" pitchFamily="49" charset="-122"/>
                <a:ea typeface="隶书" panose="02010509060101010101" pitchFamily="49" charset="-122"/>
              </a:rPr>
              <a:t>随机过程、 </a:t>
            </a:r>
            <a:r>
              <a:rPr lang="en-US" altLang="zh-CN" b="1" dirty="0" smtClean="0">
                <a:latin typeface="隶书" panose="02010509060101010101" pitchFamily="49" charset="-122"/>
                <a:ea typeface="隶书" panose="02010509060101010101" pitchFamily="49" charset="-122"/>
              </a:rPr>
              <a:t>Marko</a:t>
            </a:r>
            <a:r>
              <a:rPr lang="zh-CN" altLang="zh-CN" b="1" dirty="0" smtClean="0">
                <a:latin typeface="隶书" panose="02010509060101010101" pitchFamily="49" charset="-122"/>
                <a:ea typeface="隶书" panose="02010509060101010101" pitchFamily="49" charset="-122"/>
              </a:rPr>
              <a:t>场、 统计模型、 决策论、</a:t>
            </a:r>
            <a:r>
              <a:rPr lang="en-US" altLang="zh-CN" b="1" dirty="0" smtClean="0">
                <a:latin typeface="隶书" panose="02010509060101010101" pitchFamily="49" charset="-122"/>
                <a:ea typeface="隶书" panose="02010509060101010101" pitchFamily="49" charset="-122"/>
              </a:rPr>
              <a:t> PDE</a:t>
            </a:r>
            <a:r>
              <a:rPr lang="zh-CN" altLang="zh-CN" b="1" dirty="0" smtClean="0">
                <a:latin typeface="隶书" panose="02010509060101010101" pitchFamily="49" charset="-122"/>
                <a:ea typeface="隶书" panose="02010509060101010101" pitchFamily="49" charset="-122"/>
              </a:rPr>
              <a:t>、 数值分析、 图论、 图表算法、 图像分析</a:t>
            </a:r>
            <a:r>
              <a:rPr lang="zh-CN" altLang="en-US" b="1" dirty="0" smtClean="0">
                <a:latin typeface="隶书" panose="02010509060101010101" pitchFamily="49" charset="-122"/>
                <a:ea typeface="隶书" panose="02010509060101010101" pitchFamily="49" charset="-122"/>
              </a:rPr>
              <a:t>、</a:t>
            </a:r>
            <a:r>
              <a:rPr lang="zh-CN" altLang="zh-CN" b="1" dirty="0" smtClean="0">
                <a:latin typeface="隶书" panose="02010509060101010101" pitchFamily="49" charset="-122"/>
                <a:ea typeface="隶书" panose="02010509060101010101" pitchFamily="49" charset="-122"/>
              </a:rPr>
              <a:t>小波分析</a:t>
            </a:r>
            <a:r>
              <a:rPr lang="zh-CN" altLang="en-US" b="1" dirty="0" smtClean="0">
                <a:latin typeface="隶书" panose="02010509060101010101" pitchFamily="49" charset="-122"/>
                <a:ea typeface="隶书" panose="02010509060101010101" pitchFamily="49" charset="-122"/>
              </a:rPr>
              <a:t>等众多数学工具。</a:t>
            </a:r>
            <a:endParaRPr lang="en-US" altLang="zh-CN" b="1" dirty="0" smtClean="0">
              <a:latin typeface="隶书" panose="02010509060101010101" pitchFamily="49" charset="-122"/>
              <a:ea typeface="隶书" panose="02010509060101010101" pitchFamily="49" charset="-122"/>
            </a:endParaRPr>
          </a:p>
          <a:p>
            <a:pPr lvl="0"/>
            <a:r>
              <a:rPr lang="zh-CN" altLang="zh-CN" b="1" dirty="0">
                <a:solidFill>
                  <a:srgbClr val="000000"/>
                </a:solidFill>
                <a:latin typeface="隶书" panose="02010509060101010101" pitchFamily="49" charset="-122"/>
                <a:ea typeface="隶书" panose="02010509060101010101" pitchFamily="49" charset="-122"/>
              </a:rPr>
              <a:t>广泛应用于制造业、 商业、 银行业、 医疗诊断、信息及可视化、娱乐业等等</a:t>
            </a:r>
            <a:endParaRPr lang="en-US" altLang="zh-CN" b="1" dirty="0">
              <a:solidFill>
                <a:srgbClr val="000000"/>
              </a:solidFill>
              <a:latin typeface="隶书" panose="02010509060101010101" pitchFamily="49" charset="-122"/>
              <a:ea typeface="隶书" panose="02010509060101010101" pitchFamily="49" charset="-122"/>
            </a:endParaRPr>
          </a:p>
          <a:p>
            <a:endParaRPr lang="en-US" altLang="zh-CN" b="1" dirty="0" smtClean="0">
              <a:latin typeface="隶书" panose="02010509060101010101" pitchFamily="49" charset="-122"/>
              <a:ea typeface="隶书" panose="02010509060101010101" pitchFamily="49" charset="-122"/>
            </a:endParaRPr>
          </a:p>
          <a:p>
            <a:endParaRPr lang="zh-CN" altLang="en-US" dirty="0" smtClean="0">
              <a:latin typeface="隶书" panose="02010509060101010101" pitchFamily="49" charset="-122"/>
              <a:ea typeface="隶书" panose="02010509060101010101" pitchFamily="49" charset="-122"/>
            </a:endParaRPr>
          </a:p>
        </p:txBody>
      </p:sp>
    </p:spTree>
    <p:extLst>
      <p:ext uri="{BB962C8B-B14F-4D97-AF65-F5344CB8AC3E}">
        <p14:creationId xmlns:p14="http://schemas.microsoft.com/office/powerpoint/2010/main" val="37493129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02" name="Picture 2"/>
          <p:cNvPicPr>
            <a:picLocks noChangeAspect="1" noChangeArrowheads="1"/>
          </p:cNvPicPr>
          <p:nvPr/>
        </p:nvPicPr>
        <p:blipFill>
          <a:blip r:embed="rId2" cstate="print"/>
          <a:srcRect/>
          <a:stretch>
            <a:fillRect/>
          </a:stretch>
        </p:blipFill>
        <p:spPr bwMode="auto">
          <a:xfrm>
            <a:off x="1200151" y="1600200"/>
            <a:ext cx="6698074" cy="3657600"/>
          </a:xfrm>
          <a:prstGeom prst="rect">
            <a:avLst/>
          </a:prstGeom>
          <a:noFill/>
          <a:ln w="9525">
            <a:noFill/>
            <a:miter lim="800000"/>
            <a:headEnd/>
            <a:tailEnd/>
          </a:ln>
        </p:spPr>
      </p:pic>
    </p:spTree>
    <p:extLst>
      <p:ext uri="{BB962C8B-B14F-4D97-AF65-F5344CB8AC3E}">
        <p14:creationId xmlns:p14="http://schemas.microsoft.com/office/powerpoint/2010/main" val="305373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17" name="Picture 1"/>
          <p:cNvPicPr>
            <a:picLocks noChangeAspect="1" noChangeArrowheads="1"/>
          </p:cNvPicPr>
          <p:nvPr/>
        </p:nvPicPr>
        <p:blipFill>
          <a:blip r:embed="rId2" cstate="print"/>
          <a:srcRect/>
          <a:stretch>
            <a:fillRect/>
          </a:stretch>
        </p:blipFill>
        <p:spPr bwMode="auto">
          <a:xfrm>
            <a:off x="2057401" y="1085850"/>
            <a:ext cx="3835400" cy="571500"/>
          </a:xfrm>
          <a:prstGeom prst="rect">
            <a:avLst/>
          </a:prstGeom>
          <a:noFill/>
          <a:ln w="9525">
            <a:noFill/>
            <a:miter lim="800000"/>
            <a:headEnd/>
            <a:tailEnd/>
          </a:ln>
        </p:spPr>
      </p:pic>
      <p:sp>
        <p:nvSpPr>
          <p:cNvPr id="4" name="Line 5"/>
          <p:cNvSpPr>
            <a:spLocks noChangeShapeType="1"/>
          </p:cNvSpPr>
          <p:nvPr/>
        </p:nvSpPr>
        <p:spPr bwMode="auto">
          <a:xfrm>
            <a:off x="1657350" y="1771650"/>
            <a:ext cx="800100" cy="0"/>
          </a:xfrm>
          <a:prstGeom prst="line">
            <a:avLst/>
          </a:prstGeom>
          <a:noFill/>
          <a:ln w="57150">
            <a:solidFill>
              <a:srgbClr val="3333FF"/>
            </a:solidFill>
            <a:round/>
            <a:headEnd/>
            <a:tailEnd type="triangle" w="med" len="med"/>
          </a:ln>
        </p:spPr>
        <p:txBody>
          <a:bodyPr/>
          <a:lstStyle/>
          <a:p>
            <a:pPr fontAlgn="base">
              <a:spcBef>
                <a:spcPct val="0"/>
              </a:spcBef>
              <a:spcAft>
                <a:spcPct val="0"/>
              </a:spcAft>
            </a:pPr>
            <a:endParaRPr lang="zh-CN" altLang="en-US" sz="2100" b="1" i="1">
              <a:solidFill>
                <a:srgbClr val="000000"/>
              </a:solidFill>
              <a:latin typeface="华文楷体" pitchFamily="2" charset="-122"/>
            </a:endParaRPr>
          </a:p>
        </p:txBody>
      </p:sp>
      <p:pic>
        <p:nvPicPr>
          <p:cNvPr id="905219" name="Picture 3"/>
          <p:cNvPicPr>
            <a:picLocks noChangeAspect="1" noChangeArrowheads="1"/>
          </p:cNvPicPr>
          <p:nvPr/>
        </p:nvPicPr>
        <p:blipFill>
          <a:blip r:embed="rId3" cstate="print"/>
          <a:srcRect/>
          <a:stretch>
            <a:fillRect/>
          </a:stretch>
        </p:blipFill>
        <p:spPr bwMode="auto">
          <a:xfrm>
            <a:off x="2000250" y="4000500"/>
            <a:ext cx="1005254" cy="400050"/>
          </a:xfrm>
          <a:prstGeom prst="rect">
            <a:avLst/>
          </a:prstGeom>
          <a:noFill/>
          <a:ln w="9525">
            <a:noFill/>
            <a:miter lim="800000"/>
            <a:headEnd/>
            <a:tailEnd/>
          </a:ln>
        </p:spPr>
      </p:pic>
      <p:pic>
        <p:nvPicPr>
          <p:cNvPr id="905221" name="Picture 5"/>
          <p:cNvPicPr>
            <a:picLocks noChangeAspect="1" noChangeArrowheads="1"/>
          </p:cNvPicPr>
          <p:nvPr/>
        </p:nvPicPr>
        <p:blipFill>
          <a:blip r:embed="rId4" cstate="print"/>
          <a:srcRect/>
          <a:stretch>
            <a:fillRect/>
          </a:stretch>
        </p:blipFill>
        <p:spPr bwMode="auto">
          <a:xfrm>
            <a:off x="1543050" y="1943100"/>
            <a:ext cx="5826003" cy="514350"/>
          </a:xfrm>
          <a:prstGeom prst="rect">
            <a:avLst/>
          </a:prstGeom>
          <a:noFill/>
          <a:ln w="9525">
            <a:noFill/>
            <a:miter lim="800000"/>
            <a:headEnd/>
            <a:tailEnd/>
          </a:ln>
        </p:spPr>
      </p:pic>
      <p:pic>
        <p:nvPicPr>
          <p:cNvPr id="905222" name="Picture 6"/>
          <p:cNvPicPr>
            <a:picLocks noChangeAspect="1" noChangeArrowheads="1"/>
          </p:cNvPicPr>
          <p:nvPr/>
        </p:nvPicPr>
        <p:blipFill>
          <a:blip r:embed="rId5" cstate="print"/>
          <a:srcRect/>
          <a:stretch>
            <a:fillRect/>
          </a:stretch>
        </p:blipFill>
        <p:spPr bwMode="auto">
          <a:xfrm>
            <a:off x="1543050" y="2686050"/>
            <a:ext cx="6125090" cy="1257300"/>
          </a:xfrm>
          <a:prstGeom prst="rect">
            <a:avLst/>
          </a:prstGeom>
          <a:noFill/>
          <a:ln w="9525">
            <a:noFill/>
            <a:miter lim="800000"/>
            <a:headEnd/>
            <a:tailEnd/>
          </a:ln>
        </p:spPr>
      </p:pic>
      <p:pic>
        <p:nvPicPr>
          <p:cNvPr id="905224" name="Picture 8"/>
          <p:cNvPicPr>
            <a:picLocks noChangeAspect="1" noChangeArrowheads="1"/>
          </p:cNvPicPr>
          <p:nvPr/>
        </p:nvPicPr>
        <p:blipFill>
          <a:blip r:embed="rId6" cstate="print"/>
          <a:srcRect/>
          <a:stretch>
            <a:fillRect/>
          </a:stretch>
        </p:blipFill>
        <p:spPr bwMode="auto">
          <a:xfrm>
            <a:off x="1845685" y="4972050"/>
            <a:ext cx="5412365" cy="514350"/>
          </a:xfrm>
          <a:prstGeom prst="rect">
            <a:avLst/>
          </a:prstGeom>
          <a:noFill/>
          <a:ln w="9525">
            <a:noFill/>
            <a:miter lim="800000"/>
            <a:headEnd/>
            <a:tailEnd/>
          </a:ln>
        </p:spPr>
      </p:pic>
      <p:pic>
        <p:nvPicPr>
          <p:cNvPr id="905225" name="Picture 9"/>
          <p:cNvPicPr>
            <a:picLocks noChangeAspect="1" noChangeArrowheads="1"/>
          </p:cNvPicPr>
          <p:nvPr/>
        </p:nvPicPr>
        <p:blipFill>
          <a:blip r:embed="rId7" cstate="print"/>
          <a:srcRect/>
          <a:stretch>
            <a:fillRect/>
          </a:stretch>
        </p:blipFill>
        <p:spPr bwMode="auto">
          <a:xfrm>
            <a:off x="3486150" y="3943350"/>
            <a:ext cx="2105025" cy="457200"/>
          </a:xfrm>
          <a:prstGeom prst="rect">
            <a:avLst/>
          </a:prstGeom>
          <a:noFill/>
          <a:ln w="9525">
            <a:noFill/>
            <a:miter lim="800000"/>
            <a:headEnd/>
            <a:tailEnd/>
          </a:ln>
        </p:spPr>
      </p:pic>
      <p:sp>
        <p:nvSpPr>
          <p:cNvPr id="14" name="Line 5"/>
          <p:cNvSpPr>
            <a:spLocks noChangeShapeType="1"/>
          </p:cNvSpPr>
          <p:nvPr/>
        </p:nvSpPr>
        <p:spPr bwMode="auto">
          <a:xfrm>
            <a:off x="1657350" y="4743450"/>
            <a:ext cx="800100" cy="0"/>
          </a:xfrm>
          <a:prstGeom prst="line">
            <a:avLst/>
          </a:prstGeom>
          <a:noFill/>
          <a:ln w="57150">
            <a:solidFill>
              <a:srgbClr val="3333FF"/>
            </a:solidFill>
            <a:round/>
            <a:headEnd/>
            <a:tailEnd type="triangle" w="med" len="med"/>
          </a:ln>
        </p:spPr>
        <p:txBody>
          <a:bodyPr/>
          <a:lstStyle/>
          <a:p>
            <a:pPr fontAlgn="base">
              <a:spcBef>
                <a:spcPct val="0"/>
              </a:spcBef>
              <a:spcAft>
                <a:spcPct val="0"/>
              </a:spcAft>
            </a:pPr>
            <a:endParaRPr lang="zh-CN" altLang="en-US" sz="2100" b="1" i="1">
              <a:solidFill>
                <a:srgbClr val="000000"/>
              </a:solidFill>
              <a:latin typeface="华文楷体" pitchFamily="2" charset="-122"/>
            </a:endParaRPr>
          </a:p>
        </p:txBody>
      </p:sp>
    </p:spTree>
    <p:extLst>
      <p:ext uri="{BB962C8B-B14F-4D97-AF65-F5344CB8AC3E}">
        <p14:creationId xmlns:p14="http://schemas.microsoft.com/office/powerpoint/2010/main" val="2501217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52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905219"/>
                                        </p:tgtEl>
                                        <p:attrNameLst>
                                          <p:attrName>style.visibility</p:attrName>
                                        </p:attrNameLst>
                                      </p:cBhvr>
                                      <p:to>
                                        <p:strVal val="visible"/>
                                      </p:to>
                                    </p:set>
                                    <p:animEffect transition="in" filter="blinds(horizontal)">
                                      <p:cBhvr>
                                        <p:cTn id="13" dur="500"/>
                                        <p:tgtEl>
                                          <p:spTgt spid="905219"/>
                                        </p:tgtEl>
                                      </p:cBhvr>
                                    </p:animEffect>
                                  </p:childTnLst>
                                </p:cTn>
                              </p:par>
                              <p:par>
                                <p:cTn id="14" presetID="3" presetClass="entr" presetSubtype="10" fill="hold" nodeType="withEffect">
                                  <p:stCondLst>
                                    <p:cond delay="0"/>
                                  </p:stCondLst>
                                  <p:childTnLst>
                                    <p:set>
                                      <p:cBhvr>
                                        <p:cTn id="15" dur="1" fill="hold">
                                          <p:stCondLst>
                                            <p:cond delay="0"/>
                                          </p:stCondLst>
                                        </p:cTn>
                                        <p:tgtEl>
                                          <p:spTgt spid="905222"/>
                                        </p:tgtEl>
                                        <p:attrNameLst>
                                          <p:attrName>style.visibility</p:attrName>
                                        </p:attrNameLst>
                                      </p:cBhvr>
                                      <p:to>
                                        <p:strVal val="visible"/>
                                      </p:to>
                                    </p:set>
                                    <p:animEffect transition="in" filter="blinds(horizontal)">
                                      <p:cBhvr>
                                        <p:cTn id="16" dur="500"/>
                                        <p:tgtEl>
                                          <p:spTgt spid="905222"/>
                                        </p:tgtEl>
                                      </p:cBhvr>
                                    </p:animEffect>
                                  </p:childTnLst>
                                </p:cTn>
                              </p:par>
                              <p:par>
                                <p:cTn id="17" presetID="3" presetClass="entr" presetSubtype="10" fill="hold" nodeType="withEffect">
                                  <p:stCondLst>
                                    <p:cond delay="0"/>
                                  </p:stCondLst>
                                  <p:childTnLst>
                                    <p:set>
                                      <p:cBhvr>
                                        <p:cTn id="18" dur="1" fill="hold">
                                          <p:stCondLst>
                                            <p:cond delay="0"/>
                                          </p:stCondLst>
                                        </p:cTn>
                                        <p:tgtEl>
                                          <p:spTgt spid="905225"/>
                                        </p:tgtEl>
                                        <p:attrNameLst>
                                          <p:attrName>style.visibility</p:attrName>
                                        </p:attrNameLst>
                                      </p:cBhvr>
                                      <p:to>
                                        <p:strVal val="visible"/>
                                      </p:to>
                                    </p:set>
                                    <p:animEffect transition="in" filter="blinds(horizontal)">
                                      <p:cBhvr>
                                        <p:cTn id="19" dur="500"/>
                                        <p:tgtEl>
                                          <p:spTgt spid="90522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05224"/>
                                        </p:tgtEl>
                                        <p:attrNameLst>
                                          <p:attrName>style.visibility</p:attrName>
                                        </p:attrNameLst>
                                      </p:cBhvr>
                                      <p:to>
                                        <p:strVal val="visible"/>
                                      </p:to>
                                    </p:set>
                                    <p:animEffect transition="in" filter="blinds(horizontal)">
                                      <p:cBhvr>
                                        <p:cTn id="24" dur="500"/>
                                        <p:tgtEl>
                                          <p:spTgt spid="90522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1714500" y="2457450"/>
            <a:ext cx="5470814" cy="514350"/>
          </a:xfrm>
          <a:prstGeom prst="rect">
            <a:avLst/>
          </a:prstGeom>
          <a:noFill/>
          <a:ln w="9525">
            <a:noFill/>
            <a:miter lim="800000"/>
            <a:headEnd/>
            <a:tailEnd/>
          </a:ln>
        </p:spPr>
      </p:pic>
      <p:pic>
        <p:nvPicPr>
          <p:cNvPr id="8" name="Picture 8"/>
          <p:cNvPicPr>
            <a:picLocks noChangeAspect="1" noChangeArrowheads="1"/>
          </p:cNvPicPr>
          <p:nvPr/>
        </p:nvPicPr>
        <p:blipFill>
          <a:blip r:embed="rId3" cstate="print"/>
          <a:srcRect/>
          <a:stretch>
            <a:fillRect/>
          </a:stretch>
        </p:blipFill>
        <p:spPr bwMode="auto">
          <a:xfrm>
            <a:off x="1731385" y="1371600"/>
            <a:ext cx="5412365" cy="514350"/>
          </a:xfrm>
          <a:prstGeom prst="rect">
            <a:avLst/>
          </a:prstGeom>
          <a:noFill/>
          <a:ln w="9525">
            <a:noFill/>
            <a:miter lim="800000"/>
            <a:headEnd/>
            <a:tailEnd/>
          </a:ln>
        </p:spPr>
      </p:pic>
      <p:sp>
        <p:nvSpPr>
          <p:cNvPr id="9" name="Line 5"/>
          <p:cNvSpPr>
            <a:spLocks noChangeShapeType="1"/>
          </p:cNvSpPr>
          <p:nvPr/>
        </p:nvSpPr>
        <p:spPr bwMode="auto">
          <a:xfrm>
            <a:off x="1485900" y="2228850"/>
            <a:ext cx="800100" cy="0"/>
          </a:xfrm>
          <a:prstGeom prst="line">
            <a:avLst/>
          </a:prstGeom>
          <a:noFill/>
          <a:ln w="57150">
            <a:solidFill>
              <a:srgbClr val="3333FF"/>
            </a:solidFill>
            <a:round/>
            <a:headEnd/>
            <a:tailEnd type="triangle" w="med" len="med"/>
          </a:ln>
        </p:spPr>
        <p:txBody>
          <a:bodyPr/>
          <a:lstStyle/>
          <a:p>
            <a:pPr fontAlgn="base">
              <a:spcBef>
                <a:spcPct val="0"/>
              </a:spcBef>
              <a:spcAft>
                <a:spcPct val="0"/>
              </a:spcAft>
            </a:pPr>
            <a:endParaRPr lang="zh-CN" altLang="en-US" sz="2100" b="1" i="1">
              <a:solidFill>
                <a:srgbClr val="000000"/>
              </a:solidFill>
              <a:latin typeface="华文楷体" pitchFamily="2" charset="-122"/>
            </a:endParaRPr>
          </a:p>
        </p:txBody>
      </p:sp>
      <p:pic>
        <p:nvPicPr>
          <p:cNvPr id="10" name="Picture 9"/>
          <p:cNvPicPr>
            <a:picLocks noChangeAspect="1" noChangeArrowheads="1"/>
          </p:cNvPicPr>
          <p:nvPr/>
        </p:nvPicPr>
        <p:blipFill>
          <a:blip r:embed="rId4" cstate="print"/>
          <a:srcRect/>
          <a:stretch>
            <a:fillRect/>
          </a:stretch>
        </p:blipFill>
        <p:spPr bwMode="auto">
          <a:xfrm>
            <a:off x="1828800" y="3086100"/>
            <a:ext cx="1600200" cy="347555"/>
          </a:xfrm>
          <a:prstGeom prst="rect">
            <a:avLst/>
          </a:prstGeom>
          <a:noFill/>
          <a:ln w="9525">
            <a:noFill/>
            <a:miter lim="800000"/>
            <a:headEnd/>
            <a:tailEnd/>
          </a:ln>
        </p:spPr>
      </p:pic>
      <p:pic>
        <p:nvPicPr>
          <p:cNvPr id="11" name="Picture 6"/>
          <p:cNvPicPr>
            <a:picLocks noChangeAspect="1" noChangeArrowheads="1"/>
          </p:cNvPicPr>
          <p:nvPr/>
        </p:nvPicPr>
        <p:blipFill>
          <a:blip r:embed="rId5" cstate="print"/>
          <a:srcRect/>
          <a:stretch>
            <a:fillRect/>
          </a:stretch>
        </p:blipFill>
        <p:spPr bwMode="auto">
          <a:xfrm>
            <a:off x="1885950" y="3543300"/>
            <a:ext cx="4000500" cy="821184"/>
          </a:xfrm>
          <a:prstGeom prst="rect">
            <a:avLst/>
          </a:prstGeom>
          <a:noFill/>
          <a:ln w="9525">
            <a:noFill/>
            <a:miter lim="800000"/>
            <a:headEnd/>
            <a:tailEnd/>
          </a:ln>
        </p:spPr>
      </p:pic>
      <p:sp>
        <p:nvSpPr>
          <p:cNvPr id="12" name="TextBox 11"/>
          <p:cNvSpPr txBox="1"/>
          <p:nvPr/>
        </p:nvSpPr>
        <p:spPr>
          <a:xfrm>
            <a:off x="1600200" y="4629151"/>
            <a:ext cx="5416868" cy="507831"/>
          </a:xfrm>
          <a:prstGeom prst="rect">
            <a:avLst/>
          </a:prstGeom>
          <a:noFill/>
        </p:spPr>
        <p:txBody>
          <a:bodyPr wrap="none" rtlCol="0">
            <a:spAutoFit/>
          </a:bodyPr>
          <a:lstStyle/>
          <a:p>
            <a:pPr fontAlgn="base">
              <a:spcBef>
                <a:spcPct val="0"/>
              </a:spcBef>
              <a:spcAft>
                <a:spcPct val="0"/>
              </a:spcAft>
            </a:pPr>
            <a:r>
              <a:rPr lang="en-US" altLang="zh-CN" sz="2700" b="1" dirty="0">
                <a:solidFill>
                  <a:srgbClr val="FF0000"/>
                </a:solidFill>
                <a:latin typeface="华文楷体" pitchFamily="2" charset="-122"/>
              </a:rPr>
              <a:t>Stochastic  Modified  Equation  (SME)</a:t>
            </a:r>
            <a:endParaRPr lang="zh-CN" altLang="en-US" sz="2700" b="1" dirty="0">
              <a:solidFill>
                <a:srgbClr val="FF0000"/>
              </a:solidFill>
              <a:latin typeface="华文楷体" pitchFamily="2" charset="-122"/>
            </a:endParaRPr>
          </a:p>
        </p:txBody>
      </p:sp>
    </p:spTree>
    <p:extLst>
      <p:ext uri="{BB962C8B-B14F-4D97-AF65-F5344CB8AC3E}">
        <p14:creationId xmlns:p14="http://schemas.microsoft.com/office/powerpoint/2010/main" val="2213259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1378318"/>
            <a:ext cx="7886700" cy="808772"/>
          </a:xfrm>
        </p:spPr>
        <p:txBody>
          <a:bodyPr>
            <a:noAutofit/>
          </a:bodyPr>
          <a:lstStyle/>
          <a:p>
            <a:r>
              <a:rPr lang="en-US" altLang="zh-CN" sz="2700" dirty="0"/>
              <a:t>Stochastic Modified Equations and Adaptive Stochastic Gradient Algorithms</a:t>
            </a:r>
            <a:br>
              <a:rPr lang="en-US" altLang="zh-CN" sz="2700" dirty="0"/>
            </a:br>
            <a:r>
              <a:rPr lang="en-US" altLang="zh-CN" sz="1500" dirty="0"/>
              <a:t>Qianxiao Li, Cheng Tai, and </a:t>
            </a:r>
            <a:r>
              <a:rPr lang="en-US" altLang="zh-CN" sz="1500" dirty="0" err="1"/>
              <a:t>Weinan</a:t>
            </a:r>
            <a:r>
              <a:rPr lang="en-US" altLang="zh-CN" sz="1500" dirty="0"/>
              <a:t> E ,     ICML 2017</a:t>
            </a:r>
            <a:endParaRPr lang="zh-CN" altLang="en-US" sz="2700"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486293" y="2288659"/>
                <a:ext cx="7886700" cy="3263504"/>
              </a:xfrm>
            </p:spPr>
            <p:txBody>
              <a:bodyPr>
                <a:normAutofit/>
              </a:bodyPr>
              <a:lstStyle/>
              <a:p>
                <a:r>
                  <a:rPr lang="en-US" altLang="zh-CN" dirty="0" smtClean="0"/>
                  <a:t>Objective function</a:t>
                </a:r>
                <a:r>
                  <a:rPr lang="en-US" altLang="zh-CN" sz="2400" dirty="0"/>
                  <a:t>:          </a:t>
                </a:r>
                <a14:m>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𝑚𝑖𝑛</m:t>
                        </m:r>
                      </m:e>
                      <m:sub>
                        <m:r>
                          <a:rPr lang="en-US" altLang="zh-CN" sz="2400" i="1">
                            <a:latin typeface="Cambria Math" panose="02040503050406030204" pitchFamily="18" charset="0"/>
                          </a:rPr>
                          <m:t>𝑥</m:t>
                        </m:r>
                      </m:sub>
                    </m:sSub>
                    <m:r>
                      <a:rPr lang="en-US" altLang="zh-CN" sz="2400" i="1">
                        <a:latin typeface="Cambria Math" panose="02040503050406030204" pitchFamily="18" charset="0"/>
                      </a:rPr>
                      <m:t>𝑓</m:t>
                    </m:r>
                    <m:d>
                      <m:dPr>
                        <m:ctrlPr>
                          <a:rPr lang="en-US" altLang="zh-CN" sz="2400" i="1">
                            <a:latin typeface="Cambria Math" panose="02040503050406030204" pitchFamily="18" charset="0"/>
                          </a:rPr>
                        </m:ctrlPr>
                      </m:dPr>
                      <m:e>
                        <m:r>
                          <a:rPr lang="en-US" altLang="zh-CN" sz="2400" i="1">
                            <a:latin typeface="Cambria Math" panose="02040503050406030204" pitchFamily="18" charset="0"/>
                          </a:rPr>
                          <m:t>𝑥</m:t>
                        </m:r>
                      </m:e>
                    </m:d>
                  </m:oMath>
                </a14:m>
                <a:r>
                  <a:rPr lang="en-US" altLang="zh-CN" sz="2400" dirty="0"/>
                  <a:t> </a:t>
                </a:r>
              </a:p>
              <a:p>
                <a:endParaRPr lang="en-US" altLang="zh-CN" dirty="0" smtClean="0"/>
              </a:p>
              <a:p>
                <a:r>
                  <a:rPr lang="en-US" altLang="zh-CN" sz="1575" dirty="0"/>
                  <a:t>Stochastic Gradient Descent (SGD) </a:t>
                </a:r>
                <a:r>
                  <a:rPr lang="en-US" altLang="zh-CN" sz="1200" dirty="0"/>
                  <a:t>[Robbins &amp; </a:t>
                </a:r>
                <a:r>
                  <a:rPr lang="en-US" altLang="zh-CN" sz="1200" dirty="0" err="1"/>
                  <a:t>Monro</a:t>
                </a:r>
                <a:r>
                  <a:rPr lang="en-US" altLang="zh-CN" sz="1200" dirty="0"/>
                  <a:t>, 1951] </a:t>
                </a:r>
              </a:p>
              <a:p>
                <a:pPr lvl="1"/>
                <a14:m>
                  <m:oMath xmlns:m="http://schemas.openxmlformats.org/officeDocument/2006/math">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i="1">
                            <a:latin typeface="Cambria Math" panose="02040503050406030204" pitchFamily="18" charset="0"/>
                          </a:rPr>
                          <m:t>𝑘</m:t>
                        </m:r>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i="1">
                            <a:latin typeface="Cambria Math" panose="02040503050406030204" pitchFamily="18" charset="0"/>
                          </a:rPr>
                          <m:t>𝑘</m:t>
                        </m:r>
                      </m:sub>
                    </m:sSub>
                    <m:r>
                      <a:rPr lang="en-US" altLang="zh-CN" i="1">
                        <a:latin typeface="Cambria Math" panose="02040503050406030204" pitchFamily="18" charset="0"/>
                      </a:rPr>
                      <m:t>−</m:t>
                    </m:r>
                    <m:r>
                      <a:rPr lang="zh-CN" altLang="en-US" i="1">
                        <a:latin typeface="Cambria Math" panose="02040503050406030204" pitchFamily="18" charset="0"/>
                      </a:rPr>
                      <m:t>𝜂</m:t>
                    </m:r>
                    <m:r>
                      <a:rPr lang="en-US" altLang="zh-CN">
                        <a:latin typeface="Cambria Math" panose="02040503050406030204" pitchFamily="18" charset="0"/>
                      </a:rPr>
                      <m:t>𝛻</m:t>
                    </m:r>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𝑓</m:t>
                        </m:r>
                      </m:e>
                      <m:sub>
                        <m:sSub>
                          <m:sSubPr>
                            <m:ctrlPr>
                              <a:rPr lang="en-US" altLang="zh-CN" i="1">
                                <a:latin typeface="Cambria Math" panose="02040503050406030204" pitchFamily="18" charset="0"/>
                              </a:rPr>
                            </m:ctrlPr>
                          </m:sSubPr>
                          <m:e>
                            <m:r>
                              <a:rPr lang="zh-CN" altLang="en-US" i="1">
                                <a:latin typeface="Cambria Math" panose="02040503050406030204" pitchFamily="18" charset="0"/>
                              </a:rPr>
                              <m:t>𝛾</m:t>
                            </m:r>
                          </m:e>
                          <m:sub>
                            <m:r>
                              <a:rPr lang="en-US" altLang="zh-CN" i="1">
                                <a:latin typeface="Cambria Math" panose="02040503050406030204" pitchFamily="18" charset="0"/>
                              </a:rPr>
                              <m:t>𝑘</m:t>
                            </m:r>
                          </m:sub>
                        </m:sSub>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i="1">
                            <a:latin typeface="Cambria Math" panose="02040503050406030204" pitchFamily="18" charset="0"/>
                          </a:rPr>
                          <m:t>𝑘</m:t>
                        </m:r>
                      </m:sub>
                    </m:sSub>
                    <m:r>
                      <a:rPr lang="en-US" altLang="zh-CN" i="1">
                        <a:latin typeface="Cambria Math" panose="02040503050406030204" pitchFamily="18" charset="0"/>
                      </a:rPr>
                      <m:t>)</m:t>
                    </m:r>
                  </m:oMath>
                </a14:m>
                <a:r>
                  <a:rPr lang="en-US" altLang="zh-CN" dirty="0"/>
                  <a:t>,   where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sSub>
                          <m:sSubPr>
                            <m:ctrlPr>
                              <a:rPr lang="en-US" altLang="zh-CN" i="1">
                                <a:latin typeface="Cambria Math" panose="02040503050406030204" pitchFamily="18" charset="0"/>
                              </a:rPr>
                            </m:ctrlPr>
                          </m:sSubPr>
                          <m:e>
                            <m:r>
                              <a:rPr lang="zh-CN" altLang="en-US" i="1">
                                <a:latin typeface="Cambria Math" panose="02040503050406030204" pitchFamily="18" charset="0"/>
                              </a:rPr>
                              <m:t>𝛾</m:t>
                            </m:r>
                          </m:e>
                          <m:sub>
                            <m:r>
                              <a:rPr lang="en-US" altLang="zh-CN" i="1">
                                <a:latin typeface="Cambria Math" panose="02040503050406030204" pitchFamily="18" charset="0"/>
                              </a:rPr>
                              <m:t>𝑘</m:t>
                            </m:r>
                          </m:sub>
                        </m:sSub>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sSub>
                          <m:sSubPr>
                            <m:ctrlPr>
                              <a:rPr lang="en-US" altLang="zh-CN" i="1">
                                <a:latin typeface="Cambria Math" panose="02040503050406030204" pitchFamily="18" charset="0"/>
                              </a:rPr>
                            </m:ctrlPr>
                          </m:sSubPr>
                          <m:e>
                            <m:r>
                              <a:rPr lang="zh-CN" altLang="en-US" i="1">
                                <a:latin typeface="Cambria Math" panose="02040503050406030204" pitchFamily="18" charset="0"/>
                              </a:rPr>
                              <m:t>𝛾</m:t>
                            </m:r>
                          </m:e>
                          <m:sub>
                            <m:r>
                              <a:rPr lang="en-US" altLang="zh-CN" i="1">
                                <a:latin typeface="Cambria Math" panose="02040503050406030204" pitchFamily="18" charset="0"/>
                              </a:rPr>
                              <m:t>𝑘</m:t>
                            </m:r>
                          </m:sub>
                        </m:sSub>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i="1">
                                <a:latin typeface="Cambria Math" panose="02040503050406030204" pitchFamily="18" charset="0"/>
                              </a:rPr>
                              <m:t>𝑘</m:t>
                            </m:r>
                          </m:sub>
                        </m:sSub>
                      </m:e>
                    </m:d>
                    <m:r>
                      <a:rPr lang="en-US" altLang="zh-CN" i="1">
                        <a:latin typeface="Cambria Math" panose="02040503050406030204" pitchFamily="18" charset="0"/>
                      </a:rPr>
                      <m:t>=</m:t>
                    </m:r>
                    <m:r>
                      <a:rPr lang="en-US" altLang="zh-CN">
                        <a:latin typeface="Cambria Math" panose="02040503050406030204" pitchFamily="18" charset="0"/>
                      </a:rPr>
                      <m:t>𝛻</m:t>
                    </m:r>
                    <m:r>
                      <a:rPr lang="en-US" altLang="zh-CN" i="1">
                        <a:latin typeface="Cambria Math" panose="02040503050406030204" pitchFamily="18" charset="0"/>
                      </a:rPr>
                      <m:t>𝑓</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i="1">
                            <a:latin typeface="Cambria Math" panose="02040503050406030204" pitchFamily="18" charset="0"/>
                          </a:rPr>
                          <m:t>𝑘</m:t>
                        </m:r>
                      </m:sub>
                    </m:sSub>
                    <m:r>
                      <a:rPr lang="en-US" altLang="zh-CN" i="1">
                        <a:latin typeface="Cambria Math" panose="02040503050406030204" pitchFamily="18" charset="0"/>
                      </a:rPr>
                      <m:t>)</m:t>
                    </m:r>
                  </m:oMath>
                </a14:m>
                <a:r>
                  <a:rPr lang="en-US" altLang="zh-CN" dirty="0"/>
                  <a:t> </a:t>
                </a:r>
              </a:p>
              <a:p>
                <a:pPr lvl="1"/>
                <a:endParaRPr lang="en-US" altLang="zh-CN" sz="1500" dirty="0"/>
              </a:p>
              <a:p>
                <a:endParaRPr lang="en-US" altLang="zh-CN" dirty="0" smtClean="0"/>
              </a:p>
              <a:p>
                <a:pPr marL="0" indent="0">
                  <a:buNone/>
                </a:pPr>
                <a:endParaRPr lang="en-US" altLang="zh-CN" dirty="0" smtClean="0"/>
              </a:p>
              <a:p>
                <a:pPr marL="0" indent="0">
                  <a:buNone/>
                </a:pPr>
                <a:endParaRPr lang="en-US" altLang="zh-CN" dirty="0" smtClean="0"/>
              </a:p>
              <a:p>
                <a:endParaRPr lang="en-US" altLang="zh-CN" dirty="0" smtClean="0"/>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648390" y="1908546"/>
                <a:ext cx="10515600" cy="4351338"/>
              </a:xfrm>
              <a:blipFill rotWithShape="0">
                <a:blip r:embed="rId3"/>
                <a:stretch>
                  <a:fillRect l="-1043" t="-2801"/>
                </a:stretch>
              </a:blipFill>
            </p:spPr>
            <p:txBody>
              <a:bodyPr/>
              <a:lstStyle/>
              <a:p>
                <a:r>
                  <a:rPr lang="zh-CN" altLang="en-US">
                    <a:noFill/>
                  </a:rPr>
                  <a:t> </a:t>
                </a:r>
              </a:p>
            </p:txBody>
          </p:sp>
        </mc:Fallback>
      </mc:AlternateContent>
      <p:pic>
        <p:nvPicPr>
          <p:cNvPr id="12" name="图片 11"/>
          <p:cNvPicPr>
            <a:picLocks noChangeAspect="1"/>
          </p:cNvPicPr>
          <p:nvPr/>
        </p:nvPicPr>
        <p:blipFill>
          <a:blip r:embed="rId4"/>
          <a:stretch>
            <a:fillRect/>
          </a:stretch>
        </p:blipFill>
        <p:spPr>
          <a:xfrm>
            <a:off x="572827" y="3856082"/>
            <a:ext cx="7713632" cy="2080440"/>
          </a:xfrm>
          <a:prstGeom prst="rect">
            <a:avLst/>
          </a:prstGeom>
        </p:spPr>
      </p:pic>
    </p:spTree>
    <p:extLst>
      <p:ext uri="{BB962C8B-B14F-4D97-AF65-F5344CB8AC3E}">
        <p14:creationId xmlns:p14="http://schemas.microsoft.com/office/powerpoint/2010/main" val="3028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Approximation Result</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rmAutofit/>
              </a:bodyPr>
              <a:lstStyle/>
              <a:p>
                <a:r>
                  <a:rPr lang="en-US" altLang="zh-CN" sz="1800" b="1" dirty="0"/>
                  <a:t>Definition</a:t>
                </a:r>
                <a:r>
                  <a:rPr lang="en-US" altLang="zh-CN" sz="1800" dirty="0"/>
                  <a:t>. A stochastic process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𝑋</m:t>
                        </m:r>
                      </m:e>
                      <m:sub>
                        <m:r>
                          <a:rPr lang="en-US" altLang="zh-CN" sz="1800" i="1">
                            <a:latin typeface="Cambria Math" panose="02040503050406030204" pitchFamily="18" charset="0"/>
                          </a:rPr>
                          <m:t>𝑡</m:t>
                        </m:r>
                      </m:sub>
                    </m:sSub>
                    <m:r>
                      <a:rPr lang="en-US" altLang="zh-CN" sz="1800" i="1">
                        <a:latin typeface="Cambria Math" panose="02040503050406030204" pitchFamily="18" charset="0"/>
                      </a:rPr>
                      <m:t>, </m:t>
                    </m:r>
                    <m:r>
                      <a:rPr lang="en-US" altLang="zh-CN" sz="1800" i="1">
                        <a:latin typeface="Cambria Math" panose="02040503050406030204" pitchFamily="18" charset="0"/>
                      </a:rPr>
                      <m:t>𝑡</m:t>
                    </m:r>
                    <m:r>
                      <a:rPr lang="en-US" altLang="zh-CN" sz="1800" i="1">
                        <a:latin typeface="Cambria Math" panose="02040503050406030204" pitchFamily="18" charset="0"/>
                        <a:ea typeface="Cambria Math" panose="02040503050406030204" pitchFamily="18" charset="0"/>
                      </a:rPr>
                      <m:t>∈</m:t>
                    </m:r>
                    <m:d>
                      <m:dPr>
                        <m:begChr m:val="["/>
                        <m:endChr m:val="]"/>
                        <m:ctrlPr>
                          <a:rPr lang="en-US" altLang="zh-CN" sz="1800" i="1">
                            <a:latin typeface="Cambria Math" panose="02040503050406030204" pitchFamily="18" charset="0"/>
                            <a:ea typeface="Cambria Math" panose="02040503050406030204" pitchFamily="18" charset="0"/>
                          </a:rPr>
                        </m:ctrlPr>
                      </m:dPr>
                      <m:e>
                        <m:r>
                          <a:rPr lang="en-US" altLang="zh-CN" sz="1800" i="1">
                            <a:latin typeface="Cambria Math" panose="02040503050406030204" pitchFamily="18" charset="0"/>
                            <a:ea typeface="Cambria Math" panose="02040503050406030204" pitchFamily="18" charset="0"/>
                          </a:rPr>
                          <m:t>0,</m:t>
                        </m:r>
                        <m:r>
                          <a:rPr lang="en-US" altLang="zh-CN" sz="1800" i="1">
                            <a:latin typeface="Cambria Math" panose="02040503050406030204" pitchFamily="18" charset="0"/>
                            <a:ea typeface="Cambria Math" panose="02040503050406030204" pitchFamily="18" charset="0"/>
                          </a:rPr>
                          <m:t>𝑇</m:t>
                        </m:r>
                      </m:e>
                    </m:d>
                  </m:oMath>
                </a14:m>
                <a:r>
                  <a:rPr lang="zh-CN" altLang="en-US" sz="1800" dirty="0"/>
                  <a:t> </a:t>
                </a:r>
                <a:r>
                  <a:rPr lang="en-US" altLang="zh-CN" sz="1800" dirty="0"/>
                  <a:t>is an order-</a:t>
                </a:r>
                <a14:m>
                  <m:oMath xmlns:m="http://schemas.openxmlformats.org/officeDocument/2006/math">
                    <m:r>
                      <a:rPr lang="zh-CN" altLang="en-US" sz="1800" i="1">
                        <a:latin typeface="Cambria Math" panose="02040503050406030204" pitchFamily="18" charset="0"/>
                      </a:rPr>
                      <m:t>𝛼</m:t>
                    </m:r>
                  </m:oMath>
                </a14:m>
                <a:r>
                  <a:rPr lang="zh-CN" altLang="en-US" sz="1800" dirty="0"/>
                  <a:t> </a:t>
                </a:r>
                <a:r>
                  <a:rPr lang="en-US" altLang="zh-CN" sz="1800" dirty="0"/>
                  <a:t>weak approximation of the SGD if for any test function </a:t>
                </a:r>
                <a14:m>
                  <m:oMath xmlns:m="http://schemas.openxmlformats.org/officeDocument/2006/math">
                    <m:r>
                      <a:rPr lang="en-US" altLang="zh-CN" sz="1800" i="1">
                        <a:latin typeface="Cambria Math" panose="02040503050406030204" pitchFamily="18" charset="0"/>
                      </a:rPr>
                      <m:t>𝑔</m:t>
                    </m:r>
                  </m:oMath>
                </a14:m>
                <a:r>
                  <a:rPr lang="zh-CN" altLang="en-US" sz="1800" dirty="0"/>
                  <a:t> </a:t>
                </a:r>
                <a:r>
                  <a:rPr lang="en-US" altLang="zh-CN" sz="1800" dirty="0"/>
                  <a:t>of polynomial growth</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zh-CN" sz="1800" i="1">
                              <a:latin typeface="Cambria Math" panose="02040503050406030204" pitchFamily="18" charset="0"/>
                            </a:rPr>
                          </m:ctrlPr>
                        </m:dPr>
                        <m:e>
                          <m:r>
                            <a:rPr lang="en-US" altLang="zh-CN" sz="1800" i="1">
                              <a:latin typeface="Cambria Math" panose="02040503050406030204" pitchFamily="18" charset="0"/>
                            </a:rPr>
                            <m:t>𝐸𝑔</m:t>
                          </m:r>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𝑋</m:t>
                                  </m:r>
                                </m:e>
                                <m:sub>
                                  <m:r>
                                    <a:rPr lang="en-US" altLang="zh-CN" sz="1800" i="1">
                                      <a:latin typeface="Cambria Math" panose="02040503050406030204" pitchFamily="18" charset="0"/>
                                    </a:rPr>
                                    <m:t>𝑘</m:t>
                                  </m:r>
                                  <m:r>
                                    <a:rPr lang="zh-CN" altLang="en-US" sz="1800" i="1">
                                      <a:latin typeface="Cambria Math" panose="02040503050406030204" pitchFamily="18" charset="0"/>
                                    </a:rPr>
                                    <m:t>𝜂</m:t>
                                  </m:r>
                                </m:sub>
                              </m:sSub>
                            </m:e>
                          </m:d>
                          <m:r>
                            <a:rPr lang="en-US" altLang="zh-CN" sz="1800" i="1">
                              <a:latin typeface="Cambria Math" panose="02040503050406030204" pitchFamily="18" charset="0"/>
                            </a:rPr>
                            <m:t>−</m:t>
                          </m:r>
                          <m:r>
                            <a:rPr lang="en-US" altLang="zh-CN" sz="1800" i="1">
                              <a:latin typeface="Cambria Math" panose="02040503050406030204" pitchFamily="18" charset="0"/>
                            </a:rPr>
                            <m:t>𝐸𝑔</m:t>
                          </m:r>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𝑥</m:t>
                                  </m:r>
                                </m:e>
                                <m:sub>
                                  <m:r>
                                    <a:rPr lang="en-US" altLang="zh-CN" sz="1800" i="1">
                                      <a:latin typeface="Cambria Math" panose="02040503050406030204" pitchFamily="18" charset="0"/>
                                    </a:rPr>
                                    <m:t>𝑘</m:t>
                                  </m:r>
                                </m:sub>
                              </m:sSub>
                            </m:e>
                          </m:d>
                        </m:e>
                      </m:d>
                      <m:r>
                        <a:rPr lang="en-US" altLang="zh-CN" sz="1800" i="1">
                          <a:latin typeface="Cambria Math" panose="02040503050406030204" pitchFamily="18" charset="0"/>
                          <a:ea typeface="Cambria Math" panose="02040503050406030204" pitchFamily="18" charset="0"/>
                        </a:rPr>
                        <m:t>&lt;</m:t>
                      </m:r>
                      <m:r>
                        <a:rPr lang="en-US" altLang="zh-CN" sz="1800" i="1">
                          <a:latin typeface="Cambria Math" panose="02040503050406030204" pitchFamily="18" charset="0"/>
                          <a:ea typeface="Cambria Math" panose="02040503050406030204" pitchFamily="18" charset="0"/>
                        </a:rPr>
                        <m:t>𝐶</m:t>
                      </m:r>
                      <m:sSup>
                        <m:sSupPr>
                          <m:ctrlPr>
                            <a:rPr lang="en-US" altLang="zh-CN" sz="1800" i="1">
                              <a:latin typeface="Cambria Math" panose="02040503050406030204" pitchFamily="18" charset="0"/>
                              <a:ea typeface="Cambria Math" panose="02040503050406030204" pitchFamily="18" charset="0"/>
                            </a:rPr>
                          </m:ctrlPr>
                        </m:sSupPr>
                        <m:e>
                          <m:r>
                            <a:rPr lang="zh-CN" altLang="en-US" sz="1800" i="1">
                              <a:latin typeface="Cambria Math" panose="02040503050406030204" pitchFamily="18" charset="0"/>
                              <a:ea typeface="Cambria Math" panose="02040503050406030204" pitchFamily="18" charset="0"/>
                            </a:rPr>
                            <m:t>𝜂</m:t>
                          </m:r>
                        </m:e>
                        <m:sup>
                          <m:r>
                            <a:rPr lang="zh-CN" altLang="en-US" sz="1800" i="1">
                              <a:latin typeface="Cambria Math" panose="02040503050406030204" pitchFamily="18" charset="0"/>
                              <a:ea typeface="Cambria Math" panose="02040503050406030204" pitchFamily="18" charset="0"/>
                            </a:rPr>
                            <m:t>𝛼</m:t>
                          </m:r>
                        </m:sup>
                      </m:sSup>
                    </m:oMath>
                  </m:oMathPara>
                </a14:m>
                <a:endParaRPr lang="en-US" altLang="zh-CN" sz="1800" dirty="0"/>
              </a:p>
              <a:p>
                <a:pPr marL="0" indent="0">
                  <a:buNone/>
                </a:pPr>
                <a:r>
                  <a:rPr lang="en-US" altLang="zh-CN" sz="1800" dirty="0"/>
                  <a:t>for all </a:t>
                </a:r>
                <a14:m>
                  <m:oMath xmlns:m="http://schemas.openxmlformats.org/officeDocument/2006/math">
                    <m:r>
                      <a:rPr lang="en-US" altLang="zh-CN" sz="1800" i="1">
                        <a:latin typeface="Cambria Math" panose="02040503050406030204" pitchFamily="18" charset="0"/>
                      </a:rPr>
                      <m:t>0</m:t>
                    </m:r>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𝑘</m:t>
                    </m:r>
                    <m:r>
                      <a:rPr lang="en-US" altLang="zh-CN" sz="1800" i="1">
                        <a:latin typeface="Cambria Math" panose="02040503050406030204" pitchFamily="18" charset="0"/>
                        <a:ea typeface="Cambria Math" panose="02040503050406030204" pitchFamily="18" charset="0"/>
                      </a:rPr>
                      <m:t>≤</m:t>
                    </m:r>
                    <m:d>
                      <m:dPr>
                        <m:begChr m:val="⌊"/>
                        <m:endChr m:val="⌋"/>
                        <m:ctrlPr>
                          <a:rPr lang="en-US" altLang="zh-CN" sz="1800" i="1">
                            <a:latin typeface="Cambria Math" panose="02040503050406030204" pitchFamily="18" charset="0"/>
                            <a:ea typeface="Cambria Math" panose="02040503050406030204" pitchFamily="18" charset="0"/>
                          </a:rPr>
                        </m:ctrlPr>
                      </m:dPr>
                      <m:e>
                        <m:f>
                          <m:fPr>
                            <m:type m:val="lin"/>
                            <m:ctrlPr>
                              <a:rPr lang="en-US" altLang="zh-CN" sz="1800" i="1">
                                <a:latin typeface="Cambria Math" panose="02040503050406030204" pitchFamily="18" charset="0"/>
                                <a:ea typeface="Cambria Math" panose="02040503050406030204" pitchFamily="18" charset="0"/>
                              </a:rPr>
                            </m:ctrlPr>
                          </m:fPr>
                          <m:num>
                            <m:r>
                              <a:rPr lang="en-US" altLang="zh-CN" sz="1800" i="1">
                                <a:latin typeface="Cambria Math" panose="02040503050406030204" pitchFamily="18" charset="0"/>
                                <a:ea typeface="Cambria Math" panose="02040503050406030204" pitchFamily="18" charset="0"/>
                              </a:rPr>
                              <m:t>𝑇</m:t>
                            </m:r>
                          </m:num>
                          <m:den>
                            <m:r>
                              <a:rPr lang="zh-CN" altLang="en-US" sz="1800" i="1">
                                <a:latin typeface="Cambria Math" panose="02040503050406030204" pitchFamily="18" charset="0"/>
                                <a:ea typeface="Cambria Math" panose="02040503050406030204" pitchFamily="18" charset="0"/>
                              </a:rPr>
                              <m:t>𝜂</m:t>
                            </m:r>
                          </m:den>
                        </m:f>
                      </m:e>
                    </m:d>
                  </m:oMath>
                </a14:m>
                <a:r>
                  <a:rPr lang="en-US" altLang="zh-CN" sz="1800" dirty="0"/>
                  <a:t>, i.e., the distribution of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𝑥</m:t>
                        </m:r>
                      </m:e>
                      <m:sub>
                        <m:r>
                          <a:rPr lang="en-US" altLang="zh-CN" sz="1800" i="1">
                            <a:latin typeface="Cambria Math" panose="02040503050406030204" pitchFamily="18" charset="0"/>
                          </a:rPr>
                          <m:t>𝑘</m:t>
                        </m:r>
                      </m:sub>
                    </m:sSub>
                  </m:oMath>
                </a14:m>
                <a:r>
                  <a:rPr lang="zh-CN" altLang="en-US" sz="1800" dirty="0"/>
                  <a:t> </a:t>
                </a:r>
                <a:r>
                  <a:rPr lang="en-US" altLang="zh-CN" sz="1800" dirty="0"/>
                  <a:t>and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𝑋</m:t>
                        </m:r>
                      </m:e>
                      <m:sub>
                        <m:r>
                          <a:rPr lang="en-US" altLang="zh-CN" sz="1800" i="1">
                            <a:latin typeface="Cambria Math" panose="02040503050406030204" pitchFamily="18" charset="0"/>
                          </a:rPr>
                          <m:t>𝑘</m:t>
                        </m:r>
                        <m:r>
                          <a:rPr lang="zh-CN" altLang="en-US" sz="1800" i="1">
                            <a:latin typeface="Cambria Math" panose="02040503050406030204" pitchFamily="18" charset="0"/>
                          </a:rPr>
                          <m:t>𝜂</m:t>
                        </m:r>
                      </m:sub>
                    </m:sSub>
                  </m:oMath>
                </a14:m>
                <a:r>
                  <a:rPr lang="zh-CN" altLang="en-US" sz="1800" dirty="0"/>
                  <a:t> </a:t>
                </a:r>
                <a:r>
                  <a:rPr lang="en-US" altLang="zh-CN" sz="1800" dirty="0"/>
                  <a:t>are equal up to order </a:t>
                </a:r>
                <a14:m>
                  <m:oMath xmlns:m="http://schemas.openxmlformats.org/officeDocument/2006/math">
                    <m:sSup>
                      <m:sSupPr>
                        <m:ctrlPr>
                          <a:rPr lang="en-US" altLang="zh-CN" sz="1800" i="1">
                            <a:latin typeface="Cambria Math" panose="02040503050406030204" pitchFamily="18" charset="0"/>
                          </a:rPr>
                        </m:ctrlPr>
                      </m:sSupPr>
                      <m:e>
                        <m:r>
                          <a:rPr lang="zh-CN" altLang="en-US" sz="1800" i="1">
                            <a:latin typeface="Cambria Math" panose="02040503050406030204" pitchFamily="18" charset="0"/>
                          </a:rPr>
                          <m:t>𝜂</m:t>
                        </m:r>
                      </m:e>
                      <m:sup>
                        <m:r>
                          <a:rPr lang="zh-CN" altLang="en-US" sz="1800" i="1">
                            <a:latin typeface="Cambria Math" panose="02040503050406030204" pitchFamily="18" charset="0"/>
                          </a:rPr>
                          <m:t>𝛼</m:t>
                        </m:r>
                      </m:sup>
                    </m:sSup>
                  </m:oMath>
                </a14:m>
                <a:r>
                  <a:rPr lang="en-US" altLang="zh-CN" sz="1800" dirty="0"/>
                  <a:t>.</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928" t="-1961"/>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fld id="{242A13EE-3AD0-4ED1-BFA1-A1979040AD4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灯片编号占位符 4"/>
          <p:cNvSpPr>
            <a:spLocks noGrp="1"/>
          </p:cNvSpPr>
          <p:nvPr>
            <p:ph type="sldNum" sz="quarter" idx="12"/>
          </p:nvPr>
        </p:nvSpPr>
        <p:spPr/>
        <p:txBody>
          <a:bodyPr/>
          <a:lstStyle/>
          <a:p>
            <a:fld id="{884ECFF8-4839-4F22-B682-00FC582E39E3}" type="slidenum">
              <a:rPr lang="en-US" smtClean="0">
                <a:solidFill>
                  <a:prstClr val="black">
                    <a:tint val="75000"/>
                  </a:prstClr>
                </a:solidFill>
              </a:rPr>
              <a:pPr/>
              <a:t>74</a:t>
            </a:fld>
            <a:endParaRPr lang="en-US" dirty="0">
              <a:solidFill>
                <a:prstClr val="black">
                  <a:tint val="75000"/>
                </a:prstClr>
              </a:solidFill>
            </a:endParaRPr>
          </a:p>
        </p:txBody>
      </p:sp>
      <mc:AlternateContent xmlns:mc="http://schemas.openxmlformats.org/markup-compatibility/2006" xmlns:a14="http://schemas.microsoft.com/office/drawing/2010/main">
        <mc:Choice Requires="a14">
          <p:sp>
            <p:nvSpPr>
              <p:cNvPr id="6" name="Rounded Rectangle 5"/>
              <p:cNvSpPr/>
              <p:nvPr/>
            </p:nvSpPr>
            <p:spPr>
              <a:xfrm>
                <a:off x="701484" y="3158964"/>
                <a:ext cx="7340580" cy="310769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altLang="zh-CN" sz="2000" b="1" dirty="0">
                    <a:solidFill>
                      <a:srgbClr val="3366FF"/>
                    </a:solidFill>
                  </a:rPr>
                  <a:t>Theorem </a:t>
                </a:r>
                <a:r>
                  <a:rPr lang="en-US" altLang="zh-CN" sz="2000" dirty="0">
                    <a:solidFill>
                      <a:srgbClr val="3366FF"/>
                    </a:solidFill>
                  </a:rPr>
                  <a:t>[Stochastic modified equation, Li et al. 2017 ICML]. </a:t>
                </a:r>
              </a:p>
              <a:p>
                <a:pPr fontAlgn="auto">
                  <a:spcBef>
                    <a:spcPts val="0"/>
                  </a:spcBef>
                  <a:spcAft>
                    <a:spcPts val="0"/>
                  </a:spcAft>
                </a:pPr>
                <a:endParaRPr lang="en-US" altLang="zh-CN" sz="2000" dirty="0">
                  <a:solidFill>
                    <a:srgbClr val="3366FF"/>
                  </a:solidFill>
                </a:endParaRPr>
              </a:p>
              <a:p>
                <a:pPr fontAlgn="auto">
                  <a:spcBef>
                    <a:spcPts val="0"/>
                  </a:spcBef>
                  <a:spcAft>
                    <a:spcPts val="0"/>
                  </a:spcAft>
                </a:pPr>
                <a:r>
                  <a:rPr lang="en-US" altLang="zh-CN" sz="2400" dirty="0">
                    <a:solidFill>
                      <a:prstClr val="black"/>
                    </a:solidFill>
                  </a:rPr>
                  <a:t>Assume </a:t>
                </a:r>
                <a14:m>
                  <m:oMath xmlns:m="http://schemas.openxmlformats.org/officeDocument/2006/math">
                    <m:r>
                      <a:rPr lang="en-US" altLang="zh-CN" sz="2400" i="1">
                        <a:solidFill>
                          <a:prstClr val="black"/>
                        </a:solidFill>
                        <a:latin typeface="Cambria Math" panose="02040503050406030204" pitchFamily="18" charset="0"/>
                      </a:rPr>
                      <m:t>𝑓</m:t>
                    </m:r>
                    <m:r>
                      <a:rPr lang="en-US" altLang="zh-CN" sz="2400" i="1">
                        <a:solidFill>
                          <a:prstClr val="black"/>
                        </a:solidFill>
                        <a:latin typeface="Cambria Math" panose="02040503050406030204" pitchFamily="18" charset="0"/>
                      </a:rPr>
                      <m:t>, </m:t>
                    </m:r>
                    <m:sSub>
                      <m:sSubPr>
                        <m:ctrlPr>
                          <a:rPr lang="en-US" altLang="zh-CN" sz="2400" i="1">
                            <a:solidFill>
                              <a:prstClr val="black"/>
                            </a:solidFill>
                            <a:latin typeface="Cambria Math" panose="02040503050406030204" pitchFamily="18" charset="0"/>
                          </a:rPr>
                        </m:ctrlPr>
                      </m:sSubPr>
                      <m:e>
                        <m:r>
                          <a:rPr lang="en-US" altLang="zh-CN" sz="2400" i="1">
                            <a:solidFill>
                              <a:prstClr val="black"/>
                            </a:solidFill>
                            <a:latin typeface="Cambria Math" panose="02040503050406030204" pitchFamily="18" charset="0"/>
                          </a:rPr>
                          <m:t>𝑓</m:t>
                        </m:r>
                      </m:e>
                      <m:sub>
                        <m:r>
                          <a:rPr lang="en-US" altLang="zh-CN" sz="2400" i="1">
                            <a:solidFill>
                              <a:prstClr val="black"/>
                            </a:solidFill>
                            <a:latin typeface="Cambria Math" panose="02040503050406030204" pitchFamily="18" charset="0"/>
                          </a:rPr>
                          <m:t>𝑖</m:t>
                        </m:r>
                      </m:sub>
                    </m:sSub>
                  </m:oMath>
                </a14:m>
                <a:r>
                  <a:rPr lang="en-US" altLang="zh-CN" sz="2400" dirty="0">
                    <a:solidFill>
                      <a:prstClr val="black"/>
                    </a:solidFill>
                  </a:rPr>
                  <a:t> are Lipschitz continuous, sufficiently smooth and satisfy a growth condition in </a:t>
                </a:r>
                <a14:m>
                  <m:oMath xmlns:m="http://schemas.openxmlformats.org/officeDocument/2006/math">
                    <m:r>
                      <a:rPr lang="en-US" altLang="zh-CN" sz="2400" i="1">
                        <a:solidFill>
                          <a:prstClr val="black"/>
                        </a:solidFill>
                        <a:latin typeface="Cambria Math" panose="02040503050406030204" pitchFamily="18" charset="0"/>
                      </a:rPr>
                      <m:t>𝑥</m:t>
                    </m:r>
                  </m:oMath>
                </a14:m>
                <a:r>
                  <a:rPr lang="en-US" altLang="zh-CN" sz="2400" dirty="0">
                    <a:solidFill>
                      <a:prstClr val="black"/>
                    </a:solidFill>
                  </a:rPr>
                  <a:t>. Define  </a:t>
                </a:r>
                <a14:m>
                  <m:oMath xmlns:m="http://schemas.openxmlformats.org/officeDocument/2006/math">
                    <m:sSub>
                      <m:sSubPr>
                        <m:ctrlPr>
                          <a:rPr lang="en-US" altLang="zh-CN" sz="2400" i="1">
                            <a:solidFill>
                              <a:prstClr val="black"/>
                            </a:solidFill>
                            <a:latin typeface="Cambria Math" panose="02040503050406030204" pitchFamily="18" charset="0"/>
                          </a:rPr>
                        </m:ctrlPr>
                      </m:sSubPr>
                      <m:e>
                        <m:r>
                          <a:rPr lang="en-US" altLang="zh-CN" sz="2400" i="1">
                            <a:solidFill>
                              <a:prstClr val="black"/>
                            </a:solidFill>
                            <a:latin typeface="Cambria Math" panose="02040503050406030204" pitchFamily="18" charset="0"/>
                          </a:rPr>
                          <m:t>𝑋</m:t>
                        </m:r>
                      </m:e>
                      <m:sub>
                        <m:r>
                          <a:rPr lang="en-US" altLang="zh-CN" sz="2400" i="1">
                            <a:solidFill>
                              <a:prstClr val="black"/>
                            </a:solidFill>
                            <a:latin typeface="Cambria Math" panose="02040503050406030204" pitchFamily="18" charset="0"/>
                          </a:rPr>
                          <m:t>𝑡</m:t>
                        </m:r>
                      </m:sub>
                    </m:sSub>
                    <m:r>
                      <a:rPr lang="en-US" altLang="zh-CN" sz="2400" i="1">
                        <a:solidFill>
                          <a:prstClr val="black"/>
                        </a:solidFill>
                        <a:latin typeface="Cambria Math" panose="02040503050406030204" pitchFamily="18" charset="0"/>
                      </a:rPr>
                      <m:t>,</m:t>
                    </m:r>
                    <m:r>
                      <a:rPr lang="en-US" altLang="zh-CN" sz="2400" i="1">
                        <a:solidFill>
                          <a:prstClr val="black"/>
                        </a:solidFill>
                        <a:latin typeface="Cambria Math" panose="02040503050406030204" pitchFamily="18" charset="0"/>
                      </a:rPr>
                      <m:t>𝑡</m:t>
                    </m:r>
                    <m:r>
                      <a:rPr lang="en-US" altLang="zh-CN" sz="2400" i="1">
                        <a:solidFill>
                          <a:prstClr val="black"/>
                        </a:solidFill>
                        <a:latin typeface="Cambria Math" panose="02040503050406030204" pitchFamily="18" charset="0"/>
                        <a:ea typeface="Cambria Math" panose="02040503050406030204" pitchFamily="18" charset="0"/>
                      </a:rPr>
                      <m:t>∈</m:t>
                    </m:r>
                    <m:d>
                      <m:dPr>
                        <m:begChr m:val="["/>
                        <m:endChr m:val="]"/>
                        <m:ctrlPr>
                          <a:rPr lang="en-US" altLang="zh-CN" sz="2400" i="1">
                            <a:solidFill>
                              <a:prstClr val="black"/>
                            </a:solidFill>
                            <a:latin typeface="Cambria Math" panose="02040503050406030204" pitchFamily="18" charset="0"/>
                            <a:ea typeface="Cambria Math" panose="02040503050406030204" pitchFamily="18" charset="0"/>
                          </a:rPr>
                        </m:ctrlPr>
                      </m:dPr>
                      <m:e>
                        <m:r>
                          <a:rPr lang="en-US" altLang="zh-CN" sz="2400" i="1">
                            <a:solidFill>
                              <a:prstClr val="black"/>
                            </a:solidFill>
                            <a:latin typeface="Cambria Math" panose="02040503050406030204" pitchFamily="18" charset="0"/>
                            <a:ea typeface="Cambria Math" panose="02040503050406030204" pitchFamily="18" charset="0"/>
                          </a:rPr>
                          <m:t>0,</m:t>
                        </m:r>
                        <m:r>
                          <a:rPr lang="en-US" altLang="zh-CN" sz="2400" i="1">
                            <a:solidFill>
                              <a:prstClr val="black"/>
                            </a:solidFill>
                            <a:latin typeface="Cambria Math" panose="02040503050406030204" pitchFamily="18" charset="0"/>
                            <a:ea typeface="Cambria Math" panose="02040503050406030204" pitchFamily="18" charset="0"/>
                          </a:rPr>
                          <m:t>𝑇</m:t>
                        </m:r>
                      </m:e>
                    </m:d>
                  </m:oMath>
                </a14:m>
                <a:r>
                  <a:rPr lang="zh-CN" altLang="en-US" sz="2400" dirty="0">
                    <a:solidFill>
                      <a:prstClr val="black"/>
                    </a:solidFill>
                  </a:rPr>
                  <a:t> </a:t>
                </a:r>
                <a:r>
                  <a:rPr lang="en-US" altLang="zh-CN" sz="2400" dirty="0">
                    <a:solidFill>
                      <a:prstClr val="black"/>
                    </a:solidFill>
                  </a:rPr>
                  <a:t>by</a:t>
                </a:r>
              </a:p>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altLang="zh-CN" sz="2400" i="1">
                          <a:solidFill>
                            <a:prstClr val="black"/>
                          </a:solidFill>
                          <a:latin typeface="Cambria Math" panose="02040503050406030204" pitchFamily="18" charset="0"/>
                        </a:rPr>
                        <m:t>𝑑</m:t>
                      </m:r>
                      <m:sSub>
                        <m:sSubPr>
                          <m:ctrlPr>
                            <a:rPr lang="en-US" altLang="zh-CN" sz="2400" i="1">
                              <a:solidFill>
                                <a:prstClr val="black"/>
                              </a:solidFill>
                              <a:latin typeface="Cambria Math" panose="02040503050406030204" pitchFamily="18" charset="0"/>
                            </a:rPr>
                          </m:ctrlPr>
                        </m:sSubPr>
                        <m:e>
                          <m:r>
                            <a:rPr lang="en-US" altLang="zh-CN" sz="2400" i="1">
                              <a:solidFill>
                                <a:prstClr val="black"/>
                              </a:solidFill>
                              <a:latin typeface="Cambria Math" panose="02040503050406030204" pitchFamily="18" charset="0"/>
                            </a:rPr>
                            <m:t>𝑋</m:t>
                          </m:r>
                        </m:e>
                        <m:sub>
                          <m:r>
                            <a:rPr lang="en-US" altLang="zh-CN" sz="2400" i="1">
                              <a:solidFill>
                                <a:prstClr val="black"/>
                              </a:solidFill>
                              <a:latin typeface="Cambria Math" panose="02040503050406030204" pitchFamily="18" charset="0"/>
                            </a:rPr>
                            <m:t>𝑡</m:t>
                          </m:r>
                        </m:sub>
                      </m:sSub>
                      <m:r>
                        <a:rPr lang="en-US" altLang="zh-CN" sz="2400" i="1">
                          <a:solidFill>
                            <a:prstClr val="black"/>
                          </a:solidFill>
                          <a:latin typeface="Cambria Math" panose="02040503050406030204" pitchFamily="18" charset="0"/>
                        </a:rPr>
                        <m:t>=−</m:t>
                      </m:r>
                      <m:r>
                        <a:rPr lang="en-US" altLang="zh-CN" sz="2400" i="1">
                          <a:solidFill>
                            <a:prstClr val="black"/>
                          </a:solidFill>
                          <a:latin typeface="Cambria Math" panose="02040503050406030204" pitchFamily="18" charset="0"/>
                          <a:ea typeface="Cambria Math" panose="02040503050406030204" pitchFamily="18" charset="0"/>
                        </a:rPr>
                        <m:t>𝛻</m:t>
                      </m:r>
                      <m:r>
                        <a:rPr lang="en-US" altLang="zh-CN" sz="2400" i="1">
                          <a:solidFill>
                            <a:prstClr val="black"/>
                          </a:solidFill>
                          <a:latin typeface="Cambria Math" panose="02040503050406030204" pitchFamily="18" charset="0"/>
                          <a:ea typeface="Cambria Math" panose="02040503050406030204" pitchFamily="18" charset="0"/>
                        </a:rPr>
                        <m:t>𝑓</m:t>
                      </m:r>
                      <m:d>
                        <m:dPr>
                          <m:ctrlPr>
                            <a:rPr lang="en-US" altLang="zh-CN" sz="2400" i="1">
                              <a:solidFill>
                                <a:prstClr val="black"/>
                              </a:solidFill>
                              <a:latin typeface="Cambria Math" panose="02040503050406030204" pitchFamily="18" charset="0"/>
                            </a:rPr>
                          </m:ctrlPr>
                        </m:dPr>
                        <m:e>
                          <m:sSub>
                            <m:sSubPr>
                              <m:ctrlPr>
                                <a:rPr lang="en-US" altLang="zh-CN" sz="2400" i="1">
                                  <a:solidFill>
                                    <a:prstClr val="black"/>
                                  </a:solidFill>
                                  <a:latin typeface="Cambria Math" panose="02040503050406030204" pitchFamily="18" charset="0"/>
                                </a:rPr>
                              </m:ctrlPr>
                            </m:sSubPr>
                            <m:e>
                              <m:r>
                                <a:rPr lang="en-US" altLang="zh-CN" sz="2400" i="1">
                                  <a:solidFill>
                                    <a:prstClr val="black"/>
                                  </a:solidFill>
                                  <a:latin typeface="Cambria Math" panose="02040503050406030204" pitchFamily="18" charset="0"/>
                                </a:rPr>
                                <m:t>𝑋</m:t>
                              </m:r>
                            </m:e>
                            <m:sub>
                              <m:r>
                                <a:rPr lang="en-US" altLang="zh-CN" sz="2400" i="1">
                                  <a:solidFill>
                                    <a:prstClr val="black"/>
                                  </a:solidFill>
                                  <a:latin typeface="Cambria Math" panose="02040503050406030204" pitchFamily="18" charset="0"/>
                                </a:rPr>
                                <m:t>𝑡</m:t>
                              </m:r>
                            </m:sub>
                          </m:sSub>
                        </m:e>
                      </m:d>
                      <m:r>
                        <a:rPr lang="en-US" altLang="zh-CN" sz="2400" i="1">
                          <a:solidFill>
                            <a:prstClr val="black"/>
                          </a:solidFill>
                          <a:latin typeface="Cambria Math" panose="02040503050406030204" pitchFamily="18" charset="0"/>
                        </a:rPr>
                        <m:t>𝑑𝑡</m:t>
                      </m:r>
                      <m:r>
                        <a:rPr lang="en-US" altLang="zh-CN" sz="2400" i="1">
                          <a:solidFill>
                            <a:prstClr val="black"/>
                          </a:solidFill>
                          <a:latin typeface="Cambria Math" panose="02040503050406030204" pitchFamily="18" charset="0"/>
                        </a:rPr>
                        <m:t>+</m:t>
                      </m:r>
                      <m:sSup>
                        <m:sSupPr>
                          <m:ctrlPr>
                            <a:rPr lang="en-US" altLang="zh-CN" sz="2400" i="1">
                              <a:solidFill>
                                <a:prstClr val="black"/>
                              </a:solidFill>
                              <a:latin typeface="Cambria Math" panose="02040503050406030204" pitchFamily="18" charset="0"/>
                              <a:ea typeface="Cambria Math" panose="02040503050406030204" pitchFamily="18" charset="0"/>
                            </a:rPr>
                          </m:ctrlPr>
                        </m:sSupPr>
                        <m:e>
                          <m:d>
                            <m:dPr>
                              <m:ctrlPr>
                                <a:rPr lang="en-US" altLang="zh-CN" sz="2400" i="1">
                                  <a:solidFill>
                                    <a:prstClr val="black"/>
                                  </a:solidFill>
                                  <a:latin typeface="Cambria Math" panose="02040503050406030204" pitchFamily="18" charset="0"/>
                                  <a:ea typeface="Cambria Math" panose="02040503050406030204" pitchFamily="18" charset="0"/>
                                </a:rPr>
                              </m:ctrlPr>
                            </m:dPr>
                            <m:e>
                              <m:r>
                                <a:rPr lang="zh-CN" altLang="en-US" sz="2400" i="1">
                                  <a:solidFill>
                                    <a:prstClr val="black"/>
                                  </a:solidFill>
                                  <a:latin typeface="Cambria Math" panose="02040503050406030204" pitchFamily="18" charset="0"/>
                                  <a:ea typeface="Cambria Math" panose="02040503050406030204" pitchFamily="18" charset="0"/>
                                </a:rPr>
                                <m:t>𝜂</m:t>
                              </m:r>
                              <m:r>
                                <m:rPr>
                                  <m:sty m:val="p"/>
                                </m:rPr>
                                <a:rPr lang="el-GR" altLang="zh-CN" sz="2400" i="1">
                                  <a:solidFill>
                                    <a:prstClr val="black"/>
                                  </a:solidFill>
                                  <a:latin typeface="Cambria Math" panose="02040503050406030204" pitchFamily="18" charset="0"/>
                                  <a:ea typeface="Cambria Math" panose="02040503050406030204" pitchFamily="18" charset="0"/>
                                </a:rPr>
                                <m:t>Σ</m:t>
                              </m:r>
                              <m:d>
                                <m:dPr>
                                  <m:ctrlPr>
                                    <a:rPr lang="el-GR" altLang="zh-CN" sz="2400" i="1">
                                      <a:solidFill>
                                        <a:prstClr val="black"/>
                                      </a:solidFill>
                                      <a:latin typeface="Cambria Math" panose="02040503050406030204" pitchFamily="18" charset="0"/>
                                      <a:ea typeface="Cambria Math" panose="02040503050406030204" pitchFamily="18" charset="0"/>
                                    </a:rPr>
                                  </m:ctrlPr>
                                </m:dPr>
                                <m:e>
                                  <m:sSub>
                                    <m:sSubPr>
                                      <m:ctrlPr>
                                        <a:rPr lang="en-US" altLang="zh-CN" sz="2400" i="1">
                                          <a:solidFill>
                                            <a:prstClr val="black"/>
                                          </a:solidFill>
                                          <a:latin typeface="Cambria Math" panose="02040503050406030204" pitchFamily="18" charset="0"/>
                                        </a:rPr>
                                      </m:ctrlPr>
                                    </m:sSubPr>
                                    <m:e>
                                      <m:r>
                                        <a:rPr lang="en-US" altLang="zh-CN" sz="2400" i="1">
                                          <a:solidFill>
                                            <a:prstClr val="black"/>
                                          </a:solidFill>
                                          <a:latin typeface="Cambria Math" panose="02040503050406030204" pitchFamily="18" charset="0"/>
                                        </a:rPr>
                                        <m:t>𝑋</m:t>
                                      </m:r>
                                    </m:e>
                                    <m:sub>
                                      <m:r>
                                        <a:rPr lang="en-US" altLang="zh-CN" sz="2400" i="1">
                                          <a:solidFill>
                                            <a:prstClr val="black"/>
                                          </a:solidFill>
                                          <a:latin typeface="Cambria Math" panose="02040503050406030204" pitchFamily="18" charset="0"/>
                                        </a:rPr>
                                        <m:t>𝑡</m:t>
                                      </m:r>
                                    </m:sub>
                                  </m:sSub>
                                </m:e>
                              </m:d>
                            </m:e>
                          </m:d>
                        </m:e>
                        <m:sup>
                          <m:box>
                            <m:boxPr>
                              <m:ctrlPr>
                                <a:rPr lang="en-US" altLang="zh-CN" sz="2400" i="1">
                                  <a:solidFill>
                                    <a:prstClr val="black"/>
                                  </a:solidFill>
                                  <a:latin typeface="Cambria Math" panose="02040503050406030204" pitchFamily="18" charset="0"/>
                                  <a:ea typeface="Cambria Math" panose="02040503050406030204" pitchFamily="18" charset="0"/>
                                </a:rPr>
                              </m:ctrlPr>
                            </m:boxPr>
                            <m:e>
                              <m:argPr>
                                <m:argSz m:val="-1"/>
                              </m:argPr>
                              <m:f>
                                <m:fPr>
                                  <m:ctrlPr>
                                    <a:rPr lang="en-US" altLang="zh-CN" sz="2400" i="1">
                                      <a:solidFill>
                                        <a:prstClr val="black"/>
                                      </a:solidFill>
                                      <a:latin typeface="Cambria Math" panose="02040503050406030204" pitchFamily="18" charset="0"/>
                                      <a:ea typeface="Cambria Math" panose="02040503050406030204" pitchFamily="18" charset="0"/>
                                    </a:rPr>
                                  </m:ctrlPr>
                                </m:fPr>
                                <m:num>
                                  <m:r>
                                    <a:rPr lang="en-US" altLang="zh-CN" sz="2400" i="1">
                                      <a:solidFill>
                                        <a:prstClr val="black"/>
                                      </a:solidFill>
                                      <a:latin typeface="Cambria Math" panose="02040503050406030204" pitchFamily="18" charset="0"/>
                                      <a:ea typeface="Cambria Math" panose="02040503050406030204" pitchFamily="18" charset="0"/>
                                    </a:rPr>
                                    <m:t>1</m:t>
                                  </m:r>
                                </m:num>
                                <m:den>
                                  <m:r>
                                    <a:rPr lang="en-US" altLang="zh-CN" sz="2400" i="1">
                                      <a:solidFill>
                                        <a:prstClr val="black"/>
                                      </a:solidFill>
                                      <a:latin typeface="Cambria Math" panose="02040503050406030204" pitchFamily="18" charset="0"/>
                                      <a:ea typeface="Cambria Math" panose="02040503050406030204" pitchFamily="18" charset="0"/>
                                    </a:rPr>
                                    <m:t>2</m:t>
                                  </m:r>
                                </m:den>
                              </m:f>
                            </m:e>
                          </m:box>
                        </m:sup>
                      </m:sSup>
                      <m:r>
                        <a:rPr lang="en-US" altLang="zh-CN" sz="2400" i="1">
                          <a:solidFill>
                            <a:prstClr val="black"/>
                          </a:solidFill>
                          <a:latin typeface="Cambria Math" panose="02040503050406030204" pitchFamily="18" charset="0"/>
                        </a:rPr>
                        <m:t>𝑑</m:t>
                      </m:r>
                      <m:sSub>
                        <m:sSubPr>
                          <m:ctrlPr>
                            <a:rPr lang="en-US" altLang="zh-CN" sz="2400" i="1">
                              <a:solidFill>
                                <a:prstClr val="black"/>
                              </a:solidFill>
                              <a:latin typeface="Cambria Math" panose="02040503050406030204" pitchFamily="18" charset="0"/>
                            </a:rPr>
                          </m:ctrlPr>
                        </m:sSubPr>
                        <m:e>
                          <m:r>
                            <a:rPr lang="en-US" altLang="zh-CN" sz="2400" i="1">
                              <a:solidFill>
                                <a:prstClr val="black"/>
                              </a:solidFill>
                              <a:latin typeface="Cambria Math" panose="02040503050406030204" pitchFamily="18" charset="0"/>
                            </a:rPr>
                            <m:t>𝑊</m:t>
                          </m:r>
                        </m:e>
                        <m:sub>
                          <m:r>
                            <a:rPr lang="en-US" altLang="zh-CN" sz="2400" i="1">
                              <a:solidFill>
                                <a:prstClr val="black"/>
                              </a:solidFill>
                              <a:latin typeface="Cambria Math" panose="02040503050406030204" pitchFamily="18" charset="0"/>
                            </a:rPr>
                            <m:t>𝑡</m:t>
                          </m:r>
                        </m:sub>
                      </m:sSub>
                      <m:r>
                        <a:rPr lang="en-US" altLang="zh-CN" sz="2400" i="1">
                          <a:solidFill>
                            <a:prstClr val="black"/>
                          </a:solidFill>
                          <a:latin typeface="Cambria Math" panose="02040503050406030204" pitchFamily="18" charset="0"/>
                        </a:rPr>
                        <m:t>,  </m:t>
                      </m:r>
                      <m:sSub>
                        <m:sSubPr>
                          <m:ctrlPr>
                            <a:rPr lang="en-US" altLang="zh-CN" sz="2400" i="1">
                              <a:solidFill>
                                <a:prstClr val="black"/>
                              </a:solidFill>
                              <a:latin typeface="Cambria Math" panose="02040503050406030204" pitchFamily="18" charset="0"/>
                            </a:rPr>
                          </m:ctrlPr>
                        </m:sSubPr>
                        <m:e>
                          <m:r>
                            <a:rPr lang="en-US" altLang="zh-CN" sz="2400" i="1">
                              <a:solidFill>
                                <a:prstClr val="black"/>
                              </a:solidFill>
                              <a:latin typeface="Cambria Math" panose="02040503050406030204" pitchFamily="18" charset="0"/>
                            </a:rPr>
                            <m:t>𝑋</m:t>
                          </m:r>
                        </m:e>
                        <m:sub>
                          <m:r>
                            <a:rPr lang="en-US" altLang="zh-CN" sz="2400" i="1">
                              <a:solidFill>
                                <a:prstClr val="black"/>
                              </a:solidFill>
                              <a:latin typeface="Cambria Math" panose="02040503050406030204" pitchFamily="18" charset="0"/>
                            </a:rPr>
                            <m:t>𝑡</m:t>
                          </m:r>
                        </m:sub>
                      </m:sSub>
                      <m:r>
                        <a:rPr lang="en-US" altLang="zh-CN" sz="2400" i="1">
                          <a:solidFill>
                            <a:prstClr val="black"/>
                          </a:solidFill>
                          <a:latin typeface="Cambria Math" panose="02040503050406030204" pitchFamily="18" charset="0"/>
                        </a:rPr>
                        <m:t>=</m:t>
                      </m:r>
                      <m:sSub>
                        <m:sSubPr>
                          <m:ctrlPr>
                            <a:rPr lang="en-US" altLang="zh-CN" sz="2400" i="1">
                              <a:solidFill>
                                <a:prstClr val="black"/>
                              </a:solidFill>
                              <a:latin typeface="Cambria Math" panose="02040503050406030204" pitchFamily="18" charset="0"/>
                            </a:rPr>
                          </m:ctrlPr>
                        </m:sSubPr>
                        <m:e>
                          <m:r>
                            <a:rPr lang="en-US" altLang="zh-CN" sz="2400" i="1">
                              <a:solidFill>
                                <a:prstClr val="black"/>
                              </a:solidFill>
                              <a:latin typeface="Cambria Math" panose="02040503050406030204" pitchFamily="18" charset="0"/>
                            </a:rPr>
                            <m:t>𝑥</m:t>
                          </m:r>
                        </m:e>
                        <m:sub>
                          <m:r>
                            <a:rPr lang="en-US" altLang="zh-CN" sz="2400" i="1">
                              <a:solidFill>
                                <a:prstClr val="black"/>
                              </a:solidFill>
                              <a:latin typeface="Cambria Math" panose="02040503050406030204" pitchFamily="18" charset="0"/>
                            </a:rPr>
                            <m:t>0</m:t>
                          </m:r>
                        </m:sub>
                      </m:sSub>
                      <m:r>
                        <a:rPr lang="en-US" altLang="zh-CN" sz="2400">
                          <a:solidFill>
                            <a:prstClr val="black"/>
                          </a:solidFill>
                          <a:latin typeface="Cambria Math" panose="02040503050406030204" pitchFamily="18" charset="0"/>
                        </a:rPr>
                        <m:t>,</m:t>
                      </m:r>
                    </m:oMath>
                  </m:oMathPara>
                </a14:m>
                <a:endParaRPr lang="en-US" altLang="zh-CN" sz="2400" dirty="0">
                  <a:solidFill>
                    <a:prstClr val="black"/>
                  </a:solidFill>
                </a:endParaRPr>
              </a:p>
              <a:p>
                <a:pPr fontAlgn="auto">
                  <a:spcBef>
                    <a:spcPts val="0"/>
                  </a:spcBef>
                  <a:spcAft>
                    <a:spcPts val="0"/>
                  </a:spcAft>
                </a:pPr>
                <a:r>
                  <a:rPr lang="en-US" altLang="zh-CN" sz="2400" dirty="0">
                    <a:solidFill>
                      <a:prstClr val="black"/>
                    </a:solidFill>
                  </a:rPr>
                  <a:t>Then, </a:t>
                </a:r>
                <a14:m>
                  <m:oMath xmlns:m="http://schemas.openxmlformats.org/officeDocument/2006/math">
                    <m:sSub>
                      <m:sSubPr>
                        <m:ctrlPr>
                          <a:rPr lang="en-US" altLang="zh-CN" sz="2400" i="1">
                            <a:solidFill>
                              <a:prstClr val="black"/>
                            </a:solidFill>
                            <a:latin typeface="Cambria Math" panose="02040503050406030204" pitchFamily="18" charset="0"/>
                          </a:rPr>
                        </m:ctrlPr>
                      </m:sSubPr>
                      <m:e>
                        <m:r>
                          <a:rPr lang="en-US" altLang="zh-CN" sz="2400" i="1">
                            <a:solidFill>
                              <a:prstClr val="black"/>
                            </a:solidFill>
                            <a:latin typeface="Cambria Math" panose="02040503050406030204" pitchFamily="18" charset="0"/>
                          </a:rPr>
                          <m:t>𝑋</m:t>
                        </m:r>
                      </m:e>
                      <m:sub>
                        <m:r>
                          <a:rPr lang="en-US" altLang="zh-CN" sz="2400" i="1">
                            <a:solidFill>
                              <a:prstClr val="black"/>
                            </a:solidFill>
                            <a:latin typeface="Cambria Math" panose="02040503050406030204" pitchFamily="18" charset="0"/>
                          </a:rPr>
                          <m:t>𝑡</m:t>
                        </m:r>
                      </m:sub>
                    </m:sSub>
                  </m:oMath>
                </a14:m>
                <a:r>
                  <a:rPr lang="en-US" altLang="zh-CN" sz="2400" dirty="0">
                    <a:solidFill>
                      <a:prstClr val="black"/>
                    </a:solidFill>
                  </a:rPr>
                  <a:t> is an </a:t>
                </a:r>
                <a:r>
                  <a:rPr lang="en-US" altLang="zh-CN" sz="2400" dirty="0">
                    <a:solidFill>
                      <a:srgbClr val="FF0000"/>
                    </a:solidFill>
                  </a:rPr>
                  <a:t>order-1 weak approximation </a:t>
                </a:r>
                <a:r>
                  <a:rPr lang="en-US" altLang="zh-CN" sz="2400" dirty="0">
                    <a:solidFill>
                      <a:prstClr val="black"/>
                    </a:solidFill>
                  </a:rPr>
                  <a:t>of the SGD.</a:t>
                </a:r>
              </a:p>
            </p:txBody>
          </p:sp>
        </mc:Choice>
        <mc:Fallback xmlns="">
          <p:sp>
            <p:nvSpPr>
              <p:cNvPr id="6" name="Rounded Rectangle 5"/>
              <p:cNvSpPr>
                <a:spLocks noRot="1" noChangeAspect="1" noMove="1" noResize="1" noEditPoints="1" noAdjustHandles="1" noChangeArrowheads="1" noChangeShapeType="1" noTextEdit="1"/>
              </p:cNvSpPr>
              <p:nvPr/>
            </p:nvSpPr>
            <p:spPr>
              <a:xfrm>
                <a:off x="701484" y="3158964"/>
                <a:ext cx="7340580" cy="3107693"/>
              </a:xfrm>
              <a:prstGeom prst="roundRect">
                <a:avLst/>
              </a:prstGeom>
              <a:blipFill rotWithShape="0">
                <a:blip r:embed="rId4"/>
                <a:stretch>
                  <a:fillRect/>
                </a:stretch>
              </a:blipFill>
              <a:ln>
                <a:prstDash val="dash"/>
              </a:ln>
            </p:spPr>
            <p:txBody>
              <a:bodyPr/>
              <a:lstStyle/>
              <a:p>
                <a:r>
                  <a:rPr lang="zh-CN" altLang="en-US">
                    <a:noFill/>
                  </a:rPr>
                  <a:t> </a:t>
                </a:r>
              </a:p>
            </p:txBody>
          </p:sp>
        </mc:Fallback>
      </mc:AlternateContent>
      <p:sp>
        <p:nvSpPr>
          <p:cNvPr id="7" name="文本框 6"/>
          <p:cNvSpPr txBox="1"/>
          <p:nvPr/>
        </p:nvSpPr>
        <p:spPr>
          <a:xfrm>
            <a:off x="4230384" y="3088027"/>
            <a:ext cx="65" cy="276999"/>
          </a:xfrm>
          <a:prstGeom prst="rect">
            <a:avLst/>
          </a:prstGeom>
          <a:noFill/>
        </p:spPr>
        <p:txBody>
          <a:bodyPr wrap="none" lIns="0" tIns="0" rIns="0" bIns="0" rtlCol="0">
            <a:spAutoFit/>
          </a:bodyPr>
          <a:lstStyle/>
          <a:p>
            <a:pPr fontAlgn="auto">
              <a:spcBef>
                <a:spcPts val="0"/>
              </a:spcBef>
              <a:spcAft>
                <a:spcPts val="0"/>
              </a:spcAft>
            </a:pPr>
            <a:endParaRPr lang="zh-CN" altLang="en-US" dirty="0">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15243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SGD </a:t>
            </a:r>
            <a:r>
              <a:rPr lang="en-US" altLang="zh-CN" dirty="0" smtClean="0"/>
              <a:t>Variants </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rmAutofit/>
              </a:bodyPr>
              <a:lstStyle/>
              <a:p>
                <a:r>
                  <a:rPr lang="en-US" altLang="zh-CN" dirty="0" smtClean="0"/>
                  <a:t>SGD with varying learning rates</a:t>
                </a:r>
              </a:p>
              <a:p>
                <a:pPr marL="0" indent="0">
                  <a:buNone/>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𝑘</m:t>
                          </m:r>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𝑘</m:t>
                          </m:r>
                        </m:sub>
                      </m:sSub>
                      <m:r>
                        <a:rPr lang="en-US" altLang="zh-CN" i="1">
                          <a:latin typeface="Cambria Math" panose="02040503050406030204" pitchFamily="18" charset="0"/>
                        </a:rPr>
                        <m:t>−</m:t>
                      </m:r>
                      <m:r>
                        <a:rPr lang="zh-CN" altLang="en-US" i="1">
                          <a:latin typeface="Cambria Math" panose="02040503050406030204" pitchFamily="18" charset="0"/>
                        </a:rPr>
                        <m:t>𝜂</m:t>
                      </m:r>
                      <m:sSub>
                        <m:sSubPr>
                          <m:ctrlPr>
                            <a:rPr lang="zh-CN" altLang="en-US" i="1" dirty="0" smtClean="0">
                              <a:latin typeface="Cambria Math" panose="02040503050406030204" pitchFamily="18" charset="0"/>
                            </a:rPr>
                          </m:ctrlPr>
                        </m:sSubPr>
                        <m:e>
                          <m:r>
                            <a:rPr lang="en-US" altLang="zh-CN" b="0" i="1" dirty="0" smtClean="0">
                              <a:latin typeface="Cambria Math" panose="02040503050406030204" pitchFamily="18" charset="0"/>
                            </a:rPr>
                            <m:t>𝑢</m:t>
                          </m:r>
                        </m:e>
                        <m:sub>
                          <m:r>
                            <a:rPr lang="en-US" altLang="zh-CN" b="0" i="1" dirty="0" smtClean="0">
                              <a:latin typeface="Cambria Math" panose="02040503050406030204" pitchFamily="18" charset="0"/>
                            </a:rPr>
                            <m:t>𝑘</m:t>
                          </m:r>
                        </m:sub>
                      </m:sSub>
                      <m:r>
                        <a:rPr lang="zh-CN" altLang="en-US"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sSub>
                            <m:sSubPr>
                              <m:ctrlPr>
                                <a:rPr lang="en-US" altLang="zh-CN" i="1">
                                  <a:latin typeface="Cambria Math" panose="02040503050406030204" pitchFamily="18" charset="0"/>
                                </a:rPr>
                              </m:ctrlPr>
                            </m:sSubPr>
                            <m:e>
                              <m:r>
                                <a:rPr lang="zh-CN" altLang="en-US" i="1">
                                  <a:latin typeface="Cambria Math" panose="02040503050406030204" pitchFamily="18" charset="0"/>
                                </a:rPr>
                                <m:t>𝛾</m:t>
                              </m:r>
                            </m:e>
                            <m:sub>
                              <m:r>
                                <a:rPr lang="en-US" altLang="zh-CN" i="1">
                                  <a:latin typeface="Cambria Math" panose="02040503050406030204" pitchFamily="18" charset="0"/>
                                </a:rPr>
                                <m:t>𝑘</m:t>
                              </m:r>
                            </m:sub>
                          </m:sSub>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𝑘</m:t>
                              </m:r>
                            </m:sub>
                          </m:sSub>
                        </m:e>
                      </m:d>
                      <m:r>
                        <a:rPr lang="en-US" altLang="zh-CN" b="0" i="0" smtClean="0">
                          <a:latin typeface="Cambria Math" panose="02040503050406030204" pitchFamily="18" charset="0"/>
                        </a:rPr>
                        <m:t>,</m:t>
                      </m:r>
                      <m:sSub>
                        <m:sSubPr>
                          <m:ctrlPr>
                            <a:rPr lang="zh-CN" altLang="en-US" i="1" dirty="0">
                              <a:latin typeface="Cambria Math" panose="02040503050406030204" pitchFamily="18" charset="0"/>
                            </a:rPr>
                          </m:ctrlPr>
                        </m:sSubPr>
                        <m:e>
                          <m:r>
                            <a:rPr lang="en-US" altLang="zh-CN" i="1" dirty="0">
                              <a:latin typeface="Cambria Math" panose="02040503050406030204" pitchFamily="18" charset="0"/>
                            </a:rPr>
                            <m:t>𝑢</m:t>
                          </m:r>
                        </m:e>
                        <m:sub>
                          <m:r>
                            <a:rPr lang="en-US" altLang="zh-CN" i="1" dirty="0">
                              <a:latin typeface="Cambria Math" panose="02040503050406030204" pitchFamily="18" charset="0"/>
                            </a:rPr>
                            <m:t>𝑘</m:t>
                          </m:r>
                        </m:sub>
                      </m:sSub>
                      <m:r>
                        <a:rPr lang="en-US" altLang="zh-CN" i="1" dirty="0" smtClean="0">
                          <a:latin typeface="Cambria Math" panose="02040503050406030204" pitchFamily="18" charset="0"/>
                          <a:ea typeface="Cambria Math" panose="02040503050406030204" pitchFamily="18" charset="0"/>
                        </a:rPr>
                        <m:t>∈</m:t>
                      </m:r>
                      <m:d>
                        <m:dPr>
                          <m:begChr m:val="["/>
                          <m:endChr m:val="]"/>
                          <m:ctrlPr>
                            <a:rPr lang="en-US" altLang="zh-CN" i="1" dirty="0" smtClean="0">
                              <a:latin typeface="Cambria Math" panose="02040503050406030204" pitchFamily="18" charset="0"/>
                              <a:ea typeface="Cambria Math" panose="02040503050406030204" pitchFamily="18" charset="0"/>
                            </a:rPr>
                          </m:ctrlPr>
                        </m:dPr>
                        <m:e>
                          <m:r>
                            <a:rPr lang="en-US" altLang="zh-CN" b="0" i="1" dirty="0" smtClean="0">
                              <a:latin typeface="Cambria Math" panose="02040503050406030204" pitchFamily="18" charset="0"/>
                              <a:ea typeface="Cambria Math" panose="02040503050406030204" pitchFamily="18" charset="0"/>
                            </a:rPr>
                            <m:t>0,1</m:t>
                          </m:r>
                        </m:e>
                      </m:d>
                    </m:oMath>
                  </m:oMathPara>
                </a14:m>
                <a:endParaRPr lang="en-US" altLang="zh-CN" dirty="0" smtClean="0"/>
              </a:p>
              <a:p>
                <a:pPr marL="0" indent="0">
                  <a:buNone/>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𝑑</m:t>
                      </m:r>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b="0" i="1" smtClean="0">
                          <a:latin typeface="Cambria Math" panose="02040503050406030204" pitchFamily="18" charset="0"/>
                        </a:rPr>
                        <m:t>𝑢</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𝑡</m:t>
                          </m:r>
                        </m:e>
                      </m:d>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𝑓</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𝑡</m:t>
                              </m:r>
                            </m:sub>
                          </m:sSub>
                        </m:e>
                      </m:d>
                      <m:r>
                        <a:rPr lang="en-US" altLang="zh-CN" i="1">
                          <a:latin typeface="Cambria Math" panose="02040503050406030204" pitchFamily="18" charset="0"/>
                        </a:rPr>
                        <m:t>𝑑𝑡</m:t>
                      </m:r>
                      <m:r>
                        <a:rPr lang="en-US" altLang="zh-CN" i="1">
                          <a:latin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rPr>
                            <m:t>𝑢</m:t>
                          </m:r>
                          <m:d>
                            <m:dPr>
                              <m:ctrlPr>
                                <a:rPr lang="en-US" altLang="zh-CN" i="1">
                                  <a:latin typeface="Cambria Math" panose="02040503050406030204" pitchFamily="18" charset="0"/>
                                </a:rPr>
                              </m:ctrlPr>
                            </m:dPr>
                            <m:e>
                              <m:r>
                                <a:rPr lang="en-US" altLang="zh-CN" i="1">
                                  <a:latin typeface="Cambria Math" panose="02040503050406030204" pitchFamily="18" charset="0"/>
                                </a:rPr>
                                <m:t>𝑡</m:t>
                              </m:r>
                            </m:e>
                          </m:d>
                          <m:d>
                            <m:dPr>
                              <m:ctrlPr>
                                <a:rPr lang="en-US" altLang="zh-CN" i="1">
                                  <a:latin typeface="Cambria Math" panose="02040503050406030204" pitchFamily="18" charset="0"/>
                                  <a:ea typeface="Cambria Math" panose="02040503050406030204" pitchFamily="18" charset="0"/>
                                </a:rPr>
                              </m:ctrlPr>
                            </m:dPr>
                            <m:e>
                              <m:r>
                                <a:rPr lang="zh-CN" altLang="en-US" i="1">
                                  <a:latin typeface="Cambria Math" panose="02040503050406030204" pitchFamily="18" charset="0"/>
                                  <a:ea typeface="Cambria Math" panose="02040503050406030204" pitchFamily="18" charset="0"/>
                                </a:rPr>
                                <m:t>𝜂</m:t>
                              </m:r>
                              <m:r>
                                <m:rPr>
                                  <m:sty m:val="p"/>
                                </m:rPr>
                                <a:rPr lang="el-GR" altLang="zh-CN" i="1" smtClean="0">
                                  <a:latin typeface="Cambria Math" panose="02040503050406030204" pitchFamily="18" charset="0"/>
                                  <a:ea typeface="Cambria Math" panose="02040503050406030204" pitchFamily="18" charset="0"/>
                                </a:rPr>
                                <m:t>Σ</m:t>
                              </m:r>
                              <m:d>
                                <m:dPr>
                                  <m:ctrlPr>
                                    <a:rPr lang="el-GR" altLang="zh-CN" i="1" smtClean="0">
                                      <a:latin typeface="Cambria Math" panose="02040503050406030204" pitchFamily="18" charset="0"/>
                                      <a:ea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𝑡</m:t>
                                      </m:r>
                                    </m:sub>
                                  </m:sSub>
                                </m:e>
                              </m:d>
                            </m:e>
                          </m:d>
                        </m:e>
                        <m:sup>
                          <m:box>
                            <m:boxPr>
                              <m:ctrlPr>
                                <a:rPr lang="en-US" altLang="zh-CN" i="1">
                                  <a:latin typeface="Cambria Math" panose="02040503050406030204" pitchFamily="18" charset="0"/>
                                  <a:ea typeface="Cambria Math" panose="02040503050406030204" pitchFamily="18" charset="0"/>
                                </a:rPr>
                              </m:ctrlPr>
                            </m:boxPr>
                            <m:e>
                              <m:argPr>
                                <m:argSz m:val="-1"/>
                              </m:argP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1</m:t>
                                  </m:r>
                                </m:num>
                                <m:den>
                                  <m:r>
                                    <a:rPr lang="en-US" altLang="zh-CN" i="1">
                                      <a:latin typeface="Cambria Math" panose="02040503050406030204" pitchFamily="18" charset="0"/>
                                      <a:ea typeface="Cambria Math" panose="02040503050406030204" pitchFamily="18" charset="0"/>
                                    </a:rPr>
                                    <m:t>2</m:t>
                                  </m:r>
                                </m:den>
                              </m:f>
                            </m:e>
                          </m:box>
                        </m:sup>
                      </m:sSup>
                      <m:r>
                        <a:rPr lang="en-US" altLang="zh-CN" i="1">
                          <a:latin typeface="Cambria Math" panose="02040503050406030204" pitchFamily="18" charset="0"/>
                        </a:rPr>
                        <m:t>𝑑</m:t>
                      </m:r>
                      <m:sSub>
                        <m:sSubPr>
                          <m:ctrlPr>
                            <a:rPr lang="en-US" altLang="zh-CN" i="1">
                              <a:latin typeface="Cambria Math" panose="02040503050406030204" pitchFamily="18" charset="0"/>
                            </a:rPr>
                          </m:ctrlPr>
                        </m:sSubPr>
                        <m:e>
                          <m:r>
                            <a:rPr lang="en-US" altLang="zh-CN" i="1">
                              <a:latin typeface="Cambria Math" panose="02040503050406030204" pitchFamily="18" charset="0"/>
                            </a:rPr>
                            <m:t>𝑊</m:t>
                          </m:r>
                        </m:e>
                        <m:sub>
                          <m:r>
                            <a:rPr lang="en-US" altLang="zh-CN" i="1">
                              <a:latin typeface="Cambria Math" panose="02040503050406030204" pitchFamily="18" charset="0"/>
                            </a:rPr>
                            <m:t>𝑡</m:t>
                          </m:r>
                        </m:sub>
                      </m:sSub>
                      <m:r>
                        <a:rPr lang="en-US" altLang="zh-CN" b="0" i="1" smtClean="0">
                          <a:latin typeface="Cambria Math" panose="02040503050406030204" pitchFamily="18" charset="0"/>
                        </a:rPr>
                        <m:t>, (</m:t>
                      </m:r>
                      <m:r>
                        <a:rPr lang="en-US" altLang="zh-CN" b="0" i="1" smtClean="0">
                          <a:latin typeface="Cambria Math" panose="02040503050406030204" pitchFamily="18" charset="0"/>
                        </a:rPr>
                        <m:t>𝑒𝑞</m:t>
                      </m:r>
                      <m:r>
                        <a:rPr lang="en-US" altLang="zh-CN" b="0" i="1" smtClean="0">
                          <a:latin typeface="Cambria Math" panose="02040503050406030204" pitchFamily="18" charset="0"/>
                        </a:rPr>
                        <m:t>.1)</m:t>
                      </m:r>
                    </m:oMath>
                  </m:oMathPara>
                </a14:m>
                <a:endParaRPr lang="en-US" altLang="zh-CN" dirty="0" smtClean="0"/>
              </a:p>
              <a:p>
                <a:pPr marL="0" indent="0">
                  <a:buNone/>
                </a:pPr>
                <a:endParaRPr lang="en-US" altLang="zh-CN" dirty="0"/>
              </a:p>
              <a:p>
                <a:r>
                  <a:rPr lang="en-US" altLang="zh-CN" dirty="0" smtClean="0"/>
                  <a:t>SGD momentum</a:t>
                </a:r>
              </a:p>
              <a:p>
                <a:pPr marL="0" indent="0">
                  <a:buNone/>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i="1">
                              <a:latin typeface="Cambria Math" panose="02040503050406030204" pitchFamily="18" charset="0"/>
                            </a:rPr>
                            <m:t>𝑘</m:t>
                          </m:r>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smtClean="0">
                              <a:latin typeface="Cambria Math" panose="02040503050406030204" pitchFamily="18" charset="0"/>
                            </a:rPr>
                            <m:t>𝜇</m:t>
                          </m:r>
                          <m:r>
                            <a:rPr lang="en-US" altLang="zh-CN" b="0" i="1" smtClean="0">
                              <a:latin typeface="Cambria Math" panose="02040503050406030204" pitchFamily="18" charset="0"/>
                            </a:rPr>
                            <m:t>𝑣</m:t>
                          </m:r>
                        </m:e>
                        <m:sub>
                          <m:r>
                            <a:rPr lang="en-US" altLang="zh-CN" i="1">
                              <a:latin typeface="Cambria Math" panose="02040503050406030204" pitchFamily="18" charset="0"/>
                            </a:rPr>
                            <m:t>𝑘</m:t>
                          </m:r>
                        </m:sub>
                      </m:sSub>
                      <m:r>
                        <a:rPr lang="en-US" altLang="zh-CN" i="1">
                          <a:latin typeface="Cambria Math" panose="02040503050406030204" pitchFamily="18" charset="0"/>
                        </a:rPr>
                        <m:t>−</m:t>
                      </m:r>
                      <m:r>
                        <a:rPr lang="zh-CN" altLang="en-US" i="1">
                          <a:latin typeface="Cambria Math" panose="02040503050406030204" pitchFamily="18" charset="0"/>
                        </a:rPr>
                        <m:t>𝜂𝛻</m:t>
                      </m:r>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sSub>
                            <m:sSubPr>
                              <m:ctrlPr>
                                <a:rPr lang="en-US" altLang="zh-CN" i="1">
                                  <a:latin typeface="Cambria Math" panose="02040503050406030204" pitchFamily="18" charset="0"/>
                                </a:rPr>
                              </m:ctrlPr>
                            </m:sSubPr>
                            <m:e>
                              <m:r>
                                <a:rPr lang="zh-CN" altLang="en-US" i="1">
                                  <a:latin typeface="Cambria Math" panose="02040503050406030204" pitchFamily="18" charset="0"/>
                                </a:rPr>
                                <m:t>𝛾</m:t>
                              </m:r>
                            </m:e>
                            <m:sub>
                              <m:r>
                                <a:rPr lang="en-US" altLang="zh-CN" i="1">
                                  <a:latin typeface="Cambria Math" panose="02040503050406030204" pitchFamily="18" charset="0"/>
                                </a:rPr>
                                <m:t>𝑘</m:t>
                              </m:r>
                            </m:sub>
                          </m:sSub>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𝑘</m:t>
                              </m:r>
                            </m:sub>
                          </m:sSub>
                        </m:e>
                      </m:d>
                    </m:oMath>
                  </m:oMathPara>
                </a14:m>
                <a:endParaRPr lang="en-US" altLang="zh-CN"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𝑘</m:t>
                          </m:r>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𝑘</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en-US" altLang="zh-CN" i="1">
                              <a:latin typeface="Cambria Math" panose="02040503050406030204" pitchFamily="18" charset="0"/>
                            </a:rPr>
                            <m:t>𝑘</m:t>
                          </m:r>
                          <m:r>
                            <a:rPr lang="en-US" altLang="zh-CN" i="1">
                              <a:latin typeface="Cambria Math" panose="02040503050406030204" pitchFamily="18" charset="0"/>
                            </a:rPr>
                            <m:t>+1</m:t>
                          </m:r>
                        </m:sub>
                      </m:sSub>
                    </m:oMath>
                  </m:oMathPara>
                </a14:m>
                <a:endParaRPr lang="en-US" altLang="zh-CN" dirty="0" smtClean="0"/>
              </a:p>
              <a:p>
                <a:pPr lvl="1"/>
                <a:r>
                  <a:rPr lang="en-US" altLang="zh-CN" dirty="0" smtClean="0"/>
                  <a:t>The SDE is </a:t>
                </a:r>
              </a:p>
              <a:p>
                <a:pPr marL="0" indent="0">
                  <a:buNone/>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𝑑</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𝑉</m:t>
                          </m:r>
                        </m:e>
                        <m:sub>
                          <m:r>
                            <a:rPr lang="en-US" altLang="zh-CN" i="1">
                              <a:latin typeface="Cambria Math" panose="02040503050406030204" pitchFamily="18" charset="0"/>
                            </a:rPr>
                            <m:t>𝑡</m:t>
                          </m:r>
                        </m:sub>
                      </m:sSub>
                      <m:r>
                        <a:rPr lang="en-US" altLang="zh-CN" i="1">
                          <a:latin typeface="Cambria Math" panose="02040503050406030204" pitchFamily="18" charset="0"/>
                        </a:rPr>
                        <m:t>=</m:t>
                      </m:r>
                      <m:d>
                        <m:dPr>
                          <m:ctrlPr>
                            <a:rPr lang="en-US" altLang="zh-CN" i="1" smtClean="0">
                              <a:latin typeface="Cambria Math" panose="02040503050406030204" pitchFamily="18" charset="0"/>
                            </a:rPr>
                          </m:ctrlPr>
                        </m:dPr>
                        <m:e>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r>
                                <a:rPr lang="zh-CN" altLang="en-US" i="1">
                                  <a:latin typeface="Cambria Math" panose="02040503050406030204" pitchFamily="18" charset="0"/>
                                </a:rPr>
                                <m:t>𝜇</m:t>
                              </m:r>
                            </m:num>
                            <m:den>
                              <m:r>
                                <a:rPr lang="zh-CN" altLang="en-US" b="0" i="1" smtClean="0">
                                  <a:latin typeface="Cambria Math" panose="02040503050406030204" pitchFamily="18" charset="0"/>
                                </a:rPr>
                                <m:t>𝜂</m:t>
                              </m:r>
                            </m:den>
                          </m:f>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𝑡</m:t>
                              </m:r>
                            </m:sub>
                          </m:sSub>
                          <m:r>
                            <a:rPr lang="en-US" altLang="zh-CN" b="0" i="1" smtClean="0">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𝑓</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𝑡</m:t>
                                  </m:r>
                                </m:sub>
                              </m:sSub>
                            </m:e>
                          </m:d>
                        </m:e>
                      </m:d>
                      <m:r>
                        <a:rPr lang="en-US" altLang="zh-CN" b="0" i="1" smtClean="0">
                          <a:latin typeface="Cambria Math" panose="02040503050406030204" pitchFamily="18" charset="0"/>
                        </a:rPr>
                        <m:t>𝑑𝑡</m:t>
                      </m:r>
                      <m:r>
                        <a:rPr lang="en-US" altLang="zh-CN" b="0" i="1" smtClean="0">
                          <a:latin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d>
                            <m:dPr>
                              <m:ctrlPr>
                                <a:rPr lang="en-US" altLang="zh-CN" i="1">
                                  <a:latin typeface="Cambria Math" panose="02040503050406030204" pitchFamily="18" charset="0"/>
                                  <a:ea typeface="Cambria Math" panose="02040503050406030204" pitchFamily="18" charset="0"/>
                                </a:rPr>
                              </m:ctrlPr>
                            </m:dPr>
                            <m:e>
                              <m:r>
                                <a:rPr lang="zh-CN" altLang="en-US" i="1">
                                  <a:latin typeface="Cambria Math" panose="02040503050406030204" pitchFamily="18" charset="0"/>
                                  <a:ea typeface="Cambria Math" panose="02040503050406030204" pitchFamily="18" charset="0"/>
                                </a:rPr>
                                <m:t>𝜂</m:t>
                              </m:r>
                              <m:r>
                                <m:rPr>
                                  <m:sty m:val="p"/>
                                </m:rPr>
                                <a:rPr lang="el-GR" altLang="zh-CN" i="1">
                                  <a:latin typeface="Cambria Math" panose="02040503050406030204" pitchFamily="18" charset="0"/>
                                  <a:ea typeface="Cambria Math" panose="02040503050406030204" pitchFamily="18" charset="0"/>
                                </a:rPr>
                                <m:t>Σ</m:t>
                              </m:r>
                              <m:d>
                                <m:dPr>
                                  <m:ctrlPr>
                                    <a:rPr lang="el-GR" altLang="zh-CN" i="1">
                                      <a:latin typeface="Cambria Math" panose="02040503050406030204" pitchFamily="18" charset="0"/>
                                      <a:ea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𝑡</m:t>
                                      </m:r>
                                    </m:sub>
                                  </m:sSub>
                                </m:e>
                              </m:d>
                            </m:e>
                          </m:d>
                        </m:e>
                        <m:sup>
                          <m:box>
                            <m:boxPr>
                              <m:ctrlPr>
                                <a:rPr lang="en-US" altLang="zh-CN" i="1">
                                  <a:latin typeface="Cambria Math" panose="02040503050406030204" pitchFamily="18" charset="0"/>
                                  <a:ea typeface="Cambria Math" panose="02040503050406030204" pitchFamily="18" charset="0"/>
                                </a:rPr>
                              </m:ctrlPr>
                            </m:boxPr>
                            <m:e>
                              <m:argPr>
                                <m:argSz m:val="-1"/>
                              </m:argP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1</m:t>
                                  </m:r>
                                </m:num>
                                <m:den>
                                  <m:r>
                                    <a:rPr lang="en-US" altLang="zh-CN" i="1">
                                      <a:latin typeface="Cambria Math" panose="02040503050406030204" pitchFamily="18" charset="0"/>
                                      <a:ea typeface="Cambria Math" panose="02040503050406030204" pitchFamily="18" charset="0"/>
                                    </a:rPr>
                                    <m:t>2</m:t>
                                  </m:r>
                                </m:den>
                              </m:f>
                            </m:e>
                          </m:box>
                        </m:sup>
                      </m:sSup>
                      <m:r>
                        <a:rPr lang="en-US" altLang="zh-CN" i="1">
                          <a:latin typeface="Cambria Math" panose="02040503050406030204" pitchFamily="18" charset="0"/>
                        </a:rPr>
                        <m:t>𝑑</m:t>
                      </m:r>
                      <m:sSub>
                        <m:sSubPr>
                          <m:ctrlPr>
                            <a:rPr lang="en-US" altLang="zh-CN" i="1">
                              <a:latin typeface="Cambria Math" panose="02040503050406030204" pitchFamily="18" charset="0"/>
                            </a:rPr>
                          </m:ctrlPr>
                        </m:sSubPr>
                        <m:e>
                          <m:r>
                            <a:rPr lang="en-US" altLang="zh-CN" i="1">
                              <a:latin typeface="Cambria Math" panose="02040503050406030204" pitchFamily="18" charset="0"/>
                            </a:rPr>
                            <m:t>𝑊</m:t>
                          </m:r>
                        </m:e>
                        <m:sub>
                          <m:r>
                            <a:rPr lang="en-US" altLang="zh-CN" i="1">
                              <a:latin typeface="Cambria Math" panose="02040503050406030204" pitchFamily="18" charset="0"/>
                            </a:rPr>
                            <m:t>𝑡</m:t>
                          </m:r>
                        </m:sub>
                      </m:sSub>
                    </m:oMath>
                  </m:oMathPara>
                </a14:m>
                <a:endParaRPr lang="en-US" altLang="zh-CN" dirty="0" smtClean="0"/>
              </a:p>
              <a:p>
                <a:pPr marL="0" indent="0">
                  <a:buNone/>
                </a:pPr>
                <a:r>
                  <a:rPr lang="en-US" altLang="zh-CN" dirty="0" smtClean="0"/>
                  <a:t>                                      </a:t>
                </a:r>
                <a14:m>
                  <m:oMath xmlns:m="http://schemas.openxmlformats.org/officeDocument/2006/math">
                    <m:r>
                      <a:rPr lang="en-US" altLang="zh-CN" i="1">
                        <a:latin typeface="Cambria Math" panose="02040503050406030204" pitchFamily="18" charset="0"/>
                      </a:rPr>
                      <m:t>𝑑</m:t>
                    </m:r>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𝑡</m:t>
                        </m:r>
                      </m:sub>
                    </m:sSub>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zh-CN" altLang="en-US" i="1">
                            <a:latin typeface="Cambria Math" panose="02040503050406030204" pitchFamily="18" charset="0"/>
                          </a:rPr>
                          <m:t>𝜂</m:t>
                        </m:r>
                      </m:den>
                    </m:f>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𝑡</m:t>
                        </m:r>
                      </m:sub>
                    </m:sSub>
                    <m:r>
                      <m:rPr>
                        <m:sty m:val="p"/>
                      </m:rPr>
                      <a:rPr lang="en-US" altLang="zh-CN" b="0" i="0" smtClean="0">
                        <a:latin typeface="Cambria Math" panose="02040503050406030204" pitchFamily="18" charset="0"/>
                      </a:rPr>
                      <m:t>dt</m:t>
                    </m:r>
                  </m:oMath>
                </a14:m>
                <a:r>
                  <a:rPr lang="en-US" altLang="zh-CN" dirty="0" smtClean="0"/>
                  <a:t>.</a:t>
                </a:r>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a:stretch>
                  <a:fillRect l="-309" t="-980"/>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fld id="{242A13EE-3AD0-4ED1-BFA1-A1979040AD4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灯片编号占位符 4"/>
          <p:cNvSpPr>
            <a:spLocks noGrp="1"/>
          </p:cNvSpPr>
          <p:nvPr>
            <p:ph type="sldNum" sz="quarter" idx="12"/>
          </p:nvPr>
        </p:nvSpPr>
        <p:spPr/>
        <p:txBody>
          <a:bodyPr/>
          <a:lstStyle/>
          <a:p>
            <a:fld id="{884ECFF8-4839-4F22-B682-00FC582E39E3}"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31447775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18135" y="3883858"/>
            <a:ext cx="9252679" cy="1241822"/>
          </a:xfrm>
        </p:spPr>
        <p:txBody>
          <a:bodyPr>
            <a:noAutofit/>
          </a:bodyPr>
          <a:lstStyle/>
          <a:p>
            <a:r>
              <a:rPr lang="en-US" altLang="zh-CN" sz="2400" dirty="0" smtClean="0">
                <a:solidFill>
                  <a:schemeClr val="bg1">
                    <a:lumMod val="50000"/>
                  </a:schemeClr>
                </a:solidFill>
                <a:cs typeface="Times New Roman" panose="02020603050405020304" pitchFamily="18" charset="0"/>
              </a:rPr>
              <a:t>Li </a:t>
            </a:r>
            <a:r>
              <a:rPr lang="en-US" altLang="zh-CN" sz="2400" dirty="0">
                <a:solidFill>
                  <a:schemeClr val="bg1">
                    <a:lumMod val="50000"/>
                  </a:schemeClr>
                </a:solidFill>
                <a:cs typeface="Times New Roman" panose="02020603050405020304" pitchFamily="18" charset="0"/>
              </a:rPr>
              <a:t>He, </a:t>
            </a:r>
            <a:r>
              <a:rPr lang="en-US" altLang="zh-CN" sz="2400" dirty="0" smtClean="0">
                <a:solidFill>
                  <a:schemeClr val="bg1">
                    <a:lumMod val="50000"/>
                  </a:schemeClr>
                </a:solidFill>
                <a:cs typeface="Times New Roman" panose="02020603050405020304" pitchFamily="18" charset="0"/>
              </a:rPr>
              <a:t>Qi </a:t>
            </a:r>
            <a:r>
              <a:rPr lang="en-US" altLang="zh-CN" sz="2400" dirty="0" err="1">
                <a:solidFill>
                  <a:schemeClr val="bg1">
                    <a:lumMod val="50000"/>
                  </a:schemeClr>
                </a:solidFill>
                <a:cs typeface="Times New Roman" panose="02020603050405020304" pitchFamily="18" charset="0"/>
              </a:rPr>
              <a:t>Meng</a:t>
            </a:r>
            <a:r>
              <a:rPr lang="en-US" altLang="zh-CN" sz="2400" dirty="0">
                <a:solidFill>
                  <a:schemeClr val="bg1">
                    <a:lumMod val="50000"/>
                  </a:schemeClr>
                </a:solidFill>
                <a:cs typeface="Times New Roman" panose="02020603050405020304" pitchFamily="18" charset="0"/>
              </a:rPr>
              <a:t>, </a:t>
            </a:r>
            <a:r>
              <a:rPr lang="en-US" altLang="zh-CN" sz="2400" dirty="0" smtClean="0">
                <a:solidFill>
                  <a:schemeClr val="bg1">
                    <a:lumMod val="50000"/>
                  </a:schemeClr>
                </a:solidFill>
                <a:cs typeface="Times New Roman" panose="02020603050405020304" pitchFamily="18" charset="0"/>
              </a:rPr>
              <a:t>Wei </a:t>
            </a:r>
            <a:r>
              <a:rPr lang="en-US" altLang="zh-CN" sz="2400" dirty="0">
                <a:solidFill>
                  <a:schemeClr val="bg1">
                    <a:lumMod val="50000"/>
                  </a:schemeClr>
                </a:solidFill>
                <a:cs typeface="Times New Roman" panose="02020603050405020304" pitchFamily="18" charset="0"/>
              </a:rPr>
              <a:t>Chen, </a:t>
            </a:r>
            <a:r>
              <a:rPr lang="en-US" altLang="zh-CN" sz="2400" dirty="0" err="1" smtClean="0">
                <a:solidFill>
                  <a:schemeClr val="bg1">
                    <a:lumMod val="50000"/>
                  </a:schemeClr>
                </a:solidFill>
                <a:cs typeface="Times New Roman" panose="02020603050405020304" pitchFamily="18" charset="0"/>
              </a:rPr>
              <a:t>Zhi</a:t>
            </a:r>
            <a:r>
              <a:rPr lang="en-US" altLang="zh-CN" sz="2400" dirty="0" smtClean="0">
                <a:solidFill>
                  <a:schemeClr val="bg1">
                    <a:lumMod val="50000"/>
                  </a:schemeClr>
                </a:solidFill>
                <a:cs typeface="Times New Roman" panose="02020603050405020304" pitchFamily="18" charset="0"/>
              </a:rPr>
              <a:t>-Ming </a:t>
            </a:r>
            <a:r>
              <a:rPr lang="en-US" altLang="zh-CN" sz="2400" dirty="0">
                <a:solidFill>
                  <a:schemeClr val="bg1">
                    <a:lumMod val="50000"/>
                  </a:schemeClr>
                </a:solidFill>
                <a:cs typeface="Times New Roman" panose="02020603050405020304" pitchFamily="18" charset="0"/>
              </a:rPr>
              <a:t>Ma and </a:t>
            </a:r>
            <a:r>
              <a:rPr lang="en-US" altLang="zh-CN" sz="2400" dirty="0" smtClean="0">
                <a:solidFill>
                  <a:schemeClr val="bg1">
                    <a:lumMod val="50000"/>
                  </a:schemeClr>
                </a:solidFill>
                <a:cs typeface="Times New Roman" panose="02020603050405020304" pitchFamily="18" charset="0"/>
              </a:rPr>
              <a:t>Tie-Yan Liu</a:t>
            </a:r>
          </a:p>
          <a:p>
            <a:r>
              <a:rPr lang="en-US" altLang="zh-CN" sz="2400" dirty="0" smtClean="0">
                <a:solidFill>
                  <a:schemeClr val="bg1">
                    <a:lumMod val="50000"/>
                  </a:schemeClr>
                </a:solidFill>
                <a:cs typeface="Times New Roman" panose="02020603050405020304" pitchFamily="18" charset="0"/>
              </a:rPr>
              <a:t>IJCAI 2018</a:t>
            </a:r>
            <a:endParaRPr lang="en-US" altLang="zh-CN" sz="2400" dirty="0">
              <a:solidFill>
                <a:schemeClr val="bg1">
                  <a:lumMod val="50000"/>
                </a:schemeClr>
              </a:solidFill>
              <a:cs typeface="Times New Roman" panose="02020603050405020304" pitchFamily="18" charset="0"/>
            </a:endParaRPr>
          </a:p>
          <a:p>
            <a:r>
              <a:rPr lang="en-US" altLang="zh-CN" sz="2400" dirty="0"/>
              <a:t/>
            </a:r>
            <a:br>
              <a:rPr lang="en-US" altLang="zh-CN" sz="2400" dirty="0"/>
            </a:br>
            <a:endParaRPr lang="zh-CN" altLang="en-US" sz="2400" dirty="0"/>
          </a:p>
        </p:txBody>
      </p:sp>
      <p:sp>
        <p:nvSpPr>
          <p:cNvPr id="4" name="日期占位符 3"/>
          <p:cNvSpPr>
            <a:spLocks noGrp="1"/>
          </p:cNvSpPr>
          <p:nvPr>
            <p:ph type="dt" sz="half" idx="10"/>
          </p:nvPr>
        </p:nvSpPr>
        <p:spPr/>
        <p:txBody>
          <a:bodyPr/>
          <a:lstStyle/>
          <a:p>
            <a:fld id="{202F6D9D-FAA3-40EA-A11C-42BDCEDF511B}"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灯片编号占位符 4"/>
          <p:cNvSpPr>
            <a:spLocks noGrp="1"/>
          </p:cNvSpPr>
          <p:nvPr>
            <p:ph type="sldNum" sz="quarter" idx="12"/>
          </p:nvPr>
        </p:nvSpPr>
        <p:spPr/>
        <p:txBody>
          <a:bodyPr/>
          <a:lstStyle/>
          <a:p>
            <a:fld id="{F84928A8-0D7F-400B-B9AE-A3A4BA16F736}" type="slidenum">
              <a:rPr lang="en-US" smtClean="0">
                <a:solidFill>
                  <a:prstClr val="black">
                    <a:tint val="75000"/>
                  </a:prstClr>
                </a:solidFill>
              </a:rPr>
              <a:pPr/>
              <a:t>76</a:t>
            </a:fld>
            <a:endParaRPr lang="en-US" dirty="0">
              <a:solidFill>
                <a:prstClr val="black">
                  <a:tint val="75000"/>
                </a:prstClr>
              </a:solidFill>
            </a:endParaRPr>
          </a:p>
        </p:txBody>
      </p:sp>
      <p:sp>
        <p:nvSpPr>
          <p:cNvPr id="6" name="Title 1"/>
          <p:cNvSpPr txBox="1">
            <a:spLocks/>
          </p:cNvSpPr>
          <p:nvPr/>
        </p:nvSpPr>
        <p:spPr>
          <a:xfrm>
            <a:off x="445324" y="1699022"/>
            <a:ext cx="8470076" cy="179070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dirty="0">
                <a:solidFill>
                  <a:prstClr val="white">
                    <a:lumMod val="50000"/>
                  </a:prstClr>
                </a:solidFill>
                <a:effectLst>
                  <a:outerShdw blurRad="38100" dist="38100" dir="2700000" algn="tl">
                    <a:srgbClr val="000000">
                      <a:alpha val="43137"/>
                    </a:srgbClr>
                  </a:outerShdw>
                </a:effectLst>
                <a:latin typeface="Arial Rounded MT Bold" panose="020F0704030504030204" pitchFamily="34" charset="0"/>
              </a:rPr>
              <a:t>D</a:t>
            </a:r>
            <a:r>
              <a:rPr lang="en-US" altLang="zh-CN" sz="3000" dirty="0">
                <a:solidFill>
                  <a:prstClr val="white">
                    <a:lumMod val="50000"/>
                  </a:prstClr>
                </a:solidFill>
                <a:effectLst>
                  <a:outerShdw blurRad="38100" dist="38100" dir="2700000" algn="tl">
                    <a:srgbClr val="000000">
                      <a:alpha val="43137"/>
                    </a:srgbClr>
                  </a:outerShdw>
                </a:effectLst>
                <a:latin typeface="Arial Rounded MT Bold" panose="020F0704030504030204" pitchFamily="34" charset="0"/>
              </a:rPr>
              <a:t>ifferential Equations for Modeling Asynchronous Algorithms</a:t>
            </a:r>
            <a:endParaRPr lang="en-US" sz="3000" dirty="0">
              <a:solidFill>
                <a:prstClr val="white">
                  <a:lumMod val="50000"/>
                </a:prstClr>
              </a:solidFill>
              <a:effectLst>
                <a:outerShdw blurRad="38100" dist="38100" dir="2700000" algn="tl">
                  <a:srgbClr val="000000">
                    <a:alpha val="43137"/>
                  </a:srgbClr>
                </a:outerShdw>
              </a:effectLst>
              <a:latin typeface="Arial Rounded MT Bold" panose="020F0704030504030204" pitchFamily="34" charset="0"/>
            </a:endParaRPr>
          </a:p>
        </p:txBody>
      </p:sp>
      <p:sp>
        <p:nvSpPr>
          <p:cNvPr id="7" name="圆角矩形 6"/>
          <p:cNvSpPr/>
          <p:nvPr/>
        </p:nvSpPr>
        <p:spPr>
          <a:xfrm>
            <a:off x="445325" y="1381232"/>
            <a:ext cx="2359520"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prstClr val="white"/>
                </a:solidFill>
              </a:rPr>
              <a:t>ASGD </a:t>
            </a:r>
            <a:endParaRPr lang="zh-CN" altLang="en-US" dirty="0">
              <a:solidFill>
                <a:prstClr val="white"/>
              </a:solidFill>
            </a:endParaRPr>
          </a:p>
        </p:txBody>
      </p:sp>
    </p:spTree>
    <p:extLst>
      <p:ext uri="{BB962C8B-B14F-4D97-AF65-F5344CB8AC3E}">
        <p14:creationId xmlns:p14="http://schemas.microsoft.com/office/powerpoint/2010/main" val="2432039156"/>
      </p:ext>
    </p:extLst>
  </p:cSld>
  <p:clrMapOvr>
    <a:masterClrMapping/>
  </p:clrMapOvr>
  <mc:AlternateContent xmlns:mc="http://schemas.openxmlformats.org/markup-compatibility/2006" xmlns:p14="http://schemas.microsoft.com/office/powerpoint/2010/main">
    <mc:Choice Requires="p14">
      <p:transition spd="slow" p14:dur="2000" advTm="16413"/>
    </mc:Choice>
    <mc:Fallback xmlns="">
      <p:transition spd="slow" advTm="16413"/>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How does Asynchronous SGD work?</a:t>
            </a:r>
            <a:endParaRPr lang="en-US" dirty="0"/>
          </a:p>
        </p:txBody>
      </p:sp>
      <p:sp>
        <p:nvSpPr>
          <p:cNvPr id="3" name="Content Placeholder 2"/>
          <p:cNvSpPr>
            <a:spLocks noGrp="1"/>
          </p:cNvSpPr>
          <p:nvPr>
            <p:ph idx="1"/>
          </p:nvPr>
        </p:nvSpPr>
        <p:spPr>
          <a:xfrm>
            <a:off x="1614488" y="1916832"/>
            <a:ext cx="5915025" cy="3600605"/>
          </a:xfrm>
        </p:spPr>
        <p:txBody>
          <a:bodyPr>
            <a:normAutofit/>
          </a:bodyPr>
          <a:lstStyle/>
          <a:p>
            <a:pPr lvl="1"/>
            <a:endParaRPr lang="en-US" dirty="0" smtClean="0"/>
          </a:p>
        </p:txBody>
      </p:sp>
      <p:pic>
        <p:nvPicPr>
          <p:cNvPr id="9" name="Picture 8"/>
          <p:cNvPicPr>
            <a:picLocks noChangeAspect="1"/>
          </p:cNvPicPr>
          <p:nvPr/>
        </p:nvPicPr>
        <p:blipFill>
          <a:blip r:embed="rId3" cstate="print"/>
          <a:stretch>
            <a:fillRect/>
          </a:stretch>
        </p:blipFill>
        <p:spPr>
          <a:xfrm>
            <a:off x="5631985" y="2284475"/>
            <a:ext cx="1892598" cy="2788820"/>
          </a:xfrm>
          <a:prstGeom prst="rect">
            <a:avLst/>
          </a:prstGeom>
        </p:spPr>
      </p:pic>
      <p:pic>
        <p:nvPicPr>
          <p:cNvPr id="4" name="Picture 3"/>
          <p:cNvPicPr>
            <a:picLocks noChangeAspect="1"/>
          </p:cNvPicPr>
          <p:nvPr/>
        </p:nvPicPr>
        <p:blipFill>
          <a:blip r:embed="rId4" cstate="print"/>
          <a:stretch>
            <a:fillRect/>
          </a:stretch>
        </p:blipFill>
        <p:spPr>
          <a:xfrm>
            <a:off x="1547665" y="2154113"/>
            <a:ext cx="3924691" cy="3327116"/>
          </a:xfrm>
          <a:prstGeom prst="rect">
            <a:avLst/>
          </a:prstGeom>
        </p:spPr>
      </p:pic>
      <p:sp>
        <p:nvSpPr>
          <p:cNvPr id="6" name="Rounded Rectangle 39"/>
          <p:cNvSpPr/>
          <p:nvPr/>
        </p:nvSpPr>
        <p:spPr>
          <a:xfrm>
            <a:off x="2033718" y="3050958"/>
            <a:ext cx="3738432" cy="949542"/>
          </a:xfrm>
          <a:prstGeom prst="roundRect">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r>
              <a:rPr lang="en-US" altLang="zh-CN" sz="2700" dirty="0">
                <a:solidFill>
                  <a:srgbClr val="000000"/>
                </a:solidFill>
              </a:rPr>
              <a:t>Key problem: </a:t>
            </a:r>
          </a:p>
          <a:p>
            <a:r>
              <a:rPr lang="en-US" altLang="zh-CN" sz="2700" dirty="0">
                <a:solidFill>
                  <a:srgbClr val="000000"/>
                </a:solidFill>
              </a:rPr>
              <a:t>       delayed gradients  </a:t>
            </a:r>
            <a:endParaRPr lang="zh-CN" altLang="en-US" sz="2700" dirty="0">
              <a:solidFill>
                <a:srgbClr val="000000"/>
              </a:solidFill>
            </a:endParaRPr>
          </a:p>
        </p:txBody>
      </p:sp>
    </p:spTree>
    <p:extLst>
      <p:ext uri="{BB962C8B-B14F-4D97-AF65-F5344CB8AC3E}">
        <p14:creationId xmlns:p14="http://schemas.microsoft.com/office/powerpoint/2010/main" val="2459052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Stochastic Delay Deferential Equation</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rmAutofit/>
              </a:bodyPr>
              <a:lstStyle/>
              <a:p>
                <a:r>
                  <a:rPr lang="en-US" altLang="zh-CN" sz="1800" dirty="0"/>
                  <a:t>Consider ASGD update rule:</a:t>
                </a:r>
              </a:p>
              <a:p>
                <a:pPr marL="0" indent="0">
                  <a:buNone/>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𝑥</m:t>
                          </m:r>
                        </m:e>
                        <m:sub>
                          <m:r>
                            <a:rPr lang="en-US" altLang="zh-CN" sz="2400" i="1">
                              <a:latin typeface="Cambria Math" panose="02040503050406030204" pitchFamily="18" charset="0"/>
                            </a:rPr>
                            <m:t>𝑘</m:t>
                          </m:r>
                          <m:r>
                            <a:rPr lang="en-US" altLang="zh-CN" sz="2400" i="1">
                              <a:latin typeface="Cambria Math" panose="02040503050406030204" pitchFamily="18" charset="0"/>
                            </a:rPr>
                            <m:t>+1</m:t>
                          </m:r>
                        </m:sub>
                      </m:sSub>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𝑥</m:t>
                          </m:r>
                        </m:e>
                        <m:sub>
                          <m:r>
                            <a:rPr lang="en-US" altLang="zh-CN" sz="2400" i="1">
                              <a:latin typeface="Cambria Math" panose="02040503050406030204" pitchFamily="18" charset="0"/>
                            </a:rPr>
                            <m:t>𝑘</m:t>
                          </m:r>
                        </m:sub>
                      </m:sSub>
                      <m:r>
                        <a:rPr lang="en-US" altLang="zh-CN" sz="2400" i="1">
                          <a:latin typeface="Cambria Math" panose="02040503050406030204" pitchFamily="18" charset="0"/>
                        </a:rPr>
                        <m:t>−</m:t>
                      </m:r>
                      <m:r>
                        <a:rPr lang="zh-CN" altLang="en-US" sz="2400" i="1">
                          <a:latin typeface="Cambria Math" panose="02040503050406030204" pitchFamily="18" charset="0"/>
                        </a:rPr>
                        <m:t>𝜂</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𝑢</m:t>
                          </m:r>
                        </m:e>
                        <m:sub>
                          <m:r>
                            <a:rPr lang="en-US" altLang="zh-CN" sz="2400" i="1">
                              <a:latin typeface="Cambria Math" panose="02040503050406030204" pitchFamily="18" charset="0"/>
                            </a:rPr>
                            <m:t>𝑘</m:t>
                          </m:r>
                        </m:sub>
                      </m:sSub>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𝑔</m:t>
                          </m:r>
                        </m:e>
                        <m:sub>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𝑀</m:t>
                              </m:r>
                            </m:e>
                            <m:sub>
                              <m:r>
                                <a:rPr lang="en-US" altLang="zh-CN" sz="2400" i="1">
                                  <a:latin typeface="Cambria Math" panose="02040503050406030204" pitchFamily="18" charset="0"/>
                                </a:rPr>
                                <m:t>𝑘</m:t>
                              </m:r>
                            </m:sub>
                          </m:sSub>
                        </m:sub>
                      </m:sSub>
                      <m:d>
                        <m:dPr>
                          <m:ctrlPr>
                            <a:rPr lang="en-US" altLang="zh-CN" sz="2400" i="1">
                              <a:latin typeface="Cambria Math" panose="02040503050406030204" pitchFamily="18" charset="0"/>
                            </a:rPr>
                          </m:ctrlPr>
                        </m:dPr>
                        <m:e>
                          <m:r>
                            <a:rPr lang="en-US" altLang="zh-CN" sz="2400" i="1">
                              <a:latin typeface="Cambria Math" panose="02040503050406030204" pitchFamily="18" charset="0"/>
                            </a:rPr>
                            <m:t>𝑏</m:t>
                          </m:r>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𝑥</m:t>
                              </m:r>
                            </m:e>
                            <m:sub>
                              <m:r>
                                <a:rPr lang="en-US" altLang="zh-CN" sz="2400" i="1">
                                  <a:latin typeface="Cambria Math" panose="02040503050406030204" pitchFamily="18" charset="0"/>
                                </a:rPr>
                                <m:t>𝑘</m:t>
                              </m:r>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𝑙</m:t>
                                  </m:r>
                                </m:e>
                                <m:sub>
                                  <m:r>
                                    <a:rPr lang="en-US" altLang="zh-CN" sz="2400" i="1">
                                      <a:latin typeface="Cambria Math" panose="02040503050406030204" pitchFamily="18" charset="0"/>
                                    </a:rPr>
                                    <m:t>𝑘</m:t>
                                  </m:r>
                                </m:sub>
                              </m:sSub>
                            </m:sub>
                          </m:sSub>
                        </m:e>
                      </m:d>
                    </m:oMath>
                  </m:oMathPara>
                </a14:m>
                <a:endParaRPr lang="en-US" altLang="zh-CN" sz="2400" dirty="0"/>
              </a:p>
              <a:p>
                <a:pPr lvl="1"/>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𝑔</m:t>
                        </m:r>
                      </m:e>
                      <m:sub>
                        <m:sSub>
                          <m:sSubPr>
                            <m:ctrlPr>
                              <a:rPr lang="en-US" altLang="zh-CN" i="1">
                                <a:latin typeface="Cambria Math" panose="02040503050406030204" pitchFamily="18" charset="0"/>
                              </a:rPr>
                            </m:ctrlPr>
                          </m:sSubPr>
                          <m:e>
                            <m:r>
                              <a:rPr lang="en-US" altLang="zh-CN">
                                <a:latin typeface="Cambria Math" panose="02040503050406030204" pitchFamily="18" charset="0"/>
                              </a:rPr>
                              <m:t>𝑀</m:t>
                            </m:r>
                          </m:e>
                          <m:sub>
                            <m:r>
                              <a:rPr lang="en-US" altLang="zh-CN">
                                <a:latin typeface="Cambria Math" panose="02040503050406030204" pitchFamily="18" charset="0"/>
                              </a:rPr>
                              <m:t>𝑘</m:t>
                            </m:r>
                          </m:sub>
                        </m:sSub>
                      </m:sub>
                    </m:sSub>
                    <m:d>
                      <m:dPr>
                        <m:ctrlPr>
                          <a:rPr lang="en-US" altLang="zh-CN" i="1">
                            <a:latin typeface="Cambria Math" panose="02040503050406030204" pitchFamily="18" charset="0"/>
                          </a:rPr>
                        </m:ctrlPr>
                      </m:dPr>
                      <m:e>
                        <m:r>
                          <a:rPr lang="en-US" altLang="zh-CN">
                            <a:latin typeface="Cambria Math" panose="02040503050406030204" pitchFamily="18" charset="0"/>
                          </a:rPr>
                          <m:t>𝑏</m:t>
                        </m:r>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a:rPr lang="en-US" altLang="zh-CN">
                                <a:latin typeface="Cambria Math" panose="02040503050406030204" pitchFamily="18" charset="0"/>
                              </a:rPr>
                              <m:t>𝑘</m:t>
                            </m:r>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𝑙</m:t>
                                </m:r>
                              </m:e>
                              <m:sub>
                                <m:r>
                                  <a:rPr lang="en-US" altLang="zh-CN">
                                    <a:latin typeface="Cambria Math" panose="02040503050406030204" pitchFamily="18" charset="0"/>
                                  </a:rPr>
                                  <m:t>𝑘</m:t>
                                </m:r>
                              </m:sub>
                            </m:sSub>
                          </m:sub>
                        </m:sSub>
                      </m:e>
                    </m:d>
                    <m:r>
                      <a:rPr lang="en-US" altLang="zh-CN">
                        <a:latin typeface="Cambria Math" panose="02040503050406030204" pitchFamily="18" charset="0"/>
                      </a:rPr>
                      <m:t>:=</m:t>
                    </m:r>
                    <m:box>
                      <m:boxPr>
                        <m:ctrlPr>
                          <a:rPr lang="en-US" altLang="zh-CN" i="1">
                            <a:latin typeface="Cambria Math" panose="02040503050406030204" pitchFamily="18" charset="0"/>
                          </a:rPr>
                        </m:ctrlPr>
                      </m:boxPr>
                      <m:e>
                        <m:argPr>
                          <m:argSz m:val="-1"/>
                        </m:argPr>
                        <m:f>
                          <m:fPr>
                            <m:ctrlPr>
                              <a:rPr lang="en-US" altLang="zh-CN" i="1">
                                <a:latin typeface="Cambria Math" panose="02040503050406030204" pitchFamily="18" charset="0"/>
                              </a:rPr>
                            </m:ctrlPr>
                          </m:fPr>
                          <m:num>
                            <m:r>
                              <a:rPr lang="en-US" altLang="zh-CN">
                                <a:latin typeface="Cambria Math" panose="02040503050406030204" pitchFamily="18" charset="0"/>
                              </a:rPr>
                              <m:t>1</m:t>
                            </m:r>
                          </m:num>
                          <m:den>
                            <m:r>
                              <a:rPr lang="en-US" altLang="zh-CN">
                                <a:latin typeface="Cambria Math" panose="02040503050406030204" pitchFamily="18" charset="0"/>
                              </a:rPr>
                              <m:t>𝑏</m:t>
                            </m:r>
                          </m:den>
                        </m:f>
                        <m:nary>
                          <m:naryPr>
                            <m:chr m:val="∑"/>
                            <m:limLoc m:val="subSup"/>
                            <m:supHide m:val="on"/>
                            <m:ctrlPr>
                              <a:rPr lang="en-US" altLang="zh-CN" i="1">
                                <a:latin typeface="Cambria Math" panose="02040503050406030204" pitchFamily="18" charset="0"/>
                              </a:rPr>
                            </m:ctrlPr>
                          </m:naryPr>
                          <m:sub>
                            <m:r>
                              <m:rPr>
                                <m:brk m:alnAt="9"/>
                              </m:rPr>
                              <a:rPr lang="en-US" altLang="zh-CN">
                                <a:latin typeface="Cambria Math" panose="02040503050406030204" pitchFamily="18" charset="0"/>
                              </a:rPr>
                              <m:t>𝑖</m:t>
                            </m:r>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𝑀</m:t>
                                </m:r>
                              </m:e>
                              <m:sub>
                                <m:r>
                                  <a:rPr lang="en-US" altLang="zh-CN">
                                    <a:latin typeface="Cambria Math" panose="02040503050406030204" pitchFamily="18" charset="0"/>
                                  </a:rPr>
                                  <m:t>𝑘</m:t>
                                </m:r>
                              </m:sub>
                            </m:sSub>
                          </m:sub>
                          <m:sup/>
                          <m:e>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𝑓</m:t>
                                </m:r>
                              </m:e>
                              <m:sub>
                                <m:r>
                                  <a:rPr lang="en-US" altLang="zh-CN">
                                    <a:latin typeface="Cambria Math" panose="02040503050406030204" pitchFamily="18" charset="0"/>
                                  </a:rPr>
                                  <m:t>𝑖</m:t>
                                </m:r>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a:latin typeface="Cambria Math" panose="02040503050406030204" pitchFamily="18" charset="0"/>
                                      </a:rPr>
                                      <m:t>𝑥</m:t>
                                    </m:r>
                                  </m:e>
                                  <m:sub>
                                    <m:r>
                                      <a:rPr lang="en-US" altLang="zh-CN">
                                        <a:latin typeface="Cambria Math" panose="02040503050406030204" pitchFamily="18" charset="0"/>
                                      </a:rPr>
                                      <m:t>𝑘</m:t>
                                    </m:r>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𝑙</m:t>
                                        </m:r>
                                      </m:e>
                                      <m:sub>
                                        <m:r>
                                          <a:rPr lang="en-US" altLang="zh-CN">
                                            <a:latin typeface="Cambria Math" panose="02040503050406030204" pitchFamily="18" charset="0"/>
                                          </a:rPr>
                                          <m:t>𝑘</m:t>
                                        </m:r>
                                      </m:sub>
                                    </m:sSub>
                                  </m:sub>
                                </m:sSub>
                              </m:e>
                            </m:d>
                          </m:e>
                        </m:nary>
                      </m:e>
                    </m:box>
                    <m:r>
                      <a:rPr lang="en-US" altLang="zh-CN">
                        <a:latin typeface="Cambria Math" panose="02040503050406030204" pitchFamily="18" charset="0"/>
                      </a:rPr>
                      <m:t>,  </m:t>
                    </m:r>
                    <m:r>
                      <m:rPr>
                        <m:sty m:val="p"/>
                      </m:rPr>
                      <a:rPr lang="en-US" altLang="zh-CN">
                        <a:latin typeface="Cambria Math" panose="02040503050406030204" pitchFamily="18" charset="0"/>
                      </a:rPr>
                      <m:t>and</m:t>
                    </m:r>
                    <m:r>
                      <a:rPr lang="en-US" altLang="zh-CN">
                        <a:latin typeface="Cambria Math" panose="02040503050406030204" pitchFamily="18" charset="0"/>
                      </a:rPr>
                      <m:t> </m:t>
                    </m:r>
                    <m:sSub>
                      <m:sSubPr>
                        <m:ctrlPr>
                          <a:rPr lang="en-US" altLang="zh-CN" i="1">
                            <a:latin typeface="Cambria Math" panose="02040503050406030204" pitchFamily="18" charset="0"/>
                          </a:rPr>
                        </m:ctrlPr>
                      </m:sSubPr>
                      <m:e>
                        <m:r>
                          <a:rPr lang="en-US" altLang="zh-CN">
                            <a:latin typeface="Cambria Math" panose="02040503050406030204" pitchFamily="18" charset="0"/>
                          </a:rPr>
                          <m:t>𝑙</m:t>
                        </m:r>
                      </m:e>
                      <m:sub>
                        <m:r>
                          <a:rPr lang="en-US" altLang="zh-CN">
                            <a:latin typeface="Cambria Math" panose="02040503050406030204" pitchFamily="18" charset="0"/>
                          </a:rPr>
                          <m:t>𝑘</m:t>
                        </m:r>
                      </m:sub>
                    </m:sSub>
                  </m:oMath>
                </a14:m>
                <a:r>
                  <a:rPr lang="en-US" altLang="zh-CN" dirty="0"/>
                  <a:t>is the delay.</a:t>
                </a:r>
              </a:p>
              <a:p>
                <a:pPr lvl="1"/>
                <a:r>
                  <a:rPr lang="en-US" altLang="zh-CN" dirty="0"/>
                  <a:t>Deterministic learning rate: </a:t>
                </a:r>
                <a14:m>
                  <m:oMath xmlns:m="http://schemas.openxmlformats.org/officeDocument/2006/math">
                    <m:r>
                      <a:rPr lang="en-US" altLang="zh-CN" i="1">
                        <a:latin typeface="Cambria Math" panose="02040503050406030204" pitchFamily="18" charset="0"/>
                        <a:ea typeface="Cambria Math" panose="02040503050406030204" pitchFamily="18" charset="0"/>
                      </a:rPr>
                      <m:t>𝜂</m:t>
                    </m:r>
                  </m:oMath>
                </a14:m>
                <a:r>
                  <a:rPr lang="en-US" altLang="zh-CN" dirty="0"/>
                  <a:t>  adjustment function: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𝑢</m:t>
                        </m:r>
                      </m:e>
                      <m:sub>
                        <m:r>
                          <a:rPr lang="en-US" altLang="zh-CN" i="1">
                            <a:latin typeface="Cambria Math" panose="02040503050406030204" pitchFamily="18" charset="0"/>
                          </a:rPr>
                          <m:t>𝑘</m:t>
                        </m:r>
                      </m:sub>
                    </m:sSub>
                    <m:r>
                      <a:rPr lang="en-US" altLang="zh-CN" i="1">
                        <a:latin typeface="Cambria Math" panose="02040503050406030204" pitchFamily="18" charset="0"/>
                        <a:ea typeface="Cambria Math" panose="02040503050406030204" pitchFamily="18" charset="0"/>
                      </a:rPr>
                      <m:t>∈</m:t>
                    </m:r>
                    <m:d>
                      <m:dPr>
                        <m:begChr m:val="["/>
                        <m:endChr m:val="]"/>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0,1</m:t>
                        </m:r>
                      </m:e>
                    </m:d>
                  </m:oMath>
                </a14:m>
                <a:endParaRPr lang="en-US" altLang="zh-CN" sz="2400" dirty="0" smtClean="0"/>
              </a:p>
              <a:p>
                <a:pPr lvl="1"/>
                <a:endParaRPr lang="en-US" altLang="zh-CN" sz="2400" dirty="0" smtClean="0"/>
              </a:p>
              <a:p>
                <a:pPr lvl="1"/>
                <a:endParaRPr lang="en-US" altLang="zh-CN" dirty="0"/>
              </a:p>
              <a:p>
                <a:pPr lvl="1"/>
                <a:endParaRPr lang="en-US" altLang="zh-CN" dirty="0" smtClean="0"/>
              </a:p>
              <a:p>
                <a:pPr lvl="1"/>
                <a:endParaRPr lang="en-US" altLang="zh-CN" dirty="0"/>
              </a:p>
              <a:p>
                <a:pPr lvl="1"/>
                <a:endParaRPr lang="en-US" altLang="zh-CN" dirty="0" smtClean="0"/>
              </a:p>
              <a:p>
                <a:pPr lvl="1"/>
                <a:endParaRPr lang="en-US" altLang="zh-CN" dirty="0"/>
              </a:p>
              <a:p>
                <a:pPr marL="342900" lvl="1" indent="0">
                  <a:buNone/>
                </a:pPr>
                <a:endParaRPr lang="en-US" altLang="zh-CN" dirty="0"/>
              </a:p>
              <a:p>
                <a:r>
                  <a:rPr lang="en-US" altLang="zh-CN" sz="1800" dirty="0"/>
                  <a:t>Introduce ansatz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𝑥</m:t>
                        </m:r>
                      </m:e>
                      <m:sub>
                        <m:r>
                          <a:rPr lang="en-US" altLang="zh-CN" sz="1800" i="1">
                            <a:latin typeface="Cambria Math" panose="02040503050406030204" pitchFamily="18" charset="0"/>
                          </a:rPr>
                          <m:t>𝑘</m:t>
                        </m:r>
                      </m:sub>
                    </m:sSub>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𝑋</m:t>
                    </m:r>
                    <m:d>
                      <m:dPr>
                        <m:ctrlPr>
                          <a:rPr lang="en-US" altLang="zh-CN" sz="1800" i="1">
                            <a:latin typeface="Cambria Math" panose="02040503050406030204" pitchFamily="18" charset="0"/>
                            <a:ea typeface="Cambria Math" panose="02040503050406030204" pitchFamily="18" charset="0"/>
                          </a:rPr>
                        </m:ctrlPr>
                      </m:dPr>
                      <m:e>
                        <m:r>
                          <a:rPr lang="en-US" altLang="zh-CN" sz="1800" i="1">
                            <a:latin typeface="Cambria Math" panose="02040503050406030204" pitchFamily="18" charset="0"/>
                            <a:ea typeface="Cambria Math" panose="02040503050406030204" pitchFamily="18" charset="0"/>
                          </a:rPr>
                          <m:t>𝑘</m:t>
                        </m:r>
                        <m:r>
                          <a:rPr lang="zh-CN" altLang="en-US" sz="1800" i="1">
                            <a:latin typeface="Cambria Math" panose="02040503050406030204" pitchFamily="18" charset="0"/>
                            <a:ea typeface="Cambria Math" panose="02040503050406030204" pitchFamily="18" charset="0"/>
                          </a:rPr>
                          <m:t>𝛿</m:t>
                        </m:r>
                      </m:e>
                    </m:d>
                  </m:oMath>
                </a14:m>
                <a:r>
                  <a:rPr lang="en-US" altLang="zh-CN" sz="1800" dirty="0"/>
                  <a:t>, then</a:t>
                </a:r>
              </a:p>
              <a:p>
                <a14:m>
                  <m:oMath xmlns:m="http://schemas.openxmlformats.org/officeDocument/2006/math">
                    <m:r>
                      <a:rPr lang="en-US" altLang="zh-CN" sz="1800" i="1">
                        <a:latin typeface="Cambria Math" panose="02040503050406030204" pitchFamily="18" charset="0"/>
                      </a:rPr>
                      <m:t>        </m:t>
                    </m:r>
                    <m:r>
                      <a:rPr lang="en-US" altLang="zh-CN" sz="1800" i="1">
                        <a:latin typeface="Cambria Math" panose="02040503050406030204" pitchFamily="18" charset="0"/>
                      </a:rPr>
                      <m:t>𝑋</m:t>
                    </m:r>
                    <m:d>
                      <m:dPr>
                        <m:ctrlPr>
                          <a:rPr lang="en-US" altLang="zh-CN" sz="1800" i="1">
                            <a:latin typeface="Cambria Math" panose="02040503050406030204" pitchFamily="18" charset="0"/>
                          </a:rPr>
                        </m:ctrlPr>
                      </m:dPr>
                      <m:e>
                        <m:r>
                          <a:rPr lang="en-US" altLang="zh-CN" sz="1800" i="1">
                            <a:latin typeface="Cambria Math" panose="02040503050406030204" pitchFamily="18" charset="0"/>
                          </a:rPr>
                          <m:t>𝑡</m:t>
                        </m:r>
                      </m:e>
                    </m:d>
                    <m:r>
                      <a:rPr lang="en-US" altLang="zh-CN" sz="1800" i="1">
                        <a:latin typeface="Cambria Math" panose="02040503050406030204" pitchFamily="18" charset="0"/>
                        <a:ea typeface="Cambria Math" panose="02040503050406030204" pitchFamily="18" charset="0"/>
                      </a:rPr>
                      <m:t>≈</m:t>
                    </m:r>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𝑥</m:t>
                        </m:r>
                      </m:e>
                      <m:sub>
                        <m:f>
                          <m:fPr>
                            <m:type m:val="lin"/>
                            <m:ctrlPr>
                              <a:rPr lang="en-US" altLang="zh-CN" sz="1800" i="1">
                                <a:latin typeface="Cambria Math" panose="02040503050406030204" pitchFamily="18" charset="0"/>
                                <a:ea typeface="Cambria Math" panose="02040503050406030204" pitchFamily="18" charset="0"/>
                              </a:rPr>
                            </m:ctrlPr>
                          </m:fPr>
                          <m:num>
                            <m:r>
                              <a:rPr lang="en-US" altLang="zh-CN" sz="1800" i="1">
                                <a:latin typeface="Cambria Math" panose="02040503050406030204" pitchFamily="18" charset="0"/>
                                <a:ea typeface="Cambria Math" panose="02040503050406030204" pitchFamily="18" charset="0"/>
                              </a:rPr>
                              <m:t>𝑡</m:t>
                            </m:r>
                          </m:num>
                          <m:den>
                            <m:r>
                              <a:rPr lang="en-US" altLang="zh-CN" sz="1800" i="1">
                                <a:latin typeface="Cambria Math" panose="02040503050406030204" pitchFamily="18" charset="0"/>
                                <a:ea typeface="Cambria Math" panose="02040503050406030204" pitchFamily="18" charset="0"/>
                              </a:rPr>
                              <m:t>𝛿</m:t>
                            </m:r>
                          </m:den>
                        </m:f>
                      </m:sub>
                    </m:sSub>
                    <m:r>
                      <a:rPr lang="en-US" altLang="zh-CN" sz="1800" i="1">
                        <a:latin typeface="Cambria Math" panose="02040503050406030204" pitchFamily="18" charset="0"/>
                        <a:ea typeface="Cambria Math" panose="02040503050406030204" pitchFamily="18" charset="0"/>
                      </a:rPr>
                      <m:t>≔</m:t>
                    </m:r>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𝑥</m:t>
                        </m:r>
                      </m:e>
                      <m:sub>
                        <m:r>
                          <a:rPr lang="en-US" altLang="zh-CN" sz="1800" i="1">
                            <a:latin typeface="Cambria Math" panose="02040503050406030204" pitchFamily="18" charset="0"/>
                            <a:ea typeface="Cambria Math" panose="02040503050406030204" pitchFamily="18" charset="0"/>
                          </a:rPr>
                          <m:t>𝑘</m:t>
                        </m:r>
                      </m:sub>
                    </m:sSub>
                    <m:r>
                      <a:rPr lang="en-US" altLang="zh-CN" sz="1800" i="1">
                        <a:latin typeface="Cambria Math" panose="02040503050406030204" pitchFamily="18" charset="0"/>
                        <a:ea typeface="Cambria Math" panose="02040503050406030204" pitchFamily="18" charset="0"/>
                      </a:rPr>
                      <m:t>,       </m:t>
                    </m:r>
                    <m:r>
                      <a:rPr lang="en-US" altLang="zh-CN" sz="1800" i="1">
                        <a:latin typeface="Cambria Math" panose="02040503050406030204" pitchFamily="18" charset="0"/>
                      </a:rPr>
                      <m:t>𝑋</m:t>
                    </m:r>
                    <m:d>
                      <m:dPr>
                        <m:ctrlPr>
                          <a:rPr lang="en-US" altLang="zh-CN" sz="1800" i="1">
                            <a:latin typeface="Cambria Math" panose="02040503050406030204" pitchFamily="18" charset="0"/>
                          </a:rPr>
                        </m:ctrlPr>
                      </m:dPr>
                      <m:e>
                        <m:r>
                          <a:rPr lang="en-US" altLang="zh-CN" sz="1800" i="1">
                            <a:latin typeface="Cambria Math" panose="02040503050406030204" pitchFamily="18" charset="0"/>
                          </a:rPr>
                          <m:t>𝑡</m:t>
                        </m:r>
                        <m:r>
                          <a:rPr lang="en-US" altLang="zh-CN" sz="1800" i="1">
                            <a:latin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𝛿</m:t>
                        </m:r>
                      </m:e>
                    </m:d>
                    <m:r>
                      <a:rPr lang="en-US" altLang="zh-CN" sz="1800" i="1">
                        <a:latin typeface="Cambria Math" panose="02040503050406030204" pitchFamily="18" charset="0"/>
                        <a:ea typeface="Cambria Math" panose="02040503050406030204" pitchFamily="18" charset="0"/>
                      </a:rPr>
                      <m:t>≈</m:t>
                    </m:r>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𝑥</m:t>
                        </m:r>
                      </m:e>
                      <m:sub>
                        <m:f>
                          <m:fPr>
                            <m:type m:val="lin"/>
                            <m:ctrlPr>
                              <a:rPr lang="en-US" altLang="zh-CN" sz="1800" i="1">
                                <a:latin typeface="Cambria Math" panose="02040503050406030204" pitchFamily="18" charset="0"/>
                                <a:ea typeface="Cambria Math" panose="02040503050406030204" pitchFamily="18" charset="0"/>
                              </a:rPr>
                            </m:ctrlPr>
                          </m:fPr>
                          <m:num>
                            <m:d>
                              <m:dPr>
                                <m:ctrlPr>
                                  <a:rPr lang="en-US" altLang="zh-CN" sz="1800" i="1">
                                    <a:latin typeface="Cambria Math" panose="02040503050406030204" pitchFamily="18" charset="0"/>
                                    <a:ea typeface="Cambria Math" panose="02040503050406030204" pitchFamily="18" charset="0"/>
                                  </a:rPr>
                                </m:ctrlPr>
                              </m:dPr>
                              <m:e>
                                <m:r>
                                  <a:rPr lang="en-US" altLang="zh-CN" sz="1800" i="1">
                                    <a:latin typeface="Cambria Math" panose="02040503050406030204" pitchFamily="18" charset="0"/>
                                    <a:ea typeface="Cambria Math" panose="02040503050406030204" pitchFamily="18" charset="0"/>
                                  </a:rPr>
                                  <m:t>𝑡</m:t>
                                </m:r>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𝛿</m:t>
                                </m:r>
                              </m:e>
                            </m:d>
                          </m:num>
                          <m:den>
                            <m:r>
                              <a:rPr lang="en-US" altLang="zh-CN" sz="1800" i="1">
                                <a:latin typeface="Cambria Math" panose="02040503050406030204" pitchFamily="18" charset="0"/>
                                <a:ea typeface="Cambria Math" panose="02040503050406030204" pitchFamily="18" charset="0"/>
                              </a:rPr>
                              <m:t>𝛿</m:t>
                            </m:r>
                          </m:den>
                        </m:f>
                      </m:sub>
                    </m:sSub>
                    <m:r>
                      <a:rPr lang="en-US" altLang="zh-CN" sz="1800" i="1">
                        <a:latin typeface="Cambria Math" panose="02040503050406030204" pitchFamily="18" charset="0"/>
                        <a:ea typeface="Cambria Math" panose="02040503050406030204" pitchFamily="18" charset="0"/>
                      </a:rPr>
                      <m:t>≔</m:t>
                    </m:r>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𝑥</m:t>
                        </m:r>
                      </m:e>
                      <m:sub>
                        <m:r>
                          <a:rPr lang="en-US" altLang="zh-CN" sz="1800" i="1">
                            <a:latin typeface="Cambria Math" panose="02040503050406030204" pitchFamily="18" charset="0"/>
                            <a:ea typeface="Cambria Math" panose="02040503050406030204" pitchFamily="18" charset="0"/>
                          </a:rPr>
                          <m:t>𝑘</m:t>
                        </m:r>
                        <m:r>
                          <a:rPr lang="en-US" altLang="zh-CN" sz="1800" i="1">
                            <a:latin typeface="Cambria Math" panose="02040503050406030204" pitchFamily="18" charset="0"/>
                            <a:ea typeface="Cambria Math" panose="02040503050406030204" pitchFamily="18" charset="0"/>
                          </a:rPr>
                          <m:t>+1</m:t>
                        </m:r>
                      </m:sub>
                    </m:sSub>
                  </m:oMath>
                </a14:m>
                <a:endParaRPr lang="en-US" altLang="zh-CN" sz="18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a:stretch>
                  <a:fillRect l="-464" t="-1261" b="-9244"/>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fld id="{242A13EE-3AD0-4ED1-BFA1-A1979040AD4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灯片编号占位符 4"/>
          <p:cNvSpPr>
            <a:spLocks noGrp="1"/>
          </p:cNvSpPr>
          <p:nvPr>
            <p:ph type="sldNum" sz="quarter" idx="12"/>
          </p:nvPr>
        </p:nvSpPr>
        <p:spPr/>
        <p:txBody>
          <a:bodyPr/>
          <a:lstStyle/>
          <a:p>
            <a:fld id="{884ECFF8-4839-4F22-B682-00FC582E39E3}" type="slidenum">
              <a:rPr lang="en-US" smtClean="0">
                <a:solidFill>
                  <a:prstClr val="black">
                    <a:tint val="75000"/>
                  </a:prstClr>
                </a:solidFill>
              </a:rPr>
              <a:pPr/>
              <a:t>78</a:t>
            </a:fld>
            <a:endParaRPr lang="en-US">
              <a:solidFill>
                <a:prstClr val="black">
                  <a:tint val="75000"/>
                </a:prstClr>
              </a:solidFill>
            </a:endParaRPr>
          </a:p>
        </p:txBody>
      </p:sp>
      <p:pic>
        <p:nvPicPr>
          <p:cNvPr id="6" name="图片 5"/>
          <p:cNvPicPr>
            <a:picLocks noChangeAspect="1"/>
          </p:cNvPicPr>
          <p:nvPr/>
        </p:nvPicPr>
        <p:blipFill rotWithShape="1">
          <a:blip r:embed="rId4"/>
          <a:srcRect l="1575" r="1198" b="9303"/>
          <a:stretch/>
        </p:blipFill>
        <p:spPr>
          <a:xfrm>
            <a:off x="1691616" y="3338988"/>
            <a:ext cx="3809599" cy="1710228"/>
          </a:xfrm>
          <a:prstGeom prst="rect">
            <a:avLst/>
          </a:prstGeom>
        </p:spPr>
      </p:pic>
    </p:spTree>
    <p:extLst>
      <p:ext uri="{BB962C8B-B14F-4D97-AF65-F5344CB8AC3E}">
        <p14:creationId xmlns:p14="http://schemas.microsoft.com/office/powerpoint/2010/main" val="40502722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3019" y="956370"/>
            <a:ext cx="7886700" cy="994172"/>
          </a:xfrm>
        </p:spPr>
        <p:txBody>
          <a:bodyPr/>
          <a:lstStyle/>
          <a:p>
            <a:r>
              <a:rPr lang="en-US" altLang="zh-CN" dirty="0"/>
              <a:t>Derivation of </a:t>
            </a:r>
            <a:r>
              <a:rPr lang="en-US" altLang="zh-CN" dirty="0" smtClean="0"/>
              <a:t>SDDE</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98591" y="1901981"/>
                <a:ext cx="7886700" cy="717614"/>
              </a:xfrm>
            </p:spPr>
            <p:txBody>
              <a:bodyPr>
                <a:normAutofit/>
              </a:bodyPr>
              <a:lstStyle/>
              <a:p>
                <a:pPr marL="0" indent="0">
                  <a:buNone/>
                </a:pPr>
                <a:r>
                  <a:rPr lang="en-US" altLang="zh-CN" sz="1800" b="1" dirty="0"/>
                  <a:t>Step 1</a:t>
                </a:r>
                <a:r>
                  <a:rPr lang="en-US" altLang="zh-CN" sz="1800" dirty="0"/>
                  <a:t>: Reformulating the update rule of ASGD as</a:t>
                </a:r>
              </a:p>
              <a:p>
                <a:pPr marL="0" indent="0">
                  <a:buNone/>
                </a:pPr>
                <a14:m>
                  <m:oMathPara xmlns:m="http://schemas.openxmlformats.org/officeDocument/2006/math">
                    <m:oMathParaPr>
                      <m:jc m:val="centerGroup"/>
                    </m:oMathParaPr>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𝑥</m:t>
                          </m:r>
                        </m:e>
                        <m:sub>
                          <m:r>
                            <a:rPr lang="en-US" altLang="zh-CN" sz="1800" i="1">
                              <a:latin typeface="Cambria Math" panose="02040503050406030204" pitchFamily="18" charset="0"/>
                            </a:rPr>
                            <m:t>𝑘</m:t>
                          </m:r>
                          <m:r>
                            <a:rPr lang="en-US" altLang="zh-CN" sz="1800" i="1">
                              <a:latin typeface="Cambria Math" panose="02040503050406030204" pitchFamily="18" charset="0"/>
                            </a:rPr>
                            <m:t>+1</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𝑥</m:t>
                          </m:r>
                        </m:e>
                        <m:sub>
                          <m:r>
                            <a:rPr lang="en-US" altLang="zh-CN" sz="1800" i="1">
                              <a:latin typeface="Cambria Math" panose="02040503050406030204" pitchFamily="18" charset="0"/>
                            </a:rPr>
                            <m:t>𝑘</m:t>
                          </m:r>
                        </m:sub>
                      </m:sSub>
                      <m:r>
                        <a:rPr lang="en-US" altLang="zh-CN" sz="1800" i="1">
                          <a:latin typeface="Cambria Math" panose="02040503050406030204" pitchFamily="18" charset="0"/>
                        </a:rPr>
                        <m:t>−</m:t>
                      </m:r>
                      <m:r>
                        <a:rPr lang="en-US" altLang="zh-CN" sz="1800" i="1">
                          <a:latin typeface="Cambria Math" panose="02040503050406030204" pitchFamily="18" charset="0"/>
                        </a:rPr>
                        <m:t>𝜂</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𝑢</m:t>
                          </m:r>
                        </m:e>
                        <m:sub>
                          <m:r>
                            <a:rPr lang="en-US" altLang="zh-CN" sz="1800" i="1">
                              <a:latin typeface="Cambria Math" panose="02040503050406030204" pitchFamily="18" charset="0"/>
                            </a:rPr>
                            <m:t>𝑘</m:t>
                          </m:r>
                        </m:sub>
                      </m:sSub>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𝑓</m:t>
                      </m:r>
                      <m:d>
                        <m:dPr>
                          <m:ctrlPr>
                            <a:rPr lang="en-US" altLang="zh-CN" sz="1800" i="1">
                              <a:latin typeface="Cambria Math" panose="02040503050406030204" pitchFamily="18" charset="0"/>
                              <a:ea typeface="Cambria Math" panose="02040503050406030204" pitchFamily="18" charset="0"/>
                            </a:rPr>
                          </m:ctrlPr>
                        </m:dPr>
                        <m:e>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𝑥</m:t>
                              </m:r>
                            </m:e>
                            <m:sub>
                              <m:r>
                                <a:rPr lang="en-US" altLang="zh-CN" sz="1800" i="1">
                                  <a:latin typeface="Cambria Math" panose="02040503050406030204" pitchFamily="18" charset="0"/>
                                  <a:ea typeface="Cambria Math" panose="02040503050406030204" pitchFamily="18" charset="0"/>
                                </a:rPr>
                                <m:t>𝑘</m:t>
                              </m:r>
                              <m:r>
                                <a:rPr lang="en-US" altLang="zh-CN" sz="1800" i="1">
                                  <a:latin typeface="Cambria Math" panose="02040503050406030204" pitchFamily="18" charset="0"/>
                                  <a:ea typeface="Cambria Math" panose="02040503050406030204" pitchFamily="18" charset="0"/>
                                </a:rPr>
                                <m:t>−</m:t>
                              </m:r>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𝑙</m:t>
                                  </m:r>
                                </m:e>
                                <m:sub>
                                  <m:r>
                                    <a:rPr lang="en-US" altLang="zh-CN" sz="1800" i="1">
                                      <a:latin typeface="Cambria Math" panose="02040503050406030204" pitchFamily="18" charset="0"/>
                                      <a:ea typeface="Cambria Math" panose="02040503050406030204" pitchFamily="18" charset="0"/>
                                    </a:rPr>
                                    <m:t>𝑘</m:t>
                                  </m:r>
                                </m:sub>
                              </m:sSub>
                            </m:sub>
                          </m:sSub>
                        </m:e>
                      </m:d>
                      <m:r>
                        <a:rPr lang="en-US" altLang="zh-CN" sz="1800" i="1">
                          <a:latin typeface="Cambria Math" panose="02040503050406030204" pitchFamily="18" charset="0"/>
                        </a:rPr>
                        <m:t>+</m:t>
                      </m:r>
                      <m:r>
                        <a:rPr lang="en-US" altLang="zh-CN" sz="1800" i="1">
                          <a:latin typeface="Cambria Math" panose="02040503050406030204" pitchFamily="18" charset="0"/>
                        </a:rPr>
                        <m:t>𝜂</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𝑢</m:t>
                          </m:r>
                        </m:e>
                        <m:sub>
                          <m:r>
                            <a:rPr lang="en-US" altLang="zh-CN" sz="1800" i="1">
                              <a:latin typeface="Cambria Math" panose="02040503050406030204" pitchFamily="18" charset="0"/>
                            </a:rPr>
                            <m:t>𝑘</m:t>
                          </m:r>
                        </m:sub>
                      </m:sSub>
                      <m:d>
                        <m:dPr>
                          <m:ctrlPr>
                            <a:rPr lang="en-US" altLang="zh-CN" sz="1800" i="1">
                              <a:latin typeface="Cambria Math" panose="02040503050406030204" pitchFamily="18" charset="0"/>
                            </a:rPr>
                          </m:ctrlPr>
                        </m:dPr>
                        <m:e>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𝑓</m:t>
                          </m:r>
                          <m:d>
                            <m:dPr>
                              <m:ctrlPr>
                                <a:rPr lang="en-US" altLang="zh-CN" sz="1800" i="1">
                                  <a:latin typeface="Cambria Math" panose="02040503050406030204" pitchFamily="18" charset="0"/>
                                  <a:ea typeface="Cambria Math" panose="02040503050406030204" pitchFamily="18" charset="0"/>
                                </a:rPr>
                              </m:ctrlPr>
                            </m:dPr>
                            <m:e>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𝑥</m:t>
                                  </m:r>
                                </m:e>
                                <m:sub>
                                  <m:r>
                                    <a:rPr lang="en-US" altLang="zh-CN" sz="1800" i="1">
                                      <a:latin typeface="Cambria Math" panose="02040503050406030204" pitchFamily="18" charset="0"/>
                                      <a:ea typeface="Cambria Math" panose="02040503050406030204" pitchFamily="18" charset="0"/>
                                    </a:rPr>
                                    <m:t>𝑘</m:t>
                                  </m:r>
                                  <m:r>
                                    <a:rPr lang="en-US" altLang="zh-CN" sz="1800" i="1">
                                      <a:latin typeface="Cambria Math" panose="02040503050406030204" pitchFamily="18" charset="0"/>
                                      <a:ea typeface="Cambria Math" panose="02040503050406030204" pitchFamily="18" charset="0"/>
                                    </a:rPr>
                                    <m:t>−</m:t>
                                  </m:r>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𝑙</m:t>
                                      </m:r>
                                    </m:e>
                                    <m:sub>
                                      <m:r>
                                        <a:rPr lang="en-US" altLang="zh-CN" sz="1800" i="1">
                                          <a:latin typeface="Cambria Math" panose="02040503050406030204" pitchFamily="18" charset="0"/>
                                          <a:ea typeface="Cambria Math" panose="02040503050406030204" pitchFamily="18" charset="0"/>
                                        </a:rPr>
                                        <m:t>𝑘</m:t>
                                      </m:r>
                                    </m:sub>
                                  </m:sSub>
                                </m:sub>
                              </m:sSub>
                            </m:e>
                          </m:d>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𝑔</m:t>
                              </m:r>
                            </m:e>
                            <m:sub>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𝑀</m:t>
                                  </m:r>
                                </m:e>
                                <m:sub>
                                  <m:r>
                                    <a:rPr lang="en-US" altLang="zh-CN" sz="1800" i="1">
                                      <a:latin typeface="Cambria Math" panose="02040503050406030204" pitchFamily="18" charset="0"/>
                                    </a:rPr>
                                    <m:t>𝑘</m:t>
                                  </m:r>
                                </m:sub>
                              </m:sSub>
                            </m:sub>
                          </m:sSub>
                          <m:d>
                            <m:dPr>
                              <m:ctrlPr>
                                <a:rPr lang="en-US" altLang="zh-CN" sz="1800" i="1">
                                  <a:latin typeface="Cambria Math" panose="02040503050406030204" pitchFamily="18" charset="0"/>
                                </a:rPr>
                              </m:ctrlPr>
                            </m:dPr>
                            <m:e>
                              <m:r>
                                <a:rPr lang="en-US" altLang="zh-CN" sz="1800" i="1">
                                  <a:latin typeface="Cambria Math" panose="02040503050406030204" pitchFamily="18" charset="0"/>
                                </a:rPr>
                                <m:t>𝑏</m:t>
                              </m:r>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𝑥</m:t>
                                  </m:r>
                                </m:e>
                                <m:sub>
                                  <m:r>
                                    <a:rPr lang="en-US" altLang="zh-CN" sz="1800" i="1">
                                      <a:latin typeface="Cambria Math" panose="02040503050406030204" pitchFamily="18" charset="0"/>
                                    </a:rPr>
                                    <m:t>𝑘</m:t>
                                  </m:r>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𝑙</m:t>
                                      </m:r>
                                    </m:e>
                                    <m:sub>
                                      <m:r>
                                        <a:rPr lang="en-US" altLang="zh-CN" sz="1800" i="1">
                                          <a:latin typeface="Cambria Math" panose="02040503050406030204" pitchFamily="18" charset="0"/>
                                        </a:rPr>
                                        <m:t>𝑘</m:t>
                                      </m:r>
                                    </m:sub>
                                  </m:sSub>
                                </m:sub>
                              </m:sSub>
                            </m:e>
                          </m:d>
                        </m:e>
                      </m:d>
                    </m:oMath>
                  </m:oMathPara>
                </a14:m>
                <a:endParaRPr lang="en-US" altLang="zh-CN" sz="18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531455" y="1392974"/>
                <a:ext cx="10515600" cy="956819"/>
              </a:xfrm>
              <a:blipFill rotWithShape="0">
                <a:blip r:embed="rId3"/>
                <a:stretch>
                  <a:fillRect l="-870" t="-8974"/>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a:xfrm>
            <a:off x="628650" y="5401227"/>
            <a:ext cx="2057400" cy="273844"/>
          </a:xfrm>
        </p:spPr>
        <p:txBody>
          <a:bodyPr/>
          <a:lstStyle/>
          <a:p>
            <a:fld id="{242A13EE-3AD0-4ED1-BFA1-A1979040AD4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灯片编号占位符 4"/>
          <p:cNvSpPr>
            <a:spLocks noGrp="1"/>
          </p:cNvSpPr>
          <p:nvPr>
            <p:ph type="sldNum" sz="quarter" idx="12"/>
          </p:nvPr>
        </p:nvSpPr>
        <p:spPr>
          <a:xfrm>
            <a:off x="6457950" y="5401227"/>
            <a:ext cx="2057400" cy="273844"/>
          </a:xfrm>
        </p:spPr>
        <p:txBody>
          <a:bodyPr/>
          <a:lstStyle/>
          <a:p>
            <a:fld id="{884ECFF8-4839-4F22-B682-00FC582E39E3}" type="slidenum">
              <a:rPr lang="en-US" smtClean="0">
                <a:solidFill>
                  <a:prstClr val="black">
                    <a:tint val="75000"/>
                  </a:prstClr>
                </a:solidFill>
              </a:rPr>
              <a:pPr/>
              <a:t>79</a:t>
            </a:fld>
            <a:endParaRPr lang="en-US">
              <a:solidFill>
                <a:prstClr val="black">
                  <a:tint val="75000"/>
                </a:prstClr>
              </a:solidFill>
            </a:endParaRPr>
          </a:p>
        </p:txBody>
      </p:sp>
      <p:sp>
        <p:nvSpPr>
          <p:cNvPr id="11" name="Arrow: Down 13">
            <a:extLst>
              <a:ext uri="{FF2B5EF4-FFF2-40B4-BE49-F238E27FC236}">
                <a16:creationId xmlns="" xmlns:a16="http://schemas.microsoft.com/office/drawing/2014/main" id="{C1BFC562-4E2C-4B64-BCF5-E93C1F1686C3}"/>
              </a:ext>
            </a:extLst>
          </p:cNvPr>
          <p:cNvSpPr/>
          <p:nvPr/>
        </p:nvSpPr>
        <p:spPr>
          <a:xfrm>
            <a:off x="7486521" y="2722030"/>
            <a:ext cx="200471" cy="362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Arrow: Down 13">
            <a:extLst>
              <a:ext uri="{FF2B5EF4-FFF2-40B4-BE49-F238E27FC236}">
                <a16:creationId xmlns="" xmlns:a16="http://schemas.microsoft.com/office/drawing/2014/main" id="{C1BFC562-4E2C-4B64-BCF5-E93C1F1686C3}"/>
              </a:ext>
            </a:extLst>
          </p:cNvPr>
          <p:cNvSpPr/>
          <p:nvPr/>
        </p:nvSpPr>
        <p:spPr>
          <a:xfrm>
            <a:off x="7486521" y="4218516"/>
            <a:ext cx="200471" cy="362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mc:AlternateContent xmlns:mc="http://schemas.openxmlformats.org/markup-compatibility/2006" xmlns:a14="http://schemas.microsoft.com/office/drawing/2010/main">
        <mc:Choice Requires="a14">
          <p:sp>
            <p:nvSpPr>
              <p:cNvPr id="8" name="矩形 7"/>
              <p:cNvSpPr/>
              <p:nvPr/>
            </p:nvSpPr>
            <p:spPr>
              <a:xfrm>
                <a:off x="473019" y="2770158"/>
                <a:ext cx="7961128" cy="1610890"/>
              </a:xfrm>
              <a:prstGeom prst="rect">
                <a:avLst/>
              </a:prstGeom>
            </p:spPr>
            <p:txBody>
              <a:bodyPr wrap="square">
                <a:spAutoFit/>
              </a:bodyPr>
              <a:lstStyle/>
              <a:p>
                <a:pPr fontAlgn="auto">
                  <a:lnSpc>
                    <a:spcPct val="90000"/>
                  </a:lnSpc>
                  <a:spcBef>
                    <a:spcPts val="750"/>
                  </a:spcBef>
                  <a:spcAft>
                    <a:spcPts val="0"/>
                  </a:spcAft>
                </a:pPr>
                <a:r>
                  <a:rPr lang="en-US" altLang="zh-CN" sz="2000" b="1" dirty="0">
                    <a:solidFill>
                      <a:prstClr val="black"/>
                    </a:solidFill>
                    <a:latin typeface="Calibri" panose="020F0502020204030204"/>
                    <a:ea typeface="宋体" panose="02010600030101010101" pitchFamily="2" charset="-122"/>
                  </a:rPr>
                  <a:t>Step 2</a:t>
                </a:r>
                <a:r>
                  <a:rPr lang="en-US" altLang="zh-CN" sz="2000" dirty="0">
                    <a:solidFill>
                      <a:prstClr val="black"/>
                    </a:solidFill>
                    <a:latin typeface="Calibri" panose="020F0502020204030204"/>
                    <a:ea typeface="宋体" panose="02010600030101010101" pitchFamily="2" charset="-122"/>
                  </a:rPr>
                  <a:t>: </a:t>
                </a:r>
              </a:p>
              <a:p>
                <a:pPr fontAlgn="auto">
                  <a:lnSpc>
                    <a:spcPct val="90000"/>
                  </a:lnSpc>
                  <a:spcBef>
                    <a:spcPts val="750"/>
                  </a:spcBef>
                  <a:spcAft>
                    <a:spcPts val="0"/>
                  </a:spcAft>
                </a:pPr>
                <a:r>
                  <a:rPr lang="en-US" altLang="zh-CN" sz="1600" dirty="0">
                    <a:solidFill>
                      <a:prstClr val="black"/>
                    </a:solidFill>
                    <a:latin typeface="Calibri" panose="020F0502020204030204"/>
                    <a:ea typeface="宋体" panose="02010600030101010101" pitchFamily="2" charset="-122"/>
                  </a:rPr>
                  <a:t>Assume </a:t>
                </a:r>
                <a14:m>
                  <m:oMath xmlns:m="http://schemas.openxmlformats.org/officeDocument/2006/math">
                    <m:r>
                      <a:rPr lang="en-US" altLang="zh-CN" sz="1600" i="1">
                        <a:solidFill>
                          <a:prstClr val="black"/>
                        </a:solidFill>
                        <a:latin typeface="Cambria Math" panose="02040503050406030204" pitchFamily="18" charset="0"/>
                        <a:ea typeface="Cambria Math" panose="02040503050406030204" pitchFamily="18" charset="0"/>
                      </a:rPr>
                      <m:t>𝛻</m:t>
                    </m:r>
                    <m:r>
                      <a:rPr lang="en-US" altLang="zh-CN" sz="1600" i="1">
                        <a:solidFill>
                          <a:prstClr val="black"/>
                        </a:solidFill>
                        <a:latin typeface="Cambria Math" panose="02040503050406030204" pitchFamily="18" charset="0"/>
                        <a:ea typeface="Cambria Math" panose="02040503050406030204" pitchFamily="18" charset="0"/>
                      </a:rPr>
                      <m:t>𝑓</m:t>
                    </m:r>
                    <m:d>
                      <m:dPr>
                        <m:ctrlPr>
                          <a:rPr lang="en-US" altLang="zh-CN" sz="1600" i="1">
                            <a:solidFill>
                              <a:prstClr val="black"/>
                            </a:solidFill>
                            <a:latin typeface="Cambria Math" panose="02040503050406030204" pitchFamily="18" charset="0"/>
                            <a:ea typeface="Cambria Math" panose="02040503050406030204" pitchFamily="18" charset="0"/>
                          </a:rPr>
                        </m:ctrlPr>
                      </m:dPr>
                      <m:e>
                        <m:sSub>
                          <m:sSubPr>
                            <m:ctrlPr>
                              <a:rPr lang="en-US" altLang="zh-CN" sz="1600" i="1">
                                <a:solidFill>
                                  <a:prstClr val="black"/>
                                </a:solidFill>
                                <a:latin typeface="Cambria Math" panose="02040503050406030204" pitchFamily="18" charset="0"/>
                                <a:ea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𝑥</m:t>
                            </m:r>
                          </m:e>
                          <m:sub>
                            <m:r>
                              <a:rPr lang="en-US" altLang="zh-CN" sz="1600" i="1">
                                <a:solidFill>
                                  <a:prstClr val="black"/>
                                </a:solidFill>
                                <a:latin typeface="Cambria Math" panose="02040503050406030204" pitchFamily="18" charset="0"/>
                                <a:ea typeface="Cambria Math" panose="02040503050406030204" pitchFamily="18" charset="0"/>
                              </a:rPr>
                              <m:t>𝑘</m:t>
                            </m:r>
                            <m:r>
                              <a:rPr lang="en-US" altLang="zh-CN" sz="1600" i="1">
                                <a:solidFill>
                                  <a:prstClr val="black"/>
                                </a:solidFill>
                                <a:latin typeface="Cambria Math" panose="02040503050406030204" pitchFamily="18" charset="0"/>
                                <a:ea typeface="Cambria Math" panose="02040503050406030204" pitchFamily="18" charset="0"/>
                              </a:rPr>
                              <m:t>−</m:t>
                            </m:r>
                            <m:sSub>
                              <m:sSubPr>
                                <m:ctrlPr>
                                  <a:rPr lang="en-US" altLang="zh-CN" sz="1600" i="1">
                                    <a:solidFill>
                                      <a:prstClr val="black"/>
                                    </a:solidFill>
                                    <a:latin typeface="Cambria Math" panose="02040503050406030204" pitchFamily="18" charset="0"/>
                                    <a:ea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𝑙</m:t>
                                </m:r>
                              </m:e>
                              <m:sub>
                                <m:r>
                                  <a:rPr lang="en-US" altLang="zh-CN" sz="1600" i="1">
                                    <a:solidFill>
                                      <a:prstClr val="black"/>
                                    </a:solidFill>
                                    <a:latin typeface="Cambria Math" panose="02040503050406030204" pitchFamily="18" charset="0"/>
                                    <a:ea typeface="Cambria Math" panose="02040503050406030204" pitchFamily="18" charset="0"/>
                                  </a:rPr>
                                  <m:t>𝑘</m:t>
                                </m:r>
                              </m:sub>
                            </m:sSub>
                          </m:sub>
                        </m:sSub>
                      </m:e>
                    </m:d>
                    <m:r>
                      <a:rPr lang="en-US" altLang="zh-CN" sz="1600" i="1">
                        <a:solidFill>
                          <a:prstClr val="black"/>
                        </a:solidFill>
                        <a:latin typeface="Cambria Math" panose="02040503050406030204" pitchFamily="18" charset="0"/>
                        <a:ea typeface="Cambria Math" panose="02040503050406030204" pitchFamily="18" charset="0"/>
                      </a:rPr>
                      <m:t>−</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𝑔</m:t>
                        </m:r>
                      </m:e>
                      <m:sub>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𝑀</m:t>
                            </m:r>
                          </m:e>
                          <m:sub>
                            <m:r>
                              <a:rPr lang="en-US" altLang="zh-CN" sz="1600" i="1">
                                <a:solidFill>
                                  <a:prstClr val="black"/>
                                </a:solidFill>
                                <a:latin typeface="Cambria Math" panose="02040503050406030204" pitchFamily="18" charset="0"/>
                              </a:rPr>
                              <m:t>𝑘</m:t>
                            </m:r>
                          </m:sub>
                        </m:sSub>
                      </m:sub>
                    </m:sSub>
                    <m:d>
                      <m:dPr>
                        <m:ctrlPr>
                          <a:rPr lang="en-US" altLang="zh-CN" sz="1600" i="1">
                            <a:solidFill>
                              <a:prstClr val="black"/>
                            </a:solidFill>
                            <a:latin typeface="Cambria Math" panose="02040503050406030204" pitchFamily="18" charset="0"/>
                          </a:rPr>
                        </m:ctrlPr>
                      </m:dPr>
                      <m:e>
                        <m:r>
                          <a:rPr lang="en-US" altLang="zh-CN" sz="1600" i="1">
                            <a:solidFill>
                              <a:prstClr val="black"/>
                            </a:solidFill>
                            <a:latin typeface="Cambria Math" panose="02040503050406030204" pitchFamily="18" charset="0"/>
                          </a:rPr>
                          <m:t>𝑏</m:t>
                        </m:r>
                        <m:r>
                          <a:rPr lang="en-US" altLang="zh-CN" sz="1600" i="1">
                            <a:solidFill>
                              <a:prstClr val="black"/>
                            </a:solidFill>
                            <a:latin typeface="Cambria Math" panose="02040503050406030204" pitchFamily="18" charset="0"/>
                          </a:rPr>
                          <m:t>,</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𝑥</m:t>
                            </m:r>
                          </m:e>
                          <m:sub>
                            <m:r>
                              <a:rPr lang="en-US" altLang="zh-CN" sz="1600" i="1">
                                <a:solidFill>
                                  <a:prstClr val="black"/>
                                </a:solidFill>
                                <a:latin typeface="Cambria Math" panose="02040503050406030204" pitchFamily="18" charset="0"/>
                              </a:rPr>
                              <m:t>𝑘</m:t>
                            </m:r>
                            <m:r>
                              <a:rPr lang="en-US" altLang="zh-CN" sz="1600" i="1">
                                <a:solidFill>
                                  <a:prstClr val="black"/>
                                </a:solidFill>
                                <a:latin typeface="Cambria Math" panose="02040503050406030204" pitchFamily="18" charset="0"/>
                              </a:rPr>
                              <m:t>−</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𝑙</m:t>
                                </m:r>
                              </m:e>
                              <m:sub>
                                <m:r>
                                  <a:rPr lang="en-US" altLang="zh-CN" sz="1600" i="1">
                                    <a:solidFill>
                                      <a:prstClr val="black"/>
                                    </a:solidFill>
                                    <a:latin typeface="Cambria Math" panose="02040503050406030204" pitchFamily="18" charset="0"/>
                                  </a:rPr>
                                  <m:t>𝑘</m:t>
                                </m:r>
                              </m:sub>
                            </m:sSub>
                          </m:sub>
                        </m:sSub>
                      </m:e>
                    </m:d>
                    <m:r>
                      <a:rPr lang="en-US" altLang="zh-CN" sz="1600" i="1">
                        <a:solidFill>
                          <a:prstClr val="black"/>
                        </a:solidFill>
                        <a:latin typeface="Cambria Math" panose="02040503050406030204" pitchFamily="18" charset="0"/>
                        <a:ea typeface="Cambria Math" panose="02040503050406030204" pitchFamily="18" charset="0"/>
                      </a:rPr>
                      <m:t>~</m:t>
                    </m:r>
                    <m:r>
                      <a:rPr lang="en-US" altLang="zh-CN" sz="1600" i="1">
                        <a:solidFill>
                          <a:prstClr val="black"/>
                        </a:solidFill>
                        <a:latin typeface="Cambria Math" panose="02040503050406030204" pitchFamily="18" charset="0"/>
                        <a:ea typeface="Cambria Math" panose="02040503050406030204" pitchFamily="18" charset="0"/>
                      </a:rPr>
                      <m:t>𝑁</m:t>
                    </m:r>
                    <m:d>
                      <m:dPr>
                        <m:ctrlPr>
                          <a:rPr lang="en-US" altLang="zh-CN" sz="1600" i="1">
                            <a:solidFill>
                              <a:prstClr val="black"/>
                            </a:solidFill>
                            <a:latin typeface="Cambria Math" panose="02040503050406030204" pitchFamily="18" charset="0"/>
                            <a:ea typeface="Cambria Math" panose="02040503050406030204" pitchFamily="18" charset="0"/>
                          </a:rPr>
                        </m:ctrlPr>
                      </m:dPr>
                      <m:e>
                        <m:r>
                          <a:rPr lang="en-US" altLang="zh-CN" sz="1600" i="1">
                            <a:solidFill>
                              <a:prstClr val="black"/>
                            </a:solidFill>
                            <a:latin typeface="Cambria Math" panose="02040503050406030204" pitchFamily="18" charset="0"/>
                            <a:ea typeface="Cambria Math" panose="02040503050406030204" pitchFamily="18" charset="0"/>
                          </a:rPr>
                          <m:t>0,</m:t>
                        </m:r>
                        <m:f>
                          <m:fPr>
                            <m:ctrlPr>
                              <a:rPr lang="en-US" altLang="zh-CN" sz="1600" i="1">
                                <a:solidFill>
                                  <a:prstClr val="black"/>
                                </a:solidFill>
                                <a:latin typeface="Cambria Math" panose="02040503050406030204" pitchFamily="18" charset="0"/>
                              </a:rPr>
                            </m:ctrlPr>
                          </m:fPr>
                          <m:num>
                            <m:r>
                              <m:rPr>
                                <m:sty m:val="p"/>
                              </m:rPr>
                              <a:rPr lang="el-GR" altLang="zh-CN" sz="1600" i="1">
                                <a:solidFill>
                                  <a:prstClr val="black"/>
                                </a:solidFill>
                                <a:latin typeface="Cambria Math" panose="02040503050406030204" pitchFamily="18" charset="0"/>
                                <a:ea typeface="Cambria Math" panose="02040503050406030204" pitchFamily="18" charset="0"/>
                              </a:rPr>
                              <m:t>Σ</m:t>
                            </m:r>
                            <m:d>
                              <m:dPr>
                                <m:ctrlPr>
                                  <a:rPr lang="el-GR" altLang="zh-CN" sz="1600" i="1">
                                    <a:solidFill>
                                      <a:prstClr val="black"/>
                                    </a:solidFill>
                                    <a:latin typeface="Cambria Math" panose="02040503050406030204" pitchFamily="18" charset="0"/>
                                    <a:ea typeface="Cambria Math" panose="02040503050406030204" pitchFamily="18" charset="0"/>
                                  </a:rPr>
                                </m:ctrlPr>
                              </m:dPr>
                              <m:e>
                                <m:sSub>
                                  <m:sSubPr>
                                    <m:ctrlPr>
                                      <a:rPr lang="el-GR" altLang="zh-CN" sz="1600" i="1">
                                        <a:solidFill>
                                          <a:prstClr val="black"/>
                                        </a:solidFill>
                                        <a:latin typeface="Cambria Math" panose="02040503050406030204" pitchFamily="18" charset="0"/>
                                        <a:ea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𝑥</m:t>
                                    </m:r>
                                  </m:e>
                                  <m:sub>
                                    <m:r>
                                      <a:rPr lang="en-US" altLang="zh-CN" sz="1600" i="1">
                                        <a:solidFill>
                                          <a:prstClr val="black"/>
                                        </a:solidFill>
                                        <a:latin typeface="Cambria Math" panose="02040503050406030204" pitchFamily="18" charset="0"/>
                                        <a:ea typeface="Cambria Math" panose="02040503050406030204" pitchFamily="18" charset="0"/>
                                      </a:rPr>
                                      <m:t>𝑘</m:t>
                                    </m:r>
                                    <m:r>
                                      <a:rPr lang="en-US" altLang="zh-CN" sz="1600" i="1">
                                        <a:solidFill>
                                          <a:prstClr val="black"/>
                                        </a:solidFill>
                                        <a:latin typeface="Cambria Math" panose="02040503050406030204" pitchFamily="18" charset="0"/>
                                        <a:ea typeface="Cambria Math" panose="02040503050406030204" pitchFamily="18" charset="0"/>
                                      </a:rPr>
                                      <m:t>−</m:t>
                                    </m:r>
                                    <m:sSub>
                                      <m:sSubPr>
                                        <m:ctrlPr>
                                          <a:rPr lang="en-US" altLang="zh-CN" sz="1600" i="1">
                                            <a:solidFill>
                                              <a:prstClr val="black"/>
                                            </a:solidFill>
                                            <a:latin typeface="Cambria Math" panose="02040503050406030204" pitchFamily="18" charset="0"/>
                                            <a:ea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𝑙</m:t>
                                        </m:r>
                                      </m:e>
                                      <m:sub>
                                        <m:r>
                                          <a:rPr lang="en-US" altLang="zh-CN" sz="1600" i="1">
                                            <a:solidFill>
                                              <a:prstClr val="black"/>
                                            </a:solidFill>
                                            <a:latin typeface="Cambria Math" panose="02040503050406030204" pitchFamily="18" charset="0"/>
                                            <a:ea typeface="Cambria Math" panose="02040503050406030204" pitchFamily="18" charset="0"/>
                                          </a:rPr>
                                          <m:t>𝑘</m:t>
                                        </m:r>
                                      </m:sub>
                                    </m:sSub>
                                  </m:sub>
                                </m:sSub>
                              </m:e>
                            </m:d>
                          </m:num>
                          <m:den>
                            <m:r>
                              <a:rPr lang="en-US" altLang="zh-CN" sz="1600" i="1">
                                <a:solidFill>
                                  <a:prstClr val="black"/>
                                </a:solidFill>
                                <a:latin typeface="Cambria Math" panose="02040503050406030204" pitchFamily="18" charset="0"/>
                              </a:rPr>
                              <m:t>𝑏</m:t>
                            </m:r>
                          </m:den>
                        </m:f>
                      </m:e>
                    </m:d>
                  </m:oMath>
                </a14:m>
                <a:r>
                  <a:rPr lang="zh-CN" altLang="en-US" sz="1600" dirty="0">
                    <a:solidFill>
                      <a:prstClr val="black"/>
                    </a:solidFill>
                    <a:latin typeface="Calibri" panose="020F0502020204030204"/>
                    <a:ea typeface="宋体" panose="02010600030101010101" pitchFamily="2" charset="-122"/>
                  </a:rPr>
                  <a:t> </a:t>
                </a:r>
                <a:r>
                  <a:rPr lang="en-US" altLang="zh-CN" sz="1600" dirty="0">
                    <a:solidFill>
                      <a:prstClr val="black"/>
                    </a:solidFill>
                    <a:latin typeface="Calibri" panose="020F0502020204030204"/>
                    <a:ea typeface="宋体" panose="02010600030101010101" pitchFamily="2" charset="-122"/>
                  </a:rPr>
                  <a:t>,     </a:t>
                </a:r>
                <a14:m>
                  <m:oMath xmlns:m="http://schemas.openxmlformats.org/officeDocument/2006/math">
                    <m:f>
                      <m:fPr>
                        <m:ctrlPr>
                          <a:rPr lang="en-US" altLang="zh-CN" sz="1600" i="1">
                            <a:solidFill>
                              <a:prstClr val="black"/>
                            </a:solidFill>
                            <a:latin typeface="Cambria Math" panose="02040503050406030204" pitchFamily="18" charset="0"/>
                          </a:rPr>
                        </m:ctrlPr>
                      </m:fPr>
                      <m:num>
                        <m:r>
                          <m:rPr>
                            <m:sty m:val="p"/>
                          </m:rPr>
                          <a:rPr lang="el-GR" altLang="zh-CN" sz="1600" i="1">
                            <a:solidFill>
                              <a:prstClr val="black"/>
                            </a:solidFill>
                            <a:latin typeface="Cambria Math" panose="02040503050406030204" pitchFamily="18" charset="0"/>
                            <a:ea typeface="Cambria Math" panose="02040503050406030204" pitchFamily="18" charset="0"/>
                          </a:rPr>
                          <m:t>Σ</m:t>
                        </m:r>
                        <m:d>
                          <m:dPr>
                            <m:ctrlPr>
                              <a:rPr lang="el-GR" altLang="zh-CN" sz="1600" i="1">
                                <a:solidFill>
                                  <a:prstClr val="black"/>
                                </a:solidFill>
                                <a:latin typeface="Cambria Math" panose="02040503050406030204" pitchFamily="18" charset="0"/>
                                <a:ea typeface="Cambria Math" panose="02040503050406030204" pitchFamily="18" charset="0"/>
                              </a:rPr>
                            </m:ctrlPr>
                          </m:dPr>
                          <m:e>
                            <m:sSub>
                              <m:sSubPr>
                                <m:ctrlPr>
                                  <a:rPr lang="el-GR" altLang="zh-CN" sz="1600" i="1">
                                    <a:solidFill>
                                      <a:prstClr val="black"/>
                                    </a:solidFill>
                                    <a:latin typeface="Cambria Math" panose="02040503050406030204" pitchFamily="18" charset="0"/>
                                    <a:ea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𝑥</m:t>
                                </m:r>
                              </m:e>
                              <m:sub>
                                <m:r>
                                  <a:rPr lang="en-US" altLang="zh-CN" sz="1600" i="1">
                                    <a:solidFill>
                                      <a:prstClr val="black"/>
                                    </a:solidFill>
                                    <a:latin typeface="Cambria Math" panose="02040503050406030204" pitchFamily="18" charset="0"/>
                                    <a:ea typeface="Cambria Math" panose="02040503050406030204" pitchFamily="18" charset="0"/>
                                  </a:rPr>
                                  <m:t>𝑘</m:t>
                                </m:r>
                                <m:r>
                                  <a:rPr lang="en-US" altLang="zh-CN" sz="1600" i="1">
                                    <a:solidFill>
                                      <a:prstClr val="black"/>
                                    </a:solidFill>
                                    <a:latin typeface="Cambria Math" panose="02040503050406030204" pitchFamily="18" charset="0"/>
                                    <a:ea typeface="Cambria Math" panose="02040503050406030204" pitchFamily="18" charset="0"/>
                                  </a:rPr>
                                  <m:t>−</m:t>
                                </m:r>
                                <m:sSub>
                                  <m:sSubPr>
                                    <m:ctrlPr>
                                      <a:rPr lang="en-US" altLang="zh-CN" sz="1600" i="1">
                                        <a:solidFill>
                                          <a:prstClr val="black"/>
                                        </a:solidFill>
                                        <a:latin typeface="Cambria Math" panose="02040503050406030204" pitchFamily="18" charset="0"/>
                                        <a:ea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𝑙</m:t>
                                    </m:r>
                                  </m:e>
                                  <m:sub>
                                    <m:r>
                                      <a:rPr lang="en-US" altLang="zh-CN" sz="1600" i="1">
                                        <a:solidFill>
                                          <a:prstClr val="black"/>
                                        </a:solidFill>
                                        <a:latin typeface="Cambria Math" panose="02040503050406030204" pitchFamily="18" charset="0"/>
                                        <a:ea typeface="Cambria Math" panose="02040503050406030204" pitchFamily="18" charset="0"/>
                                      </a:rPr>
                                      <m:t>𝑘</m:t>
                                    </m:r>
                                  </m:sub>
                                </m:sSub>
                              </m:sub>
                            </m:sSub>
                          </m:e>
                        </m:d>
                      </m:num>
                      <m:den>
                        <m:r>
                          <a:rPr lang="en-US" altLang="zh-CN" sz="1600" i="1">
                            <a:solidFill>
                              <a:prstClr val="black"/>
                            </a:solidFill>
                            <a:latin typeface="Cambria Math" panose="02040503050406030204" pitchFamily="18" charset="0"/>
                          </a:rPr>
                          <m:t>𝑏</m:t>
                        </m:r>
                      </m:den>
                    </m:f>
                    <m:r>
                      <a:rPr lang="en-US" altLang="zh-CN" sz="1600" i="1">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𝜎</m:t>
                    </m:r>
                    <m:d>
                      <m:dPr>
                        <m:ctrlPr>
                          <a:rPr lang="en-US" altLang="zh-CN" sz="1600" i="1">
                            <a:solidFill>
                              <a:prstClr val="black"/>
                            </a:solidFill>
                            <a:latin typeface="Cambria Math" panose="02040503050406030204" pitchFamily="18" charset="0"/>
                          </a:rPr>
                        </m:ctrlPr>
                      </m:dPr>
                      <m:e>
                        <m:sSub>
                          <m:sSubPr>
                            <m:ctrlPr>
                              <a:rPr lang="el-GR" altLang="zh-CN" sz="1600" i="1">
                                <a:solidFill>
                                  <a:prstClr val="black"/>
                                </a:solidFill>
                                <a:latin typeface="Cambria Math" panose="02040503050406030204" pitchFamily="18" charset="0"/>
                                <a:ea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𝑥</m:t>
                            </m:r>
                          </m:e>
                          <m:sub>
                            <m:r>
                              <a:rPr lang="en-US" altLang="zh-CN" sz="1600" i="1">
                                <a:solidFill>
                                  <a:prstClr val="black"/>
                                </a:solidFill>
                                <a:latin typeface="Cambria Math" panose="02040503050406030204" pitchFamily="18" charset="0"/>
                                <a:ea typeface="Cambria Math" panose="02040503050406030204" pitchFamily="18" charset="0"/>
                              </a:rPr>
                              <m:t>𝑘</m:t>
                            </m:r>
                            <m:r>
                              <a:rPr lang="en-US" altLang="zh-CN" sz="1600" i="1">
                                <a:solidFill>
                                  <a:prstClr val="black"/>
                                </a:solidFill>
                                <a:latin typeface="Cambria Math" panose="02040503050406030204" pitchFamily="18" charset="0"/>
                                <a:ea typeface="Cambria Math" panose="02040503050406030204" pitchFamily="18" charset="0"/>
                              </a:rPr>
                              <m:t>−</m:t>
                            </m:r>
                            <m:sSub>
                              <m:sSubPr>
                                <m:ctrlPr>
                                  <a:rPr lang="en-US" altLang="zh-CN" sz="1600" i="1">
                                    <a:solidFill>
                                      <a:prstClr val="black"/>
                                    </a:solidFill>
                                    <a:latin typeface="Cambria Math" panose="02040503050406030204" pitchFamily="18" charset="0"/>
                                    <a:ea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𝑙</m:t>
                                </m:r>
                              </m:e>
                              <m:sub>
                                <m:r>
                                  <a:rPr lang="en-US" altLang="zh-CN" sz="1600" i="1">
                                    <a:solidFill>
                                      <a:prstClr val="black"/>
                                    </a:solidFill>
                                    <a:latin typeface="Cambria Math" panose="02040503050406030204" pitchFamily="18" charset="0"/>
                                    <a:ea typeface="Cambria Math" panose="02040503050406030204" pitchFamily="18" charset="0"/>
                                  </a:rPr>
                                  <m:t>𝑘</m:t>
                                </m:r>
                              </m:sub>
                            </m:sSub>
                          </m:sub>
                        </m:sSub>
                      </m:e>
                    </m:d>
                    <m:sSup>
                      <m:sSupPr>
                        <m:ctrlPr>
                          <a:rPr lang="en-US" altLang="zh-CN" sz="1600" i="1">
                            <a:solidFill>
                              <a:prstClr val="black"/>
                            </a:solidFill>
                            <a:latin typeface="Cambria Math" panose="02040503050406030204" pitchFamily="18" charset="0"/>
                          </a:rPr>
                        </m:ctrlPr>
                      </m:sSupPr>
                      <m:e>
                        <m:r>
                          <a:rPr lang="zh-CN" altLang="en-US" sz="1600" i="1">
                            <a:solidFill>
                              <a:prstClr val="black"/>
                            </a:solidFill>
                            <a:latin typeface="Cambria Math" panose="02040503050406030204" pitchFamily="18" charset="0"/>
                          </a:rPr>
                          <m:t>𝜎</m:t>
                        </m:r>
                        <m:d>
                          <m:dPr>
                            <m:ctrlPr>
                              <a:rPr lang="en-US" altLang="zh-CN" sz="1600" i="1">
                                <a:solidFill>
                                  <a:prstClr val="black"/>
                                </a:solidFill>
                                <a:latin typeface="Cambria Math" panose="02040503050406030204" pitchFamily="18" charset="0"/>
                              </a:rPr>
                            </m:ctrlPr>
                          </m:dPr>
                          <m:e>
                            <m:sSub>
                              <m:sSubPr>
                                <m:ctrlPr>
                                  <a:rPr lang="el-GR" altLang="zh-CN" sz="1600" i="1">
                                    <a:solidFill>
                                      <a:prstClr val="black"/>
                                    </a:solidFill>
                                    <a:latin typeface="Cambria Math" panose="02040503050406030204" pitchFamily="18" charset="0"/>
                                    <a:ea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𝑥</m:t>
                                </m:r>
                              </m:e>
                              <m:sub>
                                <m:r>
                                  <a:rPr lang="en-US" altLang="zh-CN" sz="1600" i="1">
                                    <a:solidFill>
                                      <a:prstClr val="black"/>
                                    </a:solidFill>
                                    <a:latin typeface="Cambria Math" panose="02040503050406030204" pitchFamily="18" charset="0"/>
                                    <a:ea typeface="Cambria Math" panose="02040503050406030204" pitchFamily="18" charset="0"/>
                                  </a:rPr>
                                  <m:t>𝑘</m:t>
                                </m:r>
                                <m:r>
                                  <a:rPr lang="en-US" altLang="zh-CN" sz="1600" i="1">
                                    <a:solidFill>
                                      <a:prstClr val="black"/>
                                    </a:solidFill>
                                    <a:latin typeface="Cambria Math" panose="02040503050406030204" pitchFamily="18" charset="0"/>
                                    <a:ea typeface="Cambria Math" panose="02040503050406030204" pitchFamily="18" charset="0"/>
                                  </a:rPr>
                                  <m:t>−</m:t>
                                </m:r>
                                <m:sSub>
                                  <m:sSubPr>
                                    <m:ctrlPr>
                                      <a:rPr lang="en-US" altLang="zh-CN" sz="1600" i="1">
                                        <a:solidFill>
                                          <a:prstClr val="black"/>
                                        </a:solidFill>
                                        <a:latin typeface="Cambria Math" panose="02040503050406030204" pitchFamily="18" charset="0"/>
                                        <a:ea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𝑙</m:t>
                                    </m:r>
                                  </m:e>
                                  <m:sub>
                                    <m:r>
                                      <a:rPr lang="en-US" altLang="zh-CN" sz="1600" i="1">
                                        <a:solidFill>
                                          <a:prstClr val="black"/>
                                        </a:solidFill>
                                        <a:latin typeface="Cambria Math" panose="02040503050406030204" pitchFamily="18" charset="0"/>
                                        <a:ea typeface="Cambria Math" panose="02040503050406030204" pitchFamily="18" charset="0"/>
                                      </a:rPr>
                                      <m:t>𝑘</m:t>
                                    </m:r>
                                  </m:sub>
                                </m:sSub>
                              </m:sub>
                            </m:sSub>
                          </m:e>
                        </m:d>
                      </m:e>
                      <m:sup>
                        <m:r>
                          <a:rPr lang="en-US" altLang="zh-CN" sz="1600" i="1">
                            <a:solidFill>
                              <a:prstClr val="black"/>
                            </a:solidFill>
                            <a:latin typeface="Cambria Math" panose="02040503050406030204" pitchFamily="18" charset="0"/>
                          </a:rPr>
                          <m:t>𝑇</m:t>
                        </m:r>
                      </m:sup>
                    </m:sSup>
                  </m:oMath>
                </a14:m>
                <a:r>
                  <a:rPr lang="en-US" altLang="zh-CN" sz="2400" dirty="0">
                    <a:solidFill>
                      <a:prstClr val="black"/>
                    </a:solidFill>
                    <a:latin typeface="Calibri" panose="020F0502020204030204"/>
                    <a:ea typeface="宋体" panose="02010600030101010101" pitchFamily="2" charset="-122"/>
                  </a:rPr>
                  <a:t>.</a:t>
                </a:r>
                <a:endParaRPr lang="zh-CN" altLang="en-US" sz="2400" dirty="0">
                  <a:solidFill>
                    <a:prstClr val="black"/>
                  </a:solidFill>
                  <a:latin typeface="Calibri" panose="020F0502020204030204"/>
                  <a:ea typeface="宋体" panose="02010600030101010101" pitchFamily="2" charset="-122"/>
                </a:endParaRPr>
              </a:p>
              <a:p>
                <a:pPr fontAlgn="auto">
                  <a:lnSpc>
                    <a:spcPct val="90000"/>
                  </a:lnSpc>
                  <a:spcBef>
                    <a:spcPts val="750"/>
                  </a:spcBef>
                  <a:spcAft>
                    <a:spcPts val="0"/>
                  </a:spcAft>
                </a:pPr>
                <a:r>
                  <a:rPr lang="en-US" altLang="zh-CN" sz="2000" dirty="0">
                    <a:solidFill>
                      <a:prstClr val="black"/>
                    </a:solidFill>
                    <a:latin typeface="Calibri" panose="020F0502020204030204"/>
                    <a:ea typeface="宋体" panose="02010600030101010101" pitchFamily="2" charset="-122"/>
                  </a:rPr>
                  <a:t>       </a:t>
                </a:r>
                <a:r>
                  <a:rPr lang="en-US" altLang="zh-CN" sz="1600" dirty="0">
                    <a:solidFill>
                      <a:prstClr val="black"/>
                    </a:solidFill>
                    <a:latin typeface="Calibri" panose="020F0502020204030204"/>
                    <a:ea typeface="宋体" panose="02010600030101010101" pitchFamily="2" charset="-122"/>
                  </a:rPr>
                  <a:t>Let </a:t>
                </a:r>
                <a14:m>
                  <m:oMath xmlns:m="http://schemas.openxmlformats.org/officeDocument/2006/math">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𝑧</m:t>
                        </m:r>
                      </m:e>
                      <m:sub>
                        <m:r>
                          <a:rPr lang="en-US" altLang="zh-CN" sz="1600" i="1">
                            <a:solidFill>
                              <a:prstClr val="black"/>
                            </a:solidFill>
                            <a:latin typeface="Cambria Math" panose="02040503050406030204" pitchFamily="18" charset="0"/>
                          </a:rPr>
                          <m:t>𝑘</m:t>
                        </m:r>
                      </m:sub>
                    </m:sSub>
                    <m:r>
                      <a:rPr lang="en-US" altLang="zh-CN" sz="1600" i="1">
                        <a:solidFill>
                          <a:prstClr val="black"/>
                        </a:solidFill>
                        <a:latin typeface="Cambria Math" panose="02040503050406030204" pitchFamily="18" charset="0"/>
                        <a:ea typeface="Cambria Math" panose="02040503050406030204" pitchFamily="18" charset="0"/>
                      </a:rPr>
                      <m:t>~</m:t>
                    </m:r>
                    <m:r>
                      <a:rPr lang="en-US" altLang="zh-CN" sz="1600" i="1">
                        <a:solidFill>
                          <a:prstClr val="black"/>
                        </a:solidFill>
                        <a:latin typeface="Cambria Math" panose="02040503050406030204" pitchFamily="18" charset="0"/>
                        <a:ea typeface="Cambria Math" panose="02040503050406030204" pitchFamily="18" charset="0"/>
                      </a:rPr>
                      <m:t>𝑁</m:t>
                    </m:r>
                    <m:d>
                      <m:dPr>
                        <m:ctrlPr>
                          <a:rPr lang="en-US" altLang="zh-CN" sz="1600" i="1">
                            <a:solidFill>
                              <a:prstClr val="black"/>
                            </a:solidFill>
                            <a:latin typeface="Cambria Math" panose="02040503050406030204" pitchFamily="18" charset="0"/>
                            <a:ea typeface="Cambria Math" panose="02040503050406030204" pitchFamily="18" charset="0"/>
                          </a:rPr>
                        </m:ctrlPr>
                      </m:dPr>
                      <m:e>
                        <m:acc>
                          <m:accPr>
                            <m:chr m:val="⃗"/>
                            <m:ctrlPr>
                              <a:rPr lang="en-US" altLang="zh-CN" sz="1600" i="1">
                                <a:solidFill>
                                  <a:prstClr val="black"/>
                                </a:solidFill>
                                <a:latin typeface="Cambria Math" panose="02040503050406030204" pitchFamily="18" charset="0"/>
                                <a:ea typeface="Cambria Math" panose="02040503050406030204" pitchFamily="18" charset="0"/>
                              </a:rPr>
                            </m:ctrlPr>
                          </m:accPr>
                          <m:e>
                            <m:r>
                              <a:rPr lang="en-US" altLang="zh-CN" sz="1600" i="1">
                                <a:solidFill>
                                  <a:prstClr val="black"/>
                                </a:solidFill>
                                <a:latin typeface="Cambria Math" panose="02040503050406030204" pitchFamily="18" charset="0"/>
                                <a:ea typeface="Cambria Math" panose="02040503050406030204" pitchFamily="18" charset="0"/>
                              </a:rPr>
                              <m:t>0</m:t>
                            </m:r>
                          </m:e>
                        </m:acc>
                        <m:r>
                          <a:rPr lang="en-US" altLang="zh-CN" sz="1600" i="1">
                            <a:solidFill>
                              <a:prstClr val="black"/>
                            </a:solidFill>
                            <a:latin typeface="Cambria Math" panose="02040503050406030204" pitchFamily="18" charset="0"/>
                            <a:ea typeface="Cambria Math" panose="02040503050406030204" pitchFamily="18" charset="0"/>
                          </a:rPr>
                          <m:t>, </m:t>
                        </m:r>
                        <m:sSub>
                          <m:sSubPr>
                            <m:ctrlPr>
                              <a:rPr lang="en-US" altLang="zh-CN" sz="1600" i="1">
                                <a:solidFill>
                                  <a:prstClr val="black"/>
                                </a:solidFill>
                                <a:latin typeface="Cambria Math" panose="02040503050406030204" pitchFamily="18" charset="0"/>
                                <a:ea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𝐼</m:t>
                            </m:r>
                          </m:e>
                          <m:sub>
                            <m:r>
                              <a:rPr lang="en-US" altLang="zh-CN" sz="1600" i="1">
                                <a:solidFill>
                                  <a:prstClr val="black"/>
                                </a:solidFill>
                                <a:latin typeface="Cambria Math" panose="02040503050406030204" pitchFamily="18" charset="0"/>
                                <a:ea typeface="Cambria Math" panose="02040503050406030204" pitchFamily="18" charset="0"/>
                              </a:rPr>
                              <m:t>𝑑</m:t>
                            </m:r>
                            <m:r>
                              <a:rPr lang="en-US" altLang="zh-CN" sz="1600" i="1">
                                <a:solidFill>
                                  <a:prstClr val="black"/>
                                </a:solidFill>
                                <a:latin typeface="Cambria Math" panose="02040503050406030204" pitchFamily="18" charset="0"/>
                                <a:ea typeface="Cambria Math" panose="02040503050406030204" pitchFamily="18" charset="0"/>
                              </a:rPr>
                              <m:t>×</m:t>
                            </m:r>
                            <m:r>
                              <a:rPr lang="en-US" altLang="zh-CN" sz="1600" i="1">
                                <a:solidFill>
                                  <a:prstClr val="black"/>
                                </a:solidFill>
                                <a:latin typeface="Cambria Math" panose="02040503050406030204" pitchFamily="18" charset="0"/>
                                <a:ea typeface="Cambria Math" panose="02040503050406030204" pitchFamily="18" charset="0"/>
                              </a:rPr>
                              <m:t>𝑑</m:t>
                            </m:r>
                          </m:sub>
                        </m:sSub>
                      </m:e>
                    </m:d>
                  </m:oMath>
                </a14:m>
                <a:r>
                  <a:rPr lang="en-US" altLang="zh-CN" sz="1600" dirty="0">
                    <a:solidFill>
                      <a:prstClr val="black"/>
                    </a:solidFill>
                    <a:latin typeface="Calibri" panose="020F0502020204030204"/>
                    <a:ea typeface="宋体" panose="02010600030101010101" pitchFamily="2" charset="-122"/>
                  </a:rPr>
                  <a:t>, it can be approximated by</a:t>
                </a:r>
              </a:p>
              <a:p>
                <a:pPr fontAlgn="auto">
                  <a:lnSpc>
                    <a:spcPct val="90000"/>
                  </a:lnSpc>
                  <a:spcBef>
                    <a:spcPts val="750"/>
                  </a:spcBef>
                  <a:spcAft>
                    <a:spcPts val="0"/>
                  </a:spcAft>
                </a:pPr>
                <a14:m>
                  <m:oMathPara xmlns:m="http://schemas.openxmlformats.org/officeDocument/2006/math">
                    <m:oMathParaPr>
                      <m:jc m:val="centerGroup"/>
                    </m:oMathParaPr>
                    <m:oMath xmlns:m="http://schemas.openxmlformats.org/officeDocument/2006/math">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𝑥</m:t>
                          </m:r>
                        </m:e>
                        <m:sub>
                          <m:r>
                            <a:rPr lang="en-US" altLang="zh-CN" i="1">
                              <a:solidFill>
                                <a:prstClr val="black"/>
                              </a:solidFill>
                              <a:latin typeface="Cambria Math" panose="02040503050406030204" pitchFamily="18" charset="0"/>
                            </a:rPr>
                            <m:t>𝑘</m:t>
                          </m:r>
                          <m:r>
                            <a:rPr lang="en-US" altLang="zh-CN" i="1">
                              <a:solidFill>
                                <a:prstClr val="black"/>
                              </a:solidFill>
                              <a:latin typeface="Cambria Math" panose="02040503050406030204" pitchFamily="18" charset="0"/>
                            </a:rPr>
                            <m:t>+1</m:t>
                          </m:r>
                        </m:sub>
                      </m:sSub>
                      <m:r>
                        <a:rPr lang="en-US" altLang="zh-CN" i="1">
                          <a:solidFill>
                            <a:prstClr val="black"/>
                          </a:solidFill>
                          <a:latin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𝑥</m:t>
                          </m:r>
                        </m:e>
                        <m:sub>
                          <m:r>
                            <a:rPr lang="en-US" altLang="zh-CN" i="1">
                              <a:solidFill>
                                <a:prstClr val="black"/>
                              </a:solidFill>
                              <a:latin typeface="Cambria Math" panose="02040503050406030204" pitchFamily="18" charset="0"/>
                            </a:rPr>
                            <m:t>𝑘</m:t>
                          </m:r>
                        </m:sub>
                      </m:sSub>
                      <m:r>
                        <a:rPr lang="en-US" altLang="zh-CN" i="1">
                          <a:solidFill>
                            <a:prstClr val="black"/>
                          </a:solidFill>
                          <a:latin typeface="Cambria Math" panose="02040503050406030204" pitchFamily="18" charset="0"/>
                        </a:rPr>
                        <m:t>−</m:t>
                      </m:r>
                      <m:r>
                        <a:rPr lang="en-US" altLang="zh-CN" i="1">
                          <a:solidFill>
                            <a:prstClr val="black"/>
                          </a:solidFill>
                          <a:latin typeface="Cambria Math" panose="02040503050406030204" pitchFamily="18" charset="0"/>
                        </a:rPr>
                        <m:t>𝜂</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𝑢</m:t>
                          </m:r>
                        </m:e>
                        <m:sub>
                          <m:r>
                            <a:rPr lang="en-US" altLang="zh-CN" i="1">
                              <a:solidFill>
                                <a:prstClr val="black"/>
                              </a:solidFill>
                              <a:latin typeface="Cambria Math" panose="02040503050406030204" pitchFamily="18" charset="0"/>
                            </a:rPr>
                            <m:t>𝑘</m:t>
                          </m:r>
                        </m:sub>
                      </m:sSub>
                      <m:r>
                        <a:rPr lang="en-US" altLang="zh-CN" i="1">
                          <a:solidFill>
                            <a:prstClr val="black"/>
                          </a:solidFill>
                          <a:latin typeface="Cambria Math" panose="02040503050406030204" pitchFamily="18" charset="0"/>
                          <a:ea typeface="Cambria Math" panose="02040503050406030204" pitchFamily="18" charset="0"/>
                        </a:rPr>
                        <m:t>𝛻</m:t>
                      </m:r>
                      <m:r>
                        <a:rPr lang="en-US" altLang="zh-CN" i="1">
                          <a:solidFill>
                            <a:prstClr val="black"/>
                          </a:solidFill>
                          <a:latin typeface="Cambria Math" panose="02040503050406030204" pitchFamily="18" charset="0"/>
                          <a:ea typeface="Cambria Math" panose="02040503050406030204" pitchFamily="18" charset="0"/>
                        </a:rPr>
                        <m:t>𝑓</m:t>
                      </m:r>
                      <m:d>
                        <m:dPr>
                          <m:ctrlPr>
                            <a:rPr lang="en-US" altLang="zh-CN" i="1">
                              <a:solidFill>
                                <a:prstClr val="black"/>
                              </a:solidFill>
                              <a:latin typeface="Cambria Math" panose="02040503050406030204" pitchFamily="18" charset="0"/>
                              <a:ea typeface="Cambria Math" panose="02040503050406030204" pitchFamily="18" charset="0"/>
                            </a:rPr>
                          </m:ctrlPr>
                        </m:dPr>
                        <m:e>
                          <m:sSub>
                            <m:sSubPr>
                              <m:ctrlPr>
                                <a:rPr lang="en-US" altLang="zh-CN" i="1">
                                  <a:solidFill>
                                    <a:prstClr val="black"/>
                                  </a:solidFill>
                                  <a:latin typeface="Cambria Math" panose="02040503050406030204" pitchFamily="18" charset="0"/>
                                  <a:ea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𝑥</m:t>
                              </m:r>
                            </m:e>
                            <m:sub>
                              <m:r>
                                <a:rPr lang="en-US" altLang="zh-CN" i="1">
                                  <a:solidFill>
                                    <a:prstClr val="black"/>
                                  </a:solidFill>
                                  <a:latin typeface="Cambria Math" panose="02040503050406030204" pitchFamily="18" charset="0"/>
                                  <a:ea typeface="Cambria Math" panose="02040503050406030204" pitchFamily="18" charset="0"/>
                                </a:rPr>
                                <m:t>𝑘</m:t>
                              </m:r>
                              <m:r>
                                <a:rPr lang="en-US" altLang="zh-CN" i="1">
                                  <a:solidFill>
                                    <a:prstClr val="black"/>
                                  </a:solidFill>
                                  <a:latin typeface="Cambria Math" panose="02040503050406030204" pitchFamily="18" charset="0"/>
                                  <a:ea typeface="Cambria Math" panose="02040503050406030204" pitchFamily="18" charset="0"/>
                                </a:rPr>
                                <m:t>−</m:t>
                              </m:r>
                              <m:sSub>
                                <m:sSubPr>
                                  <m:ctrlPr>
                                    <a:rPr lang="en-US" altLang="zh-CN" i="1">
                                      <a:solidFill>
                                        <a:prstClr val="black"/>
                                      </a:solidFill>
                                      <a:latin typeface="Cambria Math" panose="02040503050406030204" pitchFamily="18" charset="0"/>
                                      <a:ea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𝑙</m:t>
                                  </m:r>
                                </m:e>
                                <m:sub>
                                  <m:r>
                                    <a:rPr lang="en-US" altLang="zh-CN" i="1">
                                      <a:solidFill>
                                        <a:prstClr val="black"/>
                                      </a:solidFill>
                                      <a:latin typeface="Cambria Math" panose="02040503050406030204" pitchFamily="18" charset="0"/>
                                      <a:ea typeface="Cambria Math" panose="02040503050406030204" pitchFamily="18" charset="0"/>
                                    </a:rPr>
                                    <m:t>𝑘</m:t>
                                  </m:r>
                                </m:sub>
                              </m:sSub>
                            </m:sub>
                          </m:sSub>
                        </m:e>
                      </m:d>
                      <m:r>
                        <a:rPr lang="en-US" altLang="zh-CN" i="1">
                          <a:solidFill>
                            <a:prstClr val="black"/>
                          </a:solidFill>
                          <a:latin typeface="Cambria Math" panose="02040503050406030204" pitchFamily="18" charset="0"/>
                        </a:rPr>
                        <m:t>+</m:t>
                      </m:r>
                      <m:r>
                        <a:rPr lang="en-US" altLang="zh-CN" i="1">
                          <a:solidFill>
                            <a:prstClr val="black"/>
                          </a:solidFill>
                          <a:latin typeface="Cambria Math" panose="02040503050406030204" pitchFamily="18" charset="0"/>
                        </a:rPr>
                        <m:t>𝜂</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𝑢</m:t>
                          </m:r>
                        </m:e>
                        <m:sub>
                          <m:r>
                            <a:rPr lang="en-US" altLang="zh-CN" i="1">
                              <a:solidFill>
                                <a:prstClr val="black"/>
                              </a:solidFill>
                              <a:latin typeface="Cambria Math" panose="02040503050406030204" pitchFamily="18" charset="0"/>
                            </a:rPr>
                            <m:t>𝑘</m:t>
                          </m:r>
                        </m:sub>
                      </m:sSub>
                      <m:r>
                        <a:rPr lang="zh-CN" altLang="en-US" i="1">
                          <a:solidFill>
                            <a:prstClr val="black"/>
                          </a:solidFill>
                          <a:latin typeface="Cambria Math" panose="02040503050406030204" pitchFamily="18" charset="0"/>
                        </a:rPr>
                        <m:t>𝜎</m:t>
                      </m:r>
                      <m:d>
                        <m:dPr>
                          <m:ctrlPr>
                            <a:rPr lang="en-US" altLang="zh-CN" i="1">
                              <a:solidFill>
                                <a:prstClr val="black"/>
                              </a:solidFill>
                              <a:latin typeface="Cambria Math" panose="02040503050406030204" pitchFamily="18" charset="0"/>
                            </a:rPr>
                          </m:ctrlPr>
                        </m:dPr>
                        <m:e>
                          <m:sSub>
                            <m:sSubPr>
                              <m:ctrlPr>
                                <a:rPr lang="el-GR" altLang="zh-CN" i="1">
                                  <a:solidFill>
                                    <a:prstClr val="black"/>
                                  </a:solidFill>
                                  <a:latin typeface="Cambria Math" panose="02040503050406030204" pitchFamily="18" charset="0"/>
                                  <a:ea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𝑥</m:t>
                              </m:r>
                            </m:e>
                            <m:sub>
                              <m:r>
                                <a:rPr lang="en-US" altLang="zh-CN" i="1">
                                  <a:solidFill>
                                    <a:prstClr val="black"/>
                                  </a:solidFill>
                                  <a:latin typeface="Cambria Math" panose="02040503050406030204" pitchFamily="18" charset="0"/>
                                  <a:ea typeface="Cambria Math" panose="02040503050406030204" pitchFamily="18" charset="0"/>
                                </a:rPr>
                                <m:t>𝑘</m:t>
                              </m:r>
                              <m:r>
                                <a:rPr lang="en-US" altLang="zh-CN" i="1">
                                  <a:solidFill>
                                    <a:prstClr val="black"/>
                                  </a:solidFill>
                                  <a:latin typeface="Cambria Math" panose="02040503050406030204" pitchFamily="18" charset="0"/>
                                  <a:ea typeface="Cambria Math" panose="02040503050406030204" pitchFamily="18" charset="0"/>
                                </a:rPr>
                                <m:t>−</m:t>
                              </m:r>
                              <m:sSub>
                                <m:sSubPr>
                                  <m:ctrlPr>
                                    <a:rPr lang="en-US" altLang="zh-CN" i="1">
                                      <a:solidFill>
                                        <a:prstClr val="black"/>
                                      </a:solidFill>
                                      <a:latin typeface="Cambria Math" panose="02040503050406030204" pitchFamily="18" charset="0"/>
                                      <a:ea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𝑙</m:t>
                                  </m:r>
                                </m:e>
                                <m:sub>
                                  <m:r>
                                    <a:rPr lang="en-US" altLang="zh-CN" i="1">
                                      <a:solidFill>
                                        <a:prstClr val="black"/>
                                      </a:solidFill>
                                      <a:latin typeface="Cambria Math" panose="02040503050406030204" pitchFamily="18" charset="0"/>
                                      <a:ea typeface="Cambria Math" panose="02040503050406030204" pitchFamily="18" charset="0"/>
                                    </a:rPr>
                                    <m:t>𝑘</m:t>
                                  </m:r>
                                </m:sub>
                              </m:sSub>
                            </m:sub>
                          </m:sSub>
                        </m:e>
                      </m:d>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𝑧</m:t>
                          </m:r>
                        </m:e>
                        <m:sub>
                          <m:r>
                            <a:rPr lang="en-US" altLang="zh-CN" i="1">
                              <a:solidFill>
                                <a:prstClr val="black"/>
                              </a:solidFill>
                              <a:latin typeface="Cambria Math" panose="02040503050406030204" pitchFamily="18" charset="0"/>
                            </a:rPr>
                            <m:t>𝑘</m:t>
                          </m:r>
                        </m:sub>
                      </m:sSub>
                    </m:oMath>
                  </m:oMathPara>
                </a14:m>
                <a:endParaRPr lang="en-US" altLang="zh-CN" sz="2000" dirty="0">
                  <a:solidFill>
                    <a:prstClr val="black"/>
                  </a:solidFill>
                  <a:latin typeface="Calibri" panose="020F0502020204030204"/>
                  <a:ea typeface="宋体" panose="02010600030101010101" pitchFamily="2" charset="-122"/>
                </a:endParaRPr>
              </a:p>
            </p:txBody>
          </p:sp>
        </mc:Choice>
        <mc:Fallback xmlns="">
          <p:sp>
            <p:nvSpPr>
              <p:cNvPr id="8" name="矩形 7"/>
              <p:cNvSpPr>
                <a:spLocks noRot="1" noChangeAspect="1" noMove="1" noResize="1" noEditPoints="1" noAdjustHandles="1" noChangeArrowheads="1" noChangeShapeType="1" noTextEdit="1"/>
              </p:cNvSpPr>
              <p:nvPr/>
            </p:nvSpPr>
            <p:spPr>
              <a:xfrm>
                <a:off x="473019" y="2770158"/>
                <a:ext cx="7961128" cy="1610890"/>
              </a:xfrm>
              <a:prstGeom prst="rect">
                <a:avLst/>
              </a:prstGeom>
              <a:blipFill rotWithShape="0">
                <a:blip r:embed="rId4"/>
                <a:stretch>
                  <a:fillRect l="-842" t="-3774" b="-11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内容占位符 2"/>
              <p:cNvSpPr txBox="1">
                <a:spLocks/>
              </p:cNvSpPr>
              <p:nvPr/>
            </p:nvSpPr>
            <p:spPr>
              <a:xfrm>
                <a:off x="398591" y="4419132"/>
                <a:ext cx="7886700" cy="1579808"/>
              </a:xfrm>
              <a:prstGeom prst="rect">
                <a:avLst/>
              </a:prstGeom>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altLang="zh-CN" sz="2900" b="1" dirty="0">
                    <a:solidFill>
                      <a:prstClr val="black"/>
                    </a:solidFill>
                  </a:rPr>
                  <a:t>Step 3:</a:t>
                </a:r>
                <a:r>
                  <a:rPr lang="en-US" altLang="zh-CN" sz="2900" dirty="0">
                    <a:solidFill>
                      <a:prstClr val="black"/>
                    </a:solidFill>
                  </a:rPr>
                  <a:t> </a:t>
                </a:r>
              </a:p>
              <a:p>
                <a:pPr marL="0" indent="0" fontAlgn="auto">
                  <a:spcAft>
                    <a:spcPts val="0"/>
                  </a:spcAft>
                  <a:buNone/>
                </a:pPr>
                <a:r>
                  <a:rPr lang="en-US" altLang="zh-CN" sz="2900" dirty="0">
                    <a:solidFill>
                      <a:prstClr val="black"/>
                    </a:solidFill>
                  </a:rPr>
                  <a:t>      The above equality can be viewed as a</a:t>
                </a:r>
                <a:r>
                  <a:rPr lang="en-US" altLang="zh-CN" sz="4000" dirty="0">
                    <a:solidFill>
                      <a:prstClr val="black"/>
                    </a:solidFill>
                  </a:rPr>
                  <a:t>n </a:t>
                </a:r>
                <a:r>
                  <a:rPr lang="en-US" altLang="zh-CN" sz="4000" dirty="0">
                    <a:solidFill>
                      <a:srgbClr val="FF0000"/>
                    </a:solidFill>
                  </a:rPr>
                  <a:t>Euler-Maruyama scheme </a:t>
                </a:r>
                <a:r>
                  <a:rPr lang="en-US" altLang="zh-CN" sz="2900" dirty="0">
                    <a:solidFill>
                      <a:prstClr val="black"/>
                    </a:solidFill>
                  </a:rPr>
                  <a:t>of </a:t>
                </a:r>
              </a:p>
              <a:p>
                <a:pPr marL="0" indent="0" fontAlgn="auto">
                  <a:spcAft>
                    <a:spcPts val="0"/>
                  </a:spcAft>
                  <a:buNone/>
                </a:pPr>
                <a14:m>
                  <m:oMathPara xmlns:m="http://schemas.openxmlformats.org/officeDocument/2006/math">
                    <m:oMathParaPr>
                      <m:jc m:val="centerGroup"/>
                    </m:oMathParaPr>
                    <m:oMath xmlns:m="http://schemas.openxmlformats.org/officeDocument/2006/math">
                      <m:r>
                        <a:rPr lang="en-US" altLang="zh-CN" sz="2900" i="1">
                          <a:solidFill>
                            <a:prstClr val="black"/>
                          </a:solidFill>
                          <a:latin typeface="Cambria Math" panose="02040503050406030204" pitchFamily="18" charset="0"/>
                          <a:ea typeface="Cambria Math" panose="02040503050406030204" pitchFamily="18" charset="0"/>
                        </a:rPr>
                        <m:t>𝑑𝑋</m:t>
                      </m:r>
                      <m:d>
                        <m:dPr>
                          <m:ctrlPr>
                            <a:rPr lang="en-US" altLang="zh-CN" sz="2900" i="1">
                              <a:solidFill>
                                <a:prstClr val="black"/>
                              </a:solidFill>
                              <a:latin typeface="Cambria Math" panose="02040503050406030204" pitchFamily="18" charset="0"/>
                              <a:ea typeface="Cambria Math" panose="02040503050406030204" pitchFamily="18" charset="0"/>
                            </a:rPr>
                          </m:ctrlPr>
                        </m:dPr>
                        <m:e>
                          <m:r>
                            <a:rPr lang="en-US" altLang="zh-CN" sz="2900" i="1">
                              <a:solidFill>
                                <a:prstClr val="black"/>
                              </a:solidFill>
                              <a:latin typeface="Cambria Math" panose="02040503050406030204" pitchFamily="18" charset="0"/>
                              <a:ea typeface="Cambria Math" panose="02040503050406030204" pitchFamily="18" charset="0"/>
                            </a:rPr>
                            <m:t>𝑡</m:t>
                          </m:r>
                        </m:e>
                      </m:d>
                      <m:r>
                        <a:rPr lang="en-US" altLang="zh-CN" sz="2900" i="1">
                          <a:solidFill>
                            <a:prstClr val="black"/>
                          </a:solidFill>
                          <a:latin typeface="Cambria Math" panose="02040503050406030204" pitchFamily="18" charset="0"/>
                          <a:ea typeface="Cambria Math" panose="02040503050406030204" pitchFamily="18" charset="0"/>
                        </a:rPr>
                        <m:t>=</m:t>
                      </m:r>
                      <m:r>
                        <a:rPr lang="en-US" altLang="zh-CN" sz="2900" i="1">
                          <a:solidFill>
                            <a:prstClr val="black"/>
                          </a:solidFill>
                          <a:latin typeface="Cambria Math" panose="02040503050406030204" pitchFamily="18" charset="0"/>
                        </a:rPr>
                        <m:t>−</m:t>
                      </m:r>
                      <m:f>
                        <m:fPr>
                          <m:ctrlPr>
                            <a:rPr lang="en-US" altLang="zh-CN" sz="2900" i="1">
                              <a:solidFill>
                                <a:prstClr val="black"/>
                              </a:solidFill>
                              <a:latin typeface="Cambria Math" panose="02040503050406030204" pitchFamily="18" charset="0"/>
                            </a:rPr>
                          </m:ctrlPr>
                        </m:fPr>
                        <m:num>
                          <m:r>
                            <a:rPr lang="en-US" altLang="zh-CN" sz="2900" i="1">
                              <a:solidFill>
                                <a:prstClr val="black"/>
                              </a:solidFill>
                              <a:latin typeface="Cambria Math" panose="02040503050406030204" pitchFamily="18" charset="0"/>
                            </a:rPr>
                            <m:t>𝜂</m:t>
                          </m:r>
                        </m:num>
                        <m:den>
                          <m:r>
                            <a:rPr lang="zh-CN" altLang="en-US" sz="2900" i="1">
                              <a:solidFill>
                                <a:prstClr val="black"/>
                              </a:solidFill>
                              <a:latin typeface="Cambria Math" panose="02040503050406030204" pitchFamily="18" charset="0"/>
                            </a:rPr>
                            <m:t>𝛿</m:t>
                          </m:r>
                        </m:den>
                      </m:f>
                      <m:r>
                        <a:rPr lang="en-US" altLang="zh-CN" sz="2900" i="1">
                          <a:solidFill>
                            <a:prstClr val="black"/>
                          </a:solidFill>
                          <a:latin typeface="Cambria Math" panose="02040503050406030204" pitchFamily="18" charset="0"/>
                        </a:rPr>
                        <m:t>𝑈</m:t>
                      </m:r>
                      <m:d>
                        <m:dPr>
                          <m:ctrlPr>
                            <a:rPr lang="en-US" altLang="zh-CN" sz="2900" i="1">
                              <a:solidFill>
                                <a:prstClr val="black"/>
                              </a:solidFill>
                              <a:latin typeface="Cambria Math" panose="02040503050406030204" pitchFamily="18" charset="0"/>
                            </a:rPr>
                          </m:ctrlPr>
                        </m:dPr>
                        <m:e>
                          <m:r>
                            <a:rPr lang="en-US" altLang="zh-CN" sz="2900" i="1">
                              <a:solidFill>
                                <a:prstClr val="black"/>
                              </a:solidFill>
                              <a:latin typeface="Cambria Math" panose="02040503050406030204" pitchFamily="18" charset="0"/>
                            </a:rPr>
                            <m:t>𝑡</m:t>
                          </m:r>
                        </m:e>
                      </m:d>
                      <m:r>
                        <a:rPr lang="en-US" altLang="zh-CN" sz="2900" i="1">
                          <a:solidFill>
                            <a:prstClr val="black"/>
                          </a:solidFill>
                          <a:latin typeface="Cambria Math" panose="02040503050406030204" pitchFamily="18" charset="0"/>
                          <a:ea typeface="Cambria Math" panose="02040503050406030204" pitchFamily="18" charset="0"/>
                        </a:rPr>
                        <m:t>𝛻</m:t>
                      </m:r>
                      <m:r>
                        <a:rPr lang="en-US" altLang="zh-CN" sz="2900" i="1">
                          <a:solidFill>
                            <a:prstClr val="black"/>
                          </a:solidFill>
                          <a:latin typeface="Cambria Math" panose="02040503050406030204" pitchFamily="18" charset="0"/>
                          <a:ea typeface="Cambria Math" panose="02040503050406030204" pitchFamily="18" charset="0"/>
                        </a:rPr>
                        <m:t>𝑓</m:t>
                      </m:r>
                      <m:d>
                        <m:dPr>
                          <m:ctrlPr>
                            <a:rPr lang="en-US" altLang="zh-CN" sz="2900" i="1">
                              <a:solidFill>
                                <a:prstClr val="black"/>
                              </a:solidFill>
                              <a:latin typeface="Cambria Math" panose="02040503050406030204" pitchFamily="18" charset="0"/>
                            </a:rPr>
                          </m:ctrlPr>
                        </m:dPr>
                        <m:e>
                          <m:r>
                            <a:rPr lang="en-US" altLang="zh-CN" sz="2900" i="1">
                              <a:solidFill>
                                <a:prstClr val="black"/>
                              </a:solidFill>
                              <a:latin typeface="Cambria Math" panose="02040503050406030204" pitchFamily="18" charset="0"/>
                            </a:rPr>
                            <m:t>𝑋</m:t>
                          </m:r>
                          <m:d>
                            <m:dPr>
                              <m:ctrlPr>
                                <a:rPr lang="en-US" altLang="zh-CN" sz="2900" i="1">
                                  <a:solidFill>
                                    <a:prstClr val="black"/>
                                  </a:solidFill>
                                  <a:latin typeface="Cambria Math" panose="02040503050406030204" pitchFamily="18" charset="0"/>
                                </a:rPr>
                              </m:ctrlPr>
                            </m:dPr>
                            <m:e>
                              <m:r>
                                <a:rPr lang="en-US" altLang="zh-CN" sz="2900" i="1">
                                  <a:solidFill>
                                    <a:prstClr val="black"/>
                                  </a:solidFill>
                                  <a:latin typeface="Cambria Math" panose="02040503050406030204" pitchFamily="18" charset="0"/>
                                </a:rPr>
                                <m:t>𝑡</m:t>
                              </m:r>
                              <m:r>
                                <a:rPr lang="en-US" altLang="zh-CN" sz="2900" i="1">
                                  <a:solidFill>
                                    <a:prstClr val="black"/>
                                  </a:solidFill>
                                  <a:latin typeface="Cambria Math" panose="02040503050406030204" pitchFamily="18" charset="0"/>
                                </a:rPr>
                                <m:t>−</m:t>
                              </m:r>
                              <m:r>
                                <a:rPr lang="zh-CN" altLang="en-US" sz="2900" i="1">
                                  <a:solidFill>
                                    <a:prstClr val="black"/>
                                  </a:solidFill>
                                  <a:latin typeface="Cambria Math" panose="02040503050406030204" pitchFamily="18" charset="0"/>
                                </a:rPr>
                                <m:t>𝜃</m:t>
                              </m:r>
                              <m:d>
                                <m:dPr>
                                  <m:ctrlPr>
                                    <a:rPr lang="en-US" altLang="zh-CN" sz="2900" i="1">
                                      <a:solidFill>
                                        <a:prstClr val="black"/>
                                      </a:solidFill>
                                      <a:latin typeface="Cambria Math" panose="02040503050406030204" pitchFamily="18" charset="0"/>
                                    </a:rPr>
                                  </m:ctrlPr>
                                </m:dPr>
                                <m:e>
                                  <m:r>
                                    <a:rPr lang="en-US" altLang="zh-CN" sz="2900" i="1">
                                      <a:solidFill>
                                        <a:prstClr val="black"/>
                                      </a:solidFill>
                                      <a:latin typeface="Cambria Math" panose="02040503050406030204" pitchFamily="18" charset="0"/>
                                    </a:rPr>
                                    <m:t>𝑡</m:t>
                                  </m:r>
                                </m:e>
                              </m:d>
                            </m:e>
                          </m:d>
                        </m:e>
                      </m:d>
                      <m:r>
                        <a:rPr lang="en-US" altLang="zh-CN" sz="2900" i="1">
                          <a:solidFill>
                            <a:prstClr val="black"/>
                          </a:solidFill>
                          <a:latin typeface="Cambria Math" panose="02040503050406030204" pitchFamily="18" charset="0"/>
                        </a:rPr>
                        <m:t>𝑑𝑡</m:t>
                      </m:r>
                      <m:r>
                        <a:rPr lang="en-US" altLang="zh-CN" sz="2900" i="1">
                          <a:solidFill>
                            <a:prstClr val="black"/>
                          </a:solidFill>
                          <a:latin typeface="Cambria Math" panose="02040503050406030204" pitchFamily="18" charset="0"/>
                        </a:rPr>
                        <m:t>+</m:t>
                      </m:r>
                      <m:f>
                        <m:fPr>
                          <m:ctrlPr>
                            <a:rPr lang="en-US" altLang="zh-CN" sz="2900" i="1">
                              <a:solidFill>
                                <a:prstClr val="black"/>
                              </a:solidFill>
                              <a:latin typeface="Cambria Math" panose="02040503050406030204" pitchFamily="18" charset="0"/>
                            </a:rPr>
                          </m:ctrlPr>
                        </m:fPr>
                        <m:num>
                          <m:r>
                            <a:rPr lang="en-US" altLang="zh-CN" sz="2900" i="1">
                              <a:solidFill>
                                <a:prstClr val="black"/>
                              </a:solidFill>
                              <a:latin typeface="Cambria Math" panose="02040503050406030204" pitchFamily="18" charset="0"/>
                            </a:rPr>
                            <m:t>𝜂</m:t>
                          </m:r>
                        </m:num>
                        <m:den>
                          <m:r>
                            <a:rPr lang="zh-CN" altLang="en-US" sz="2900" i="1">
                              <a:solidFill>
                                <a:prstClr val="black"/>
                              </a:solidFill>
                              <a:latin typeface="Cambria Math" panose="02040503050406030204" pitchFamily="18" charset="0"/>
                            </a:rPr>
                            <m:t>𝛿</m:t>
                          </m:r>
                        </m:den>
                      </m:f>
                      <m:rad>
                        <m:radPr>
                          <m:degHide m:val="on"/>
                          <m:ctrlPr>
                            <a:rPr lang="zh-CN" altLang="en-US" sz="2900" i="1">
                              <a:solidFill>
                                <a:prstClr val="black"/>
                              </a:solidFill>
                              <a:latin typeface="Cambria Math" panose="02040503050406030204" pitchFamily="18" charset="0"/>
                            </a:rPr>
                          </m:ctrlPr>
                        </m:radPr>
                        <m:deg/>
                        <m:e>
                          <m:r>
                            <a:rPr lang="zh-CN" altLang="en-US" sz="2900" i="1">
                              <a:solidFill>
                                <a:prstClr val="black"/>
                              </a:solidFill>
                              <a:latin typeface="Cambria Math" panose="02040503050406030204" pitchFamily="18" charset="0"/>
                            </a:rPr>
                            <m:t>𝛿</m:t>
                          </m:r>
                        </m:e>
                      </m:rad>
                      <m:r>
                        <a:rPr lang="en-US" altLang="zh-CN" sz="2900" i="1">
                          <a:solidFill>
                            <a:prstClr val="black"/>
                          </a:solidFill>
                          <a:latin typeface="Cambria Math" panose="02040503050406030204" pitchFamily="18" charset="0"/>
                        </a:rPr>
                        <m:t>𝑈</m:t>
                      </m:r>
                      <m:d>
                        <m:dPr>
                          <m:ctrlPr>
                            <a:rPr lang="en-US" altLang="zh-CN" sz="2900" i="1">
                              <a:solidFill>
                                <a:prstClr val="black"/>
                              </a:solidFill>
                              <a:latin typeface="Cambria Math" panose="02040503050406030204" pitchFamily="18" charset="0"/>
                            </a:rPr>
                          </m:ctrlPr>
                        </m:dPr>
                        <m:e>
                          <m:r>
                            <a:rPr lang="en-US" altLang="zh-CN" sz="2900" i="1">
                              <a:solidFill>
                                <a:prstClr val="black"/>
                              </a:solidFill>
                              <a:latin typeface="Cambria Math" panose="02040503050406030204" pitchFamily="18" charset="0"/>
                            </a:rPr>
                            <m:t>𝑡</m:t>
                          </m:r>
                        </m:e>
                      </m:d>
                      <m:r>
                        <a:rPr lang="zh-CN" altLang="en-US" sz="2900" i="1">
                          <a:solidFill>
                            <a:prstClr val="black"/>
                          </a:solidFill>
                          <a:latin typeface="Cambria Math" panose="02040503050406030204" pitchFamily="18" charset="0"/>
                        </a:rPr>
                        <m:t>𝜎</m:t>
                      </m:r>
                      <m:d>
                        <m:dPr>
                          <m:ctrlPr>
                            <a:rPr lang="en-US" altLang="zh-CN" sz="2900" i="1">
                              <a:solidFill>
                                <a:prstClr val="black"/>
                              </a:solidFill>
                              <a:latin typeface="Cambria Math" panose="02040503050406030204" pitchFamily="18" charset="0"/>
                            </a:rPr>
                          </m:ctrlPr>
                        </m:dPr>
                        <m:e>
                          <m:r>
                            <a:rPr lang="en-US" altLang="zh-CN" sz="2900" i="1">
                              <a:solidFill>
                                <a:prstClr val="black"/>
                              </a:solidFill>
                              <a:latin typeface="Cambria Math" panose="02040503050406030204" pitchFamily="18" charset="0"/>
                            </a:rPr>
                            <m:t>𝑋</m:t>
                          </m:r>
                          <m:d>
                            <m:dPr>
                              <m:ctrlPr>
                                <a:rPr lang="en-US" altLang="zh-CN" sz="2900" i="1">
                                  <a:solidFill>
                                    <a:prstClr val="black"/>
                                  </a:solidFill>
                                  <a:latin typeface="Cambria Math" panose="02040503050406030204" pitchFamily="18" charset="0"/>
                                </a:rPr>
                              </m:ctrlPr>
                            </m:dPr>
                            <m:e>
                              <m:r>
                                <a:rPr lang="en-US" altLang="zh-CN" sz="2900" i="1">
                                  <a:solidFill>
                                    <a:prstClr val="black"/>
                                  </a:solidFill>
                                  <a:latin typeface="Cambria Math" panose="02040503050406030204" pitchFamily="18" charset="0"/>
                                </a:rPr>
                                <m:t>𝑡</m:t>
                              </m:r>
                              <m:r>
                                <a:rPr lang="en-US" altLang="zh-CN" sz="2900" i="1">
                                  <a:solidFill>
                                    <a:prstClr val="black"/>
                                  </a:solidFill>
                                  <a:latin typeface="Cambria Math" panose="02040503050406030204" pitchFamily="18" charset="0"/>
                                </a:rPr>
                                <m:t>−</m:t>
                              </m:r>
                              <m:r>
                                <a:rPr lang="zh-CN" altLang="en-US" sz="2900" i="1">
                                  <a:solidFill>
                                    <a:prstClr val="black"/>
                                  </a:solidFill>
                                  <a:latin typeface="Cambria Math" panose="02040503050406030204" pitchFamily="18" charset="0"/>
                                </a:rPr>
                                <m:t>𝜃</m:t>
                              </m:r>
                              <m:d>
                                <m:dPr>
                                  <m:ctrlPr>
                                    <a:rPr lang="en-US" altLang="zh-CN" sz="2900" i="1">
                                      <a:solidFill>
                                        <a:prstClr val="black"/>
                                      </a:solidFill>
                                      <a:latin typeface="Cambria Math" panose="02040503050406030204" pitchFamily="18" charset="0"/>
                                    </a:rPr>
                                  </m:ctrlPr>
                                </m:dPr>
                                <m:e>
                                  <m:r>
                                    <a:rPr lang="en-US" altLang="zh-CN" sz="2900" i="1">
                                      <a:solidFill>
                                        <a:prstClr val="black"/>
                                      </a:solidFill>
                                      <a:latin typeface="Cambria Math" panose="02040503050406030204" pitchFamily="18" charset="0"/>
                                    </a:rPr>
                                    <m:t>𝑡</m:t>
                                  </m:r>
                                </m:e>
                              </m:d>
                            </m:e>
                          </m:d>
                        </m:e>
                      </m:d>
                      <m:r>
                        <a:rPr lang="en-US" altLang="zh-CN" sz="2900" i="1">
                          <a:solidFill>
                            <a:prstClr val="black"/>
                          </a:solidFill>
                          <a:latin typeface="Cambria Math" panose="02040503050406030204" pitchFamily="18" charset="0"/>
                        </a:rPr>
                        <m:t>𝑑𝐵</m:t>
                      </m:r>
                      <m:d>
                        <m:dPr>
                          <m:ctrlPr>
                            <a:rPr lang="en-US" altLang="zh-CN" sz="2900" i="1">
                              <a:solidFill>
                                <a:prstClr val="black"/>
                              </a:solidFill>
                              <a:latin typeface="Cambria Math" panose="02040503050406030204" pitchFamily="18" charset="0"/>
                            </a:rPr>
                          </m:ctrlPr>
                        </m:dPr>
                        <m:e>
                          <m:r>
                            <a:rPr lang="en-US" altLang="zh-CN" sz="2900" i="1">
                              <a:solidFill>
                                <a:prstClr val="black"/>
                              </a:solidFill>
                              <a:latin typeface="Cambria Math" panose="02040503050406030204" pitchFamily="18" charset="0"/>
                            </a:rPr>
                            <m:t>𝑡</m:t>
                          </m:r>
                        </m:e>
                      </m:d>
                      <m:r>
                        <a:rPr lang="en-US" altLang="zh-CN" sz="2900">
                          <a:solidFill>
                            <a:prstClr val="black"/>
                          </a:solidFill>
                          <a:latin typeface="Cambria Math" panose="02040503050406030204" pitchFamily="18" charset="0"/>
                        </a:rPr>
                        <m:t> </m:t>
                      </m:r>
                      <m:d>
                        <m:dPr>
                          <m:ctrlPr>
                            <a:rPr lang="en-US" altLang="zh-CN" sz="2900" i="1">
                              <a:solidFill>
                                <a:prstClr val="black"/>
                              </a:solidFill>
                              <a:latin typeface="Cambria Math" panose="02040503050406030204" pitchFamily="18" charset="0"/>
                            </a:rPr>
                          </m:ctrlPr>
                        </m:dPr>
                        <m:e>
                          <m:r>
                            <a:rPr lang="en-US" altLang="zh-CN" sz="2900" i="1">
                              <a:solidFill>
                                <a:prstClr val="black"/>
                              </a:solidFill>
                              <a:latin typeface="Cambria Math" panose="02040503050406030204" pitchFamily="18" charset="0"/>
                            </a:rPr>
                            <m:t>1</m:t>
                          </m:r>
                        </m:e>
                      </m:d>
                    </m:oMath>
                  </m:oMathPara>
                </a14:m>
                <a:endParaRPr lang="en-US" altLang="zh-CN" sz="2900" dirty="0">
                  <a:solidFill>
                    <a:prstClr val="black"/>
                  </a:solidFill>
                </a:endParaRPr>
              </a:p>
              <a:p>
                <a:pPr marL="0" indent="0" fontAlgn="auto">
                  <a:spcAft>
                    <a:spcPts val="0"/>
                  </a:spcAft>
                  <a:buNone/>
                </a:pPr>
                <a:r>
                  <a:rPr lang="en-US" altLang="zh-CN" sz="2900" dirty="0">
                    <a:solidFill>
                      <a:prstClr val="black"/>
                    </a:solidFill>
                  </a:rPr>
                  <a:t>        with time step </a:t>
                </a:r>
                <a14:m>
                  <m:oMath xmlns:m="http://schemas.openxmlformats.org/officeDocument/2006/math">
                    <m:r>
                      <a:rPr lang="zh-CN" altLang="en-US" sz="2900" i="1">
                        <a:solidFill>
                          <a:prstClr val="black"/>
                        </a:solidFill>
                        <a:latin typeface="Cambria Math" panose="02040503050406030204" pitchFamily="18" charset="0"/>
                      </a:rPr>
                      <m:t>𝛿</m:t>
                    </m:r>
                  </m:oMath>
                </a14:m>
                <a:r>
                  <a:rPr lang="en-US" altLang="zh-CN" sz="2900" dirty="0">
                    <a:solidFill>
                      <a:prstClr val="black"/>
                    </a:solidFill>
                  </a:rPr>
                  <a:t> and </a:t>
                </a:r>
                <a14:m>
                  <m:oMath xmlns:m="http://schemas.openxmlformats.org/officeDocument/2006/math">
                    <m:r>
                      <a:rPr lang="zh-CN" altLang="en-US" sz="2900" i="1">
                        <a:solidFill>
                          <a:prstClr val="black"/>
                        </a:solidFill>
                        <a:latin typeface="Cambria Math" panose="02040503050406030204" pitchFamily="18" charset="0"/>
                      </a:rPr>
                      <m:t>𝜃</m:t>
                    </m:r>
                    <m:d>
                      <m:dPr>
                        <m:ctrlPr>
                          <a:rPr lang="en-US" altLang="zh-CN" sz="2900" i="1">
                            <a:solidFill>
                              <a:prstClr val="black"/>
                            </a:solidFill>
                            <a:latin typeface="Cambria Math" panose="02040503050406030204" pitchFamily="18" charset="0"/>
                          </a:rPr>
                        </m:ctrlPr>
                      </m:dPr>
                      <m:e>
                        <m:r>
                          <a:rPr lang="en-US" altLang="zh-CN" sz="2900" i="1">
                            <a:solidFill>
                              <a:prstClr val="black"/>
                            </a:solidFill>
                            <a:latin typeface="Cambria Math" panose="02040503050406030204" pitchFamily="18" charset="0"/>
                          </a:rPr>
                          <m:t>𝑡</m:t>
                        </m:r>
                      </m:e>
                    </m:d>
                    <m:r>
                      <a:rPr lang="en-US" altLang="zh-CN" sz="2900">
                        <a:solidFill>
                          <a:prstClr val="black"/>
                        </a:solidFill>
                        <a:latin typeface="Cambria Math" panose="02040503050406030204" pitchFamily="18" charset="0"/>
                      </a:rPr>
                      <m:t>=</m:t>
                    </m:r>
                    <m:sSub>
                      <m:sSubPr>
                        <m:ctrlPr>
                          <a:rPr lang="en-US" altLang="zh-CN" sz="2900" i="1">
                            <a:solidFill>
                              <a:prstClr val="black"/>
                            </a:solidFill>
                            <a:latin typeface="Cambria Math" panose="02040503050406030204" pitchFamily="18" charset="0"/>
                            <a:ea typeface="Cambria Math" panose="02040503050406030204" pitchFamily="18" charset="0"/>
                          </a:rPr>
                        </m:ctrlPr>
                      </m:sSubPr>
                      <m:e>
                        <m:r>
                          <a:rPr lang="en-US" altLang="zh-CN" sz="2900" i="1">
                            <a:solidFill>
                              <a:prstClr val="black"/>
                            </a:solidFill>
                            <a:latin typeface="Cambria Math" panose="02040503050406030204" pitchFamily="18" charset="0"/>
                            <a:ea typeface="Cambria Math" panose="02040503050406030204" pitchFamily="18" charset="0"/>
                          </a:rPr>
                          <m:t>𝑙</m:t>
                        </m:r>
                      </m:e>
                      <m:sub>
                        <m:r>
                          <a:rPr lang="en-US" altLang="zh-CN" sz="2900" i="1">
                            <a:solidFill>
                              <a:prstClr val="black"/>
                            </a:solidFill>
                            <a:latin typeface="Cambria Math" panose="02040503050406030204" pitchFamily="18" charset="0"/>
                            <a:ea typeface="Cambria Math" panose="02040503050406030204" pitchFamily="18" charset="0"/>
                          </a:rPr>
                          <m:t>𝑘</m:t>
                        </m:r>
                      </m:sub>
                    </m:sSub>
                    <m:r>
                      <a:rPr lang="zh-CN" altLang="en-US" sz="2900" i="1">
                        <a:solidFill>
                          <a:prstClr val="black"/>
                        </a:solidFill>
                        <a:latin typeface="Cambria Math" panose="02040503050406030204" pitchFamily="18" charset="0"/>
                      </a:rPr>
                      <m:t>𝛿</m:t>
                    </m:r>
                  </m:oMath>
                </a14:m>
                <a:r>
                  <a:rPr lang="en-US" altLang="zh-CN" sz="2900" dirty="0">
                    <a:solidFill>
                      <a:prstClr val="black"/>
                    </a:solidFill>
                  </a:rPr>
                  <a:t>.</a:t>
                </a:r>
              </a:p>
              <a:p>
                <a:pPr fontAlgn="auto">
                  <a:spcAft>
                    <a:spcPts val="0"/>
                  </a:spcAft>
                </a:pPr>
                <a:endParaRPr lang="zh-CN" altLang="en-US" sz="1950" dirty="0">
                  <a:solidFill>
                    <a:prstClr val="black"/>
                  </a:solidFill>
                </a:endParaRPr>
              </a:p>
            </p:txBody>
          </p:sp>
        </mc:Choice>
        <mc:Fallback xmlns="">
          <p:sp>
            <p:nvSpPr>
              <p:cNvPr id="9" name="内容占位符 2"/>
              <p:cNvSpPr txBox="1">
                <a:spLocks noRot="1" noChangeAspect="1" noMove="1" noResize="1" noEditPoints="1" noAdjustHandles="1" noChangeArrowheads="1" noChangeShapeType="1" noTextEdit="1"/>
              </p:cNvSpPr>
              <p:nvPr/>
            </p:nvSpPr>
            <p:spPr>
              <a:xfrm>
                <a:off x="398591" y="4419132"/>
                <a:ext cx="7886700" cy="1579808"/>
              </a:xfrm>
              <a:prstGeom prst="rect">
                <a:avLst/>
              </a:prstGeom>
              <a:blipFill rotWithShape="0">
                <a:blip r:embed="rId5"/>
                <a:stretch>
                  <a:fillRect l="-927" t="-695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4058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2" grpId="0" animBg="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3333FF"/>
                </a:solidFill>
              </a:rPr>
              <a:t>电磁波的发现源于数学</a:t>
            </a:r>
            <a:endParaRPr lang="zh-CN" altLang="en-US" dirty="0">
              <a:solidFill>
                <a:srgbClr val="3333FF"/>
              </a:solidFill>
            </a:endParaRPr>
          </a:p>
        </p:txBody>
      </p:sp>
      <p:sp>
        <p:nvSpPr>
          <p:cNvPr id="3" name="内容占位符 2"/>
          <p:cNvSpPr>
            <a:spLocks noGrp="1"/>
          </p:cNvSpPr>
          <p:nvPr>
            <p:ph idx="1"/>
          </p:nvPr>
        </p:nvSpPr>
        <p:spPr/>
        <p:txBody>
          <a:bodyPr/>
          <a:lstStyle/>
          <a:p>
            <a:r>
              <a:rPr lang="zh-CN" altLang="en-US" sz="2800" dirty="0">
                <a:latin typeface="华文行楷" panose="02010800040101010101" pitchFamily="2" charset="-122"/>
                <a:ea typeface="华文行楷" panose="02010800040101010101" pitchFamily="2" charset="-122"/>
              </a:rPr>
              <a:t>麦克斯韦从电磁感应</a:t>
            </a:r>
            <a:r>
              <a:rPr lang="zh-CN" altLang="en-US" sz="2800" dirty="0" smtClean="0">
                <a:latin typeface="华文行楷" panose="02010800040101010101" pitchFamily="2" charset="-122"/>
                <a:ea typeface="华文行楷" panose="02010800040101010101" pitchFamily="2" charset="-122"/>
              </a:rPr>
              <a:t>与电感电容振荡</a:t>
            </a:r>
            <a:r>
              <a:rPr lang="zh-CN" altLang="en-US" sz="2800" dirty="0">
                <a:latin typeface="华文行楷" panose="02010800040101010101" pitchFamily="2" charset="-122"/>
                <a:ea typeface="华文行楷" panose="02010800040101010101" pitchFamily="2" charset="-122"/>
              </a:rPr>
              <a:t>现象中得到启发，</a:t>
            </a:r>
            <a:r>
              <a:rPr lang="zh-CN" altLang="en-US" dirty="0">
                <a:solidFill>
                  <a:srgbClr val="FF0000"/>
                </a:solidFill>
                <a:latin typeface="华文行楷" panose="02010800040101010101" pitchFamily="2" charset="-122"/>
                <a:ea typeface="华文行楷" panose="02010800040101010101" pitchFamily="2" charset="-122"/>
              </a:rPr>
              <a:t>通过</a:t>
            </a:r>
            <a:r>
              <a:rPr lang="zh-CN" altLang="en-US" dirty="0" smtClean="0">
                <a:solidFill>
                  <a:srgbClr val="FF0000"/>
                </a:solidFill>
                <a:latin typeface="华文行楷" panose="02010800040101010101" pitchFamily="2" charset="-122"/>
                <a:ea typeface="华文行楷" panose="02010800040101010101" pitchFamily="2" charset="-122"/>
              </a:rPr>
              <a:t>引入电场强度</a:t>
            </a:r>
            <a:r>
              <a:rPr lang="zh-CN" altLang="en-US" sz="2800" dirty="0" smtClean="0">
                <a:latin typeface="华文行楷" panose="02010800040101010101" pitchFamily="2" charset="-122"/>
                <a:ea typeface="华文行楷" panose="02010800040101010101" pitchFamily="2" charset="-122"/>
              </a:rPr>
              <a:t>，</a:t>
            </a:r>
            <a:r>
              <a:rPr lang="zh-CN" altLang="en-US" sz="2800" dirty="0">
                <a:latin typeface="华文行楷" panose="02010800040101010101" pitchFamily="2" charset="-122"/>
                <a:ea typeface="华文行楷" panose="02010800040101010101" pitchFamily="2" charset="-122"/>
              </a:rPr>
              <a:t>建立</a:t>
            </a:r>
            <a:r>
              <a:rPr lang="zh-CN" altLang="en-US" sz="2800" dirty="0" smtClean="0">
                <a:latin typeface="华文行楷" panose="02010800040101010101" pitchFamily="2" charset="-122"/>
                <a:ea typeface="华文行楷" panose="02010800040101010101" pitchFamily="2" charset="-122"/>
              </a:rPr>
              <a:t>了“</a:t>
            </a:r>
            <a:r>
              <a:rPr lang="zh-CN" altLang="en-US" sz="2800" dirty="0">
                <a:latin typeface="华文行楷" panose="02010800040101010101" pitchFamily="2" charset="-122"/>
                <a:ea typeface="华文行楷" panose="02010800040101010101" pitchFamily="2" charset="-122"/>
              </a:rPr>
              <a:t>交变电磁场理论”，即变化的电场产生磁场，变化的磁场产生电场</a:t>
            </a:r>
            <a:r>
              <a:rPr lang="zh-CN" altLang="en-US" sz="2800" dirty="0" smtClean="0">
                <a:latin typeface="华文行楷" panose="02010800040101010101" pitchFamily="2" charset="-122"/>
                <a:ea typeface="华文行楷" panose="02010800040101010101" pitchFamily="2" charset="-122"/>
              </a:rPr>
              <a:t>，他发现：开放电感电容振荡</a:t>
            </a:r>
            <a:r>
              <a:rPr lang="zh-CN" altLang="en-US" sz="2800" dirty="0">
                <a:latin typeface="华文行楷" panose="02010800040101010101" pitchFamily="2" charset="-122"/>
                <a:ea typeface="华文行楷" panose="02010800040101010101" pitchFamily="2" charset="-122"/>
              </a:rPr>
              <a:t>电路会发出一种叫“电磁波”的东西，它可以</a:t>
            </a:r>
            <a:r>
              <a:rPr lang="zh-CN" altLang="en-US" sz="2800" dirty="0" smtClean="0">
                <a:latin typeface="华文行楷" panose="02010800040101010101" pitchFamily="2" charset="-122"/>
                <a:ea typeface="华文行楷" panose="02010800040101010101" pitchFamily="2" charset="-122"/>
              </a:rPr>
              <a:t>传递电感电容振荡</a:t>
            </a:r>
            <a:r>
              <a:rPr lang="zh-CN" altLang="en-US" sz="2800" dirty="0">
                <a:latin typeface="华文行楷" panose="02010800040101010101" pitchFamily="2" charset="-122"/>
                <a:ea typeface="华文行楷" panose="02010800040101010101" pitchFamily="2" charset="-122"/>
              </a:rPr>
              <a:t>电路所发射的</a:t>
            </a:r>
            <a:r>
              <a:rPr lang="zh-CN" altLang="en-US" sz="2800" dirty="0" smtClean="0">
                <a:latin typeface="华文行楷" panose="02010800040101010101" pitchFamily="2" charset="-122"/>
                <a:ea typeface="华文行楷" panose="02010800040101010101" pitchFamily="2" charset="-122"/>
              </a:rPr>
              <a:t>能量。</a:t>
            </a:r>
            <a:r>
              <a:rPr lang="zh-CN" altLang="en-US" sz="2800" dirty="0">
                <a:solidFill>
                  <a:srgbClr val="333333"/>
                </a:solidFill>
                <a:latin typeface="华文行楷" panose="02010800040101010101" pitchFamily="2" charset="-122"/>
                <a:ea typeface="华文行楷" panose="02010800040101010101" pitchFamily="2" charset="-122"/>
              </a:rPr>
              <a:t>他对这组方程进行了分析，预见到</a:t>
            </a:r>
            <a:r>
              <a:rPr lang="zh-CN" altLang="en-US" sz="2800" dirty="0">
                <a:solidFill>
                  <a:srgbClr val="136EC2"/>
                </a:solidFill>
                <a:latin typeface="华文行楷" panose="02010800040101010101" pitchFamily="2" charset="-122"/>
                <a:ea typeface="华文行楷" panose="02010800040101010101" pitchFamily="2" charset="-122"/>
                <a:hlinkClick r:id="rId2"/>
              </a:rPr>
              <a:t>电磁波</a:t>
            </a:r>
            <a:r>
              <a:rPr lang="zh-CN" altLang="en-US" sz="2800" dirty="0">
                <a:solidFill>
                  <a:srgbClr val="333333"/>
                </a:solidFill>
                <a:latin typeface="华文行楷" panose="02010800040101010101" pitchFamily="2" charset="-122"/>
                <a:ea typeface="华文行楷" panose="02010800040101010101" pitchFamily="2" charset="-122"/>
              </a:rPr>
              <a:t>的存在，并且断定电磁波的传播速度</a:t>
            </a:r>
            <a:r>
              <a:rPr lang="zh-CN" altLang="en-US" sz="2800" dirty="0" smtClean="0">
                <a:solidFill>
                  <a:srgbClr val="333333"/>
                </a:solidFill>
                <a:latin typeface="华文行楷" panose="02010800040101010101" pitchFamily="2" charset="-122"/>
                <a:ea typeface="华文行楷" panose="02010800040101010101" pitchFamily="2" charset="-122"/>
              </a:rPr>
              <a:t>为与</a:t>
            </a:r>
            <a:r>
              <a:rPr lang="zh-CN" altLang="en-US" sz="2800" dirty="0" smtClean="0">
                <a:solidFill>
                  <a:srgbClr val="136EC2"/>
                </a:solidFill>
                <a:latin typeface="华文行楷" panose="02010800040101010101" pitchFamily="2" charset="-122"/>
                <a:ea typeface="华文行楷" panose="02010800040101010101" pitchFamily="2" charset="-122"/>
                <a:hlinkClick r:id="rId3"/>
              </a:rPr>
              <a:t>光速</a:t>
            </a:r>
            <a:r>
              <a:rPr lang="zh-CN" altLang="en-US" sz="2800" dirty="0">
                <a:solidFill>
                  <a:srgbClr val="333333"/>
                </a:solidFill>
                <a:latin typeface="华文行楷" panose="02010800040101010101" pitchFamily="2" charset="-122"/>
                <a:ea typeface="华文行楷" panose="02010800040101010101" pitchFamily="2" charset="-122"/>
              </a:rPr>
              <a:t>相同</a:t>
            </a:r>
            <a:r>
              <a:rPr lang="zh-CN" altLang="en-US" sz="2800" dirty="0" smtClean="0">
                <a:solidFill>
                  <a:srgbClr val="333333"/>
                </a:solidFill>
                <a:latin typeface="华文行楷" panose="02010800040101010101" pitchFamily="2" charset="-122"/>
                <a:ea typeface="华文行楷" panose="02010800040101010101" pitchFamily="2" charset="-122"/>
              </a:rPr>
              <a:t>，</a:t>
            </a:r>
            <a:r>
              <a:rPr lang="zh-CN" altLang="en-US" sz="2800" dirty="0">
                <a:solidFill>
                  <a:srgbClr val="333333"/>
                </a:solidFill>
                <a:latin typeface="华文行楷" panose="02010800040101010101" pitchFamily="2" charset="-122"/>
                <a:ea typeface="华文行楷" panose="02010800040101010101" pitchFamily="2" charset="-122"/>
              </a:rPr>
              <a:t>且光也是某种频率的电磁波</a:t>
            </a:r>
            <a:r>
              <a:rPr lang="zh-CN" altLang="en-US" sz="2800" dirty="0" smtClean="0">
                <a:solidFill>
                  <a:srgbClr val="333333"/>
                </a:solidFill>
                <a:latin typeface="华文行楷" panose="02010800040101010101" pitchFamily="2" charset="-122"/>
                <a:ea typeface="华文行楷" panose="02010800040101010101" pitchFamily="2" charset="-122"/>
              </a:rPr>
              <a:t>。</a:t>
            </a:r>
            <a:r>
              <a:rPr lang="zh-CN" altLang="en-US" sz="2800" dirty="0" smtClean="0">
                <a:latin typeface="华文行楷" panose="02010800040101010101" pitchFamily="2" charset="-122"/>
                <a:ea typeface="华文行楷" panose="02010800040101010101" pitchFamily="2" charset="-122"/>
              </a:rPr>
              <a:t>这就是现代文明不可或缺的“电磁波理论”。</a:t>
            </a:r>
            <a:endParaRPr lang="en-US" altLang="zh-CN" sz="2800" dirty="0" smtClean="0">
              <a:latin typeface="华文行楷" panose="02010800040101010101" pitchFamily="2" charset="-122"/>
              <a:ea typeface="华文行楷" panose="02010800040101010101" pitchFamily="2" charset="-122"/>
            </a:endParaRPr>
          </a:p>
          <a:p>
            <a:endParaRPr lang="en-US" altLang="zh-CN" sz="2400" dirty="0" smtClean="0"/>
          </a:p>
          <a:p>
            <a:pPr marL="0" indent="0">
              <a:buNone/>
            </a:pPr>
            <a:endParaRPr lang="zh-CN" altLang="en-US" sz="2000" dirty="0"/>
          </a:p>
        </p:txBody>
      </p:sp>
    </p:spTree>
    <p:extLst>
      <p:ext uri="{BB962C8B-B14F-4D97-AF65-F5344CB8AC3E}">
        <p14:creationId xmlns:p14="http://schemas.microsoft.com/office/powerpoint/2010/main" val="23537059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44238" y="989553"/>
            <a:ext cx="7886700" cy="994172"/>
          </a:xfrm>
        </p:spPr>
        <p:txBody>
          <a:bodyPr/>
          <a:lstStyle/>
          <a:p>
            <a:r>
              <a:rPr lang="en-US" altLang="zh-CN" dirty="0" smtClean="0"/>
              <a:t>Some Results on SDDE</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628650" y="1989641"/>
                <a:ext cx="7886700" cy="2184473"/>
              </a:xfrm>
            </p:spPr>
            <p:txBody>
              <a:bodyPr>
                <a:normAutofit/>
              </a:bodyPr>
              <a:lstStyle/>
              <a:p>
                <a:r>
                  <a:rPr lang="en-US" altLang="zh-CN" sz="1800" dirty="0"/>
                  <a:t>Consider a Stochastic Delay Differential Equation</a:t>
                </a:r>
              </a:p>
              <a:p>
                <a:pPr marL="0" indent="0">
                  <a:buNone/>
                </a:pPr>
                <a:r>
                  <a:rPr lang="en-US" altLang="zh-CN" sz="1800" dirty="0"/>
                  <a:t>          </a:t>
                </a:r>
                <a14:m>
                  <m:oMath xmlns:m="http://schemas.openxmlformats.org/officeDocument/2006/math">
                    <m:r>
                      <a:rPr lang="en-US" altLang="zh-CN" b="0" i="1" smtClean="0">
                        <a:latin typeface="Cambria Math" panose="02040503050406030204" pitchFamily="18" charset="0"/>
                      </a:rPr>
                      <m:t>𝑑𝑥</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𝑡</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𝑓</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𝑡</m:t>
                        </m:r>
                      </m:e>
                    </m:d>
                    <m:r>
                      <a:rPr lang="en-US" altLang="zh-CN" b="0" i="1" smtClean="0">
                        <a:latin typeface="Cambria Math" panose="02040503050406030204" pitchFamily="18" charset="0"/>
                      </a:rPr>
                      <m:t>𝑑𝑡</m:t>
                    </m:r>
                    <m:r>
                      <a:rPr lang="en-US" altLang="zh-CN" b="0" i="1" smtClean="0">
                        <a:latin typeface="Cambria Math" panose="02040503050406030204" pitchFamily="18" charset="0"/>
                      </a:rPr>
                      <m:t>+</m:t>
                    </m:r>
                    <m:r>
                      <a:rPr lang="en-US" altLang="zh-CN" b="0" i="1" smtClean="0">
                        <a:latin typeface="Cambria Math" panose="02040503050406030204" pitchFamily="18" charset="0"/>
                      </a:rPr>
                      <m:t>𝑔</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𝑡</m:t>
                        </m:r>
                      </m:e>
                    </m:d>
                    <m:r>
                      <a:rPr lang="en-US" altLang="zh-CN" b="0" i="1" smtClean="0">
                        <a:latin typeface="Cambria Math" panose="02040503050406030204" pitchFamily="18" charset="0"/>
                      </a:rPr>
                      <m:t>𝑑𝐵</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𝑡</m:t>
                        </m:r>
                      </m:e>
                    </m:d>
                    <m:r>
                      <a:rPr lang="en-US" altLang="zh-CN" b="0" i="0" smtClean="0">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𝑡</m:t>
                    </m:r>
                    <m:r>
                      <a:rPr lang="en-US" altLang="zh-CN" i="1">
                        <a:latin typeface="Cambria Math" panose="02040503050406030204" pitchFamily="18" charset="0"/>
                        <a:ea typeface="Cambria Math" panose="02040503050406030204" pitchFamily="18" charset="0"/>
                      </a:rPr>
                      <m:t>∈</m:t>
                    </m:r>
                    <m:d>
                      <m:dPr>
                        <m:begChr m:val="["/>
                        <m:endChr m:val="]"/>
                        <m:ctrlPr>
                          <a:rPr lang="en-US" altLang="zh-CN" i="1">
                            <a:latin typeface="Cambria Math" panose="02040503050406030204" pitchFamily="18" charset="0"/>
                            <a:ea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0</m:t>
                            </m:r>
                          </m:sub>
                        </m:sSub>
                        <m:r>
                          <a:rPr lang="en-US" altLang="zh-CN" i="1">
                            <a:latin typeface="Cambria Math" panose="02040503050406030204" pitchFamily="18" charset="0"/>
                          </a:rPr>
                          <m:t>,</m:t>
                        </m:r>
                        <m:r>
                          <a:rPr lang="en-US" altLang="zh-CN" i="1">
                            <a:latin typeface="Cambria Math" panose="02040503050406030204" pitchFamily="18" charset="0"/>
                          </a:rPr>
                          <m:t>𝑇</m:t>
                        </m:r>
                      </m:e>
                    </m:d>
                  </m:oMath>
                </a14:m>
                <a:r>
                  <a:rPr lang="en-US" altLang="zh-CN" dirty="0" smtClean="0"/>
                  <a:t> (SDDE)</a:t>
                </a:r>
              </a:p>
              <a:p>
                <a:pPr marL="0" indent="0">
                  <a:buNone/>
                </a:pPr>
                <a:endParaRPr lang="en-US" altLang="zh-CN" sz="1800" dirty="0"/>
              </a:p>
              <a:p>
                <a:pPr lvl="1"/>
                <a14:m>
                  <m:oMath xmlns:m="http://schemas.openxmlformats.org/officeDocument/2006/math">
                    <m:r>
                      <a:rPr lang="en-US" altLang="zh-CN" sz="1350" i="1">
                        <a:latin typeface="Cambria Math" panose="02040503050406030204" pitchFamily="18" charset="0"/>
                      </a:rPr>
                      <m:t>𝐶</m:t>
                    </m:r>
                    <m:d>
                      <m:dPr>
                        <m:ctrlPr>
                          <a:rPr lang="en-US" altLang="zh-CN" sz="1350" i="1">
                            <a:latin typeface="Cambria Math" panose="02040503050406030204" pitchFamily="18" charset="0"/>
                          </a:rPr>
                        </m:ctrlPr>
                      </m:dPr>
                      <m:e>
                        <m:d>
                          <m:dPr>
                            <m:begChr m:val="["/>
                            <m:endChr m:val="]"/>
                            <m:ctrlPr>
                              <a:rPr lang="en-US" altLang="zh-CN" sz="1350" i="1">
                                <a:latin typeface="Cambria Math" panose="02040503050406030204" pitchFamily="18" charset="0"/>
                              </a:rPr>
                            </m:ctrlPr>
                          </m:dPr>
                          <m:e>
                            <m:r>
                              <a:rPr lang="en-US" altLang="zh-CN" sz="1350" i="1">
                                <a:latin typeface="Cambria Math" panose="02040503050406030204" pitchFamily="18" charset="0"/>
                              </a:rPr>
                              <m:t>−</m:t>
                            </m:r>
                            <m:r>
                              <a:rPr lang="zh-CN" altLang="en-US" sz="1350" i="1">
                                <a:latin typeface="Cambria Math" panose="02040503050406030204" pitchFamily="18" charset="0"/>
                              </a:rPr>
                              <m:t>𝜏</m:t>
                            </m:r>
                            <m:r>
                              <a:rPr lang="en-US" altLang="zh-CN" sz="1350" i="1">
                                <a:latin typeface="Cambria Math" panose="02040503050406030204" pitchFamily="18" charset="0"/>
                              </a:rPr>
                              <m:t>,0</m:t>
                            </m:r>
                          </m:e>
                        </m:d>
                        <m:r>
                          <a:rPr lang="en-US" altLang="zh-CN" sz="1350" i="1">
                            <a:latin typeface="Cambria Math" panose="02040503050406030204" pitchFamily="18" charset="0"/>
                          </a:rPr>
                          <m:t>;</m:t>
                        </m:r>
                        <m:sSup>
                          <m:sSupPr>
                            <m:ctrlPr>
                              <a:rPr lang="en-US" altLang="zh-CN" sz="1350" i="1">
                                <a:latin typeface="Cambria Math" panose="02040503050406030204" pitchFamily="18" charset="0"/>
                              </a:rPr>
                            </m:ctrlPr>
                          </m:sSupPr>
                          <m:e>
                            <m:r>
                              <a:rPr lang="en-US" altLang="zh-CN" sz="1350" i="1">
                                <a:latin typeface="Cambria Math" panose="02040503050406030204" pitchFamily="18" charset="0"/>
                              </a:rPr>
                              <m:t>𝑅</m:t>
                            </m:r>
                          </m:e>
                          <m:sup>
                            <m:r>
                              <a:rPr lang="en-US" altLang="zh-CN" sz="1350" i="1">
                                <a:latin typeface="Cambria Math" panose="02040503050406030204" pitchFamily="18" charset="0"/>
                              </a:rPr>
                              <m:t>𝑑</m:t>
                            </m:r>
                          </m:sup>
                        </m:sSup>
                      </m:e>
                    </m:d>
                  </m:oMath>
                </a14:m>
                <a:r>
                  <a:rPr lang="en-US" altLang="zh-CN" sz="1350" dirty="0"/>
                  <a:t>: the family of continuous functions </a:t>
                </a:r>
                <a14:m>
                  <m:oMath xmlns:m="http://schemas.openxmlformats.org/officeDocument/2006/math">
                    <m:r>
                      <a:rPr lang="zh-CN" altLang="en-US" sz="1350" i="1">
                        <a:latin typeface="Cambria Math" panose="02040503050406030204" pitchFamily="18" charset="0"/>
                      </a:rPr>
                      <m:t>𝜑</m:t>
                    </m:r>
                    <m:r>
                      <a:rPr lang="en-US" altLang="zh-CN" sz="1350">
                        <a:latin typeface="Cambria Math" panose="02040503050406030204" pitchFamily="18" charset="0"/>
                      </a:rPr>
                      <m:t>:</m:t>
                    </m:r>
                    <m:d>
                      <m:dPr>
                        <m:begChr m:val="["/>
                        <m:endChr m:val="]"/>
                        <m:ctrlPr>
                          <a:rPr lang="en-US" altLang="zh-CN" sz="1350" i="1">
                            <a:latin typeface="Cambria Math" panose="02040503050406030204" pitchFamily="18" charset="0"/>
                          </a:rPr>
                        </m:ctrlPr>
                      </m:dPr>
                      <m:e>
                        <m:r>
                          <a:rPr lang="en-US" altLang="zh-CN" sz="1350" i="1">
                            <a:latin typeface="Cambria Math" panose="02040503050406030204" pitchFamily="18" charset="0"/>
                          </a:rPr>
                          <m:t>−</m:t>
                        </m:r>
                        <m:r>
                          <a:rPr lang="zh-CN" altLang="en-US" sz="1350" i="1">
                            <a:latin typeface="Cambria Math" panose="02040503050406030204" pitchFamily="18" charset="0"/>
                          </a:rPr>
                          <m:t>𝜏</m:t>
                        </m:r>
                        <m:r>
                          <a:rPr lang="en-US" altLang="zh-CN" sz="1350" i="1">
                            <a:latin typeface="Cambria Math" panose="02040503050406030204" pitchFamily="18" charset="0"/>
                          </a:rPr>
                          <m:t>,0</m:t>
                        </m:r>
                      </m:e>
                    </m:d>
                    <m:r>
                      <a:rPr lang="en-US" altLang="zh-CN" sz="1350" dirty="0">
                        <a:latin typeface="Cambria Math" panose="02040503050406030204" pitchFamily="18" charset="0"/>
                        <a:ea typeface="Cambria Math" panose="02040503050406030204" pitchFamily="18" charset="0"/>
                      </a:rPr>
                      <m:t>→</m:t>
                    </m:r>
                    <m:sSup>
                      <m:sSupPr>
                        <m:ctrlPr>
                          <a:rPr lang="en-US" altLang="zh-CN" sz="1350" i="1">
                            <a:latin typeface="Cambria Math" panose="02040503050406030204" pitchFamily="18" charset="0"/>
                          </a:rPr>
                        </m:ctrlPr>
                      </m:sSupPr>
                      <m:e>
                        <m:r>
                          <a:rPr lang="en-US" altLang="zh-CN" sz="1350" i="1">
                            <a:latin typeface="Cambria Math" panose="02040503050406030204" pitchFamily="18" charset="0"/>
                          </a:rPr>
                          <m:t>𝑅</m:t>
                        </m:r>
                      </m:e>
                      <m:sup>
                        <m:r>
                          <a:rPr lang="en-US" altLang="zh-CN" sz="1350" i="1">
                            <a:latin typeface="Cambria Math" panose="02040503050406030204" pitchFamily="18" charset="0"/>
                          </a:rPr>
                          <m:t>𝑑</m:t>
                        </m:r>
                      </m:sup>
                    </m:sSup>
                    <m:r>
                      <a:rPr lang="en-US" altLang="zh-CN" sz="1350">
                        <a:latin typeface="Cambria Math" panose="02040503050406030204" pitchFamily="18" charset="0"/>
                      </a:rPr>
                      <m:t>,</m:t>
                    </m:r>
                  </m:oMath>
                </a14:m>
                <a:r>
                  <a:rPr lang="en-US" altLang="zh-CN" sz="1350" dirty="0"/>
                  <a:t> </a:t>
                </a:r>
                <a14:m>
                  <m:oMath xmlns:m="http://schemas.openxmlformats.org/officeDocument/2006/math">
                    <m:d>
                      <m:dPr>
                        <m:begChr m:val="‖"/>
                        <m:endChr m:val="‖"/>
                        <m:ctrlPr>
                          <a:rPr lang="en-US" altLang="zh-CN" sz="1350" i="1">
                            <a:latin typeface="Cambria Math" panose="02040503050406030204" pitchFamily="18" charset="0"/>
                          </a:rPr>
                        </m:ctrlPr>
                      </m:dPr>
                      <m:e>
                        <m:r>
                          <a:rPr lang="zh-CN" altLang="en-US" sz="1350" i="1">
                            <a:latin typeface="Cambria Math" panose="02040503050406030204" pitchFamily="18" charset="0"/>
                          </a:rPr>
                          <m:t>𝜑</m:t>
                        </m:r>
                      </m:e>
                    </m:d>
                    <m:r>
                      <a:rPr lang="en-US" altLang="zh-CN" sz="1350" i="1">
                        <a:latin typeface="Cambria Math" panose="02040503050406030204" pitchFamily="18" charset="0"/>
                      </a:rPr>
                      <m:t>=</m:t>
                    </m:r>
                    <m:sSub>
                      <m:sSubPr>
                        <m:ctrlPr>
                          <a:rPr lang="en-US" altLang="zh-CN" sz="1350" i="1">
                            <a:latin typeface="Cambria Math" panose="02040503050406030204" pitchFamily="18" charset="0"/>
                          </a:rPr>
                        </m:ctrlPr>
                      </m:sSubPr>
                      <m:e>
                        <m:r>
                          <a:rPr lang="en-US" altLang="zh-CN" sz="1350" i="1">
                            <a:latin typeface="Cambria Math" panose="02040503050406030204" pitchFamily="18" charset="0"/>
                          </a:rPr>
                          <m:t>𝑠𝑢𝑝</m:t>
                        </m:r>
                      </m:e>
                      <m:sub>
                        <m:r>
                          <a:rPr lang="en-US" altLang="zh-CN" sz="1350" i="1">
                            <a:latin typeface="Cambria Math" panose="02040503050406030204" pitchFamily="18" charset="0"/>
                          </a:rPr>
                          <m:t>−</m:t>
                        </m:r>
                        <m:r>
                          <a:rPr lang="zh-CN" altLang="en-US" sz="1350" i="1">
                            <a:latin typeface="Cambria Math" panose="02040503050406030204" pitchFamily="18" charset="0"/>
                          </a:rPr>
                          <m:t>𝜏</m:t>
                        </m:r>
                        <m:r>
                          <a:rPr lang="zh-CN" altLang="en-US" sz="1350" i="1">
                            <a:latin typeface="Cambria Math" panose="02040503050406030204" pitchFamily="18" charset="0"/>
                          </a:rPr>
                          <m:t>≤</m:t>
                        </m:r>
                        <m:r>
                          <a:rPr lang="zh-CN" altLang="en-US" sz="1350" i="1">
                            <a:latin typeface="Cambria Math" panose="02040503050406030204" pitchFamily="18" charset="0"/>
                          </a:rPr>
                          <m:t>𝜃</m:t>
                        </m:r>
                        <m:r>
                          <a:rPr lang="zh-CN" altLang="en-US" sz="1350" i="1">
                            <a:latin typeface="Cambria Math" panose="02040503050406030204" pitchFamily="18" charset="0"/>
                          </a:rPr>
                          <m:t>≤0</m:t>
                        </m:r>
                      </m:sub>
                    </m:sSub>
                    <m:d>
                      <m:dPr>
                        <m:begChr m:val="|"/>
                        <m:endChr m:val="|"/>
                        <m:ctrlPr>
                          <a:rPr lang="en-US" altLang="zh-CN" sz="1350" i="1">
                            <a:latin typeface="Cambria Math" panose="02040503050406030204" pitchFamily="18" charset="0"/>
                          </a:rPr>
                        </m:ctrlPr>
                      </m:dPr>
                      <m:e>
                        <m:r>
                          <a:rPr lang="zh-CN" altLang="en-US" sz="1350" i="1">
                            <a:latin typeface="Cambria Math" panose="02040503050406030204" pitchFamily="18" charset="0"/>
                          </a:rPr>
                          <m:t>𝜑</m:t>
                        </m:r>
                        <m:d>
                          <m:dPr>
                            <m:ctrlPr>
                              <a:rPr lang="en-US" altLang="zh-CN" sz="1350" i="1">
                                <a:latin typeface="Cambria Math" panose="02040503050406030204" pitchFamily="18" charset="0"/>
                              </a:rPr>
                            </m:ctrlPr>
                          </m:dPr>
                          <m:e>
                            <m:r>
                              <a:rPr lang="zh-CN" altLang="en-US" sz="1350" i="1">
                                <a:latin typeface="Cambria Math" panose="02040503050406030204" pitchFamily="18" charset="0"/>
                              </a:rPr>
                              <m:t>𝜃</m:t>
                            </m:r>
                          </m:e>
                        </m:d>
                      </m:e>
                    </m:d>
                  </m:oMath>
                </a14:m>
                <a:r>
                  <a:rPr lang="en-US" altLang="zh-CN" sz="1350" dirty="0"/>
                  <a:t>. </a:t>
                </a:r>
              </a:p>
              <a:p>
                <a:pPr lvl="1"/>
                <a14:m>
                  <m:oMath xmlns:m="http://schemas.openxmlformats.org/officeDocument/2006/math">
                    <m:sSub>
                      <m:sSubPr>
                        <m:ctrlPr>
                          <a:rPr lang="en-US" altLang="zh-CN" sz="1350" i="1">
                            <a:latin typeface="Cambria Math" panose="02040503050406030204" pitchFamily="18" charset="0"/>
                          </a:rPr>
                        </m:ctrlPr>
                      </m:sSubPr>
                      <m:e>
                        <m:r>
                          <a:rPr lang="en-US" altLang="zh-CN" sz="1350" i="1">
                            <a:latin typeface="Cambria Math" panose="02040503050406030204" pitchFamily="18" charset="0"/>
                          </a:rPr>
                          <m:t>𝑥</m:t>
                        </m:r>
                      </m:e>
                      <m:sub>
                        <m:r>
                          <a:rPr lang="en-US" altLang="zh-CN" sz="1350" i="1">
                            <a:latin typeface="Cambria Math" panose="02040503050406030204" pitchFamily="18" charset="0"/>
                          </a:rPr>
                          <m:t>𝑡</m:t>
                        </m:r>
                      </m:sub>
                    </m:sSub>
                    <m:r>
                      <a:rPr lang="en-US" altLang="zh-CN" sz="1350" i="1">
                        <a:latin typeface="Cambria Math" panose="02040503050406030204" pitchFamily="18" charset="0"/>
                      </a:rPr>
                      <m:t>=</m:t>
                    </m:r>
                    <m:d>
                      <m:dPr>
                        <m:begChr m:val="{"/>
                        <m:endChr m:val="}"/>
                        <m:ctrlPr>
                          <a:rPr lang="en-US" altLang="zh-CN" sz="1350" i="1">
                            <a:latin typeface="Cambria Math" panose="02040503050406030204" pitchFamily="18" charset="0"/>
                          </a:rPr>
                        </m:ctrlPr>
                      </m:dPr>
                      <m:e>
                        <m:r>
                          <a:rPr lang="en-US" altLang="zh-CN" sz="1350" i="1">
                            <a:latin typeface="Cambria Math" panose="02040503050406030204" pitchFamily="18" charset="0"/>
                          </a:rPr>
                          <m:t>𝑥</m:t>
                        </m:r>
                        <m:d>
                          <m:dPr>
                            <m:ctrlPr>
                              <a:rPr lang="en-US" altLang="zh-CN" sz="1350" i="1">
                                <a:latin typeface="Cambria Math" panose="02040503050406030204" pitchFamily="18" charset="0"/>
                              </a:rPr>
                            </m:ctrlPr>
                          </m:dPr>
                          <m:e>
                            <m:r>
                              <a:rPr lang="en-US" altLang="zh-CN" sz="1350" i="1">
                                <a:latin typeface="Cambria Math" panose="02040503050406030204" pitchFamily="18" charset="0"/>
                              </a:rPr>
                              <m:t>𝑡</m:t>
                            </m:r>
                            <m:r>
                              <a:rPr lang="en-US" altLang="zh-CN" sz="1350" i="1">
                                <a:latin typeface="Cambria Math" panose="02040503050406030204" pitchFamily="18" charset="0"/>
                              </a:rPr>
                              <m:t>+</m:t>
                            </m:r>
                            <m:r>
                              <a:rPr lang="zh-CN" altLang="en-US" sz="1350" i="1">
                                <a:latin typeface="Cambria Math" panose="02040503050406030204" pitchFamily="18" charset="0"/>
                              </a:rPr>
                              <m:t>𝜃</m:t>
                            </m:r>
                          </m:e>
                        </m:d>
                        <m:r>
                          <a:rPr lang="en-US" altLang="zh-CN" sz="1350" i="1">
                            <a:latin typeface="Cambria Math" panose="02040503050406030204" pitchFamily="18" charset="0"/>
                          </a:rPr>
                          <m:t>:−</m:t>
                        </m:r>
                        <m:r>
                          <a:rPr lang="zh-CN" altLang="en-US" sz="1350" i="1">
                            <a:latin typeface="Cambria Math" panose="02040503050406030204" pitchFamily="18" charset="0"/>
                          </a:rPr>
                          <m:t>𝜏</m:t>
                        </m:r>
                        <m:r>
                          <a:rPr lang="zh-CN" altLang="en-US" sz="1350" i="1">
                            <a:latin typeface="Cambria Math" panose="02040503050406030204" pitchFamily="18" charset="0"/>
                          </a:rPr>
                          <m:t>≤</m:t>
                        </m:r>
                        <m:r>
                          <a:rPr lang="zh-CN" altLang="en-US" sz="1350" i="1">
                            <a:latin typeface="Cambria Math" panose="02040503050406030204" pitchFamily="18" charset="0"/>
                          </a:rPr>
                          <m:t>𝜃</m:t>
                        </m:r>
                        <m:r>
                          <a:rPr lang="zh-CN" altLang="en-US" sz="1350" i="1">
                            <a:latin typeface="Cambria Math" panose="02040503050406030204" pitchFamily="18" charset="0"/>
                          </a:rPr>
                          <m:t>≤0</m:t>
                        </m:r>
                      </m:e>
                    </m:d>
                    <m:r>
                      <a:rPr lang="en-US" altLang="zh-CN" sz="1350">
                        <a:latin typeface="Cambria Math" panose="02040503050406030204" pitchFamily="18" charset="0"/>
                      </a:rPr>
                      <m:t>,</m:t>
                    </m:r>
                  </m:oMath>
                </a14:m>
                <a:r>
                  <a:rPr lang="en-US" altLang="zh-CN" sz="1350" dirty="0"/>
                  <a:t>   initial data </a:t>
                </a:r>
                <a14:m>
                  <m:oMath xmlns:m="http://schemas.openxmlformats.org/officeDocument/2006/math">
                    <m:sSub>
                      <m:sSubPr>
                        <m:ctrlPr>
                          <a:rPr lang="en-US" altLang="zh-CN" sz="1350" i="1">
                            <a:latin typeface="Cambria Math" panose="02040503050406030204" pitchFamily="18" charset="0"/>
                          </a:rPr>
                        </m:ctrlPr>
                      </m:sSubPr>
                      <m:e>
                        <m:r>
                          <a:rPr lang="en-US" altLang="zh-CN" sz="1350" i="1">
                            <a:latin typeface="Cambria Math" panose="02040503050406030204" pitchFamily="18" charset="0"/>
                          </a:rPr>
                          <m:t>𝑥</m:t>
                        </m:r>
                      </m:e>
                      <m:sub>
                        <m:sSub>
                          <m:sSubPr>
                            <m:ctrlPr>
                              <a:rPr lang="en-US" altLang="zh-CN" sz="1350" i="1">
                                <a:latin typeface="Cambria Math" panose="02040503050406030204" pitchFamily="18" charset="0"/>
                              </a:rPr>
                            </m:ctrlPr>
                          </m:sSubPr>
                          <m:e>
                            <m:r>
                              <a:rPr lang="en-US" altLang="zh-CN" sz="1350" i="1">
                                <a:latin typeface="Cambria Math" panose="02040503050406030204" pitchFamily="18" charset="0"/>
                              </a:rPr>
                              <m:t>𝑡</m:t>
                            </m:r>
                          </m:e>
                          <m:sub>
                            <m:r>
                              <a:rPr lang="en-US" altLang="zh-CN" sz="1350" i="1">
                                <a:latin typeface="Cambria Math" panose="02040503050406030204" pitchFamily="18" charset="0"/>
                              </a:rPr>
                              <m:t>0</m:t>
                            </m:r>
                          </m:sub>
                        </m:sSub>
                      </m:sub>
                    </m:sSub>
                    <m:r>
                      <a:rPr lang="en-US" altLang="zh-CN" sz="1350" i="1">
                        <a:latin typeface="Cambria Math" panose="02040503050406030204" pitchFamily="18" charset="0"/>
                      </a:rPr>
                      <m:t>=</m:t>
                    </m:r>
                    <m:r>
                      <a:rPr lang="zh-CN" altLang="en-US" sz="1350" i="1">
                        <a:latin typeface="Cambria Math" panose="02040503050406030204" pitchFamily="18" charset="0"/>
                      </a:rPr>
                      <m:t>𝜉</m:t>
                    </m:r>
                    <m:r>
                      <a:rPr lang="en-US" altLang="zh-CN" sz="1350" i="1">
                        <a:latin typeface="Cambria Math" panose="02040503050406030204" pitchFamily="18" charset="0"/>
                      </a:rPr>
                      <m:t>=</m:t>
                    </m:r>
                    <m:d>
                      <m:dPr>
                        <m:begChr m:val="{"/>
                        <m:endChr m:val="}"/>
                        <m:ctrlPr>
                          <a:rPr lang="en-US" altLang="zh-CN" sz="1350" i="1">
                            <a:latin typeface="Cambria Math" panose="02040503050406030204" pitchFamily="18" charset="0"/>
                          </a:rPr>
                        </m:ctrlPr>
                      </m:dPr>
                      <m:e>
                        <m:r>
                          <a:rPr lang="zh-CN" altLang="en-US" sz="1350" i="1">
                            <a:latin typeface="Cambria Math" panose="02040503050406030204" pitchFamily="18" charset="0"/>
                          </a:rPr>
                          <m:t>𝜉</m:t>
                        </m:r>
                        <m:d>
                          <m:dPr>
                            <m:ctrlPr>
                              <a:rPr lang="en-US" altLang="zh-CN" sz="1350" i="1">
                                <a:latin typeface="Cambria Math" panose="02040503050406030204" pitchFamily="18" charset="0"/>
                              </a:rPr>
                            </m:ctrlPr>
                          </m:dPr>
                          <m:e>
                            <m:r>
                              <a:rPr lang="zh-CN" altLang="en-US" sz="1350" i="1">
                                <a:latin typeface="Cambria Math" panose="02040503050406030204" pitchFamily="18" charset="0"/>
                              </a:rPr>
                              <m:t>𝜃</m:t>
                            </m:r>
                          </m:e>
                        </m:d>
                        <m:r>
                          <a:rPr lang="en-US" altLang="zh-CN" sz="1350" i="1">
                            <a:latin typeface="Cambria Math" panose="02040503050406030204" pitchFamily="18" charset="0"/>
                          </a:rPr>
                          <m:t>:−</m:t>
                        </m:r>
                        <m:r>
                          <a:rPr lang="zh-CN" altLang="en-US" sz="1350" i="1">
                            <a:latin typeface="Cambria Math" panose="02040503050406030204" pitchFamily="18" charset="0"/>
                          </a:rPr>
                          <m:t>𝜏</m:t>
                        </m:r>
                        <m:r>
                          <a:rPr lang="zh-CN" altLang="en-US" sz="1350" i="1">
                            <a:latin typeface="Cambria Math" panose="02040503050406030204" pitchFamily="18" charset="0"/>
                          </a:rPr>
                          <m:t>≤</m:t>
                        </m:r>
                        <m:r>
                          <a:rPr lang="zh-CN" altLang="en-US" sz="1350" i="1">
                            <a:latin typeface="Cambria Math" panose="02040503050406030204" pitchFamily="18" charset="0"/>
                          </a:rPr>
                          <m:t>𝜃</m:t>
                        </m:r>
                        <m:r>
                          <a:rPr lang="zh-CN" altLang="en-US" sz="1350" i="1">
                            <a:latin typeface="Cambria Math" panose="02040503050406030204" pitchFamily="18" charset="0"/>
                          </a:rPr>
                          <m:t>≤0</m:t>
                        </m:r>
                      </m:e>
                    </m:d>
                    <m:r>
                      <a:rPr lang="en-US" altLang="zh-CN" sz="1350">
                        <a:latin typeface="Cambria Math" panose="02040503050406030204" pitchFamily="18" charset="0"/>
                      </a:rPr>
                      <m:t>, </m:t>
                    </m:r>
                    <m:r>
                      <m:rPr>
                        <m:sty m:val="p"/>
                      </m:rPr>
                      <a:rPr lang="en-US" altLang="zh-CN" sz="1350">
                        <a:latin typeface="Cambria Math" panose="02040503050406030204" pitchFamily="18" charset="0"/>
                      </a:rPr>
                      <m:t>E</m:t>
                    </m:r>
                    <m:sSup>
                      <m:sSupPr>
                        <m:ctrlPr>
                          <a:rPr lang="en-US" altLang="zh-CN" sz="1350" i="1">
                            <a:latin typeface="Cambria Math" panose="02040503050406030204" pitchFamily="18" charset="0"/>
                          </a:rPr>
                        </m:ctrlPr>
                      </m:sSupPr>
                      <m:e>
                        <m:d>
                          <m:dPr>
                            <m:begChr m:val="‖"/>
                            <m:endChr m:val="‖"/>
                            <m:ctrlPr>
                              <a:rPr lang="en-US" altLang="zh-CN" sz="1350" i="1">
                                <a:latin typeface="Cambria Math" panose="02040503050406030204" pitchFamily="18" charset="0"/>
                              </a:rPr>
                            </m:ctrlPr>
                          </m:dPr>
                          <m:e>
                            <m:r>
                              <a:rPr lang="zh-CN" altLang="en-US" sz="1350" i="1">
                                <a:latin typeface="Cambria Math" panose="02040503050406030204" pitchFamily="18" charset="0"/>
                              </a:rPr>
                              <m:t>𝜉</m:t>
                            </m:r>
                          </m:e>
                        </m:d>
                      </m:e>
                      <m:sup>
                        <m:r>
                          <a:rPr lang="en-US" altLang="zh-CN" sz="1350" i="1">
                            <a:latin typeface="Cambria Math" panose="02040503050406030204" pitchFamily="18" charset="0"/>
                          </a:rPr>
                          <m:t>2</m:t>
                        </m:r>
                      </m:sup>
                    </m:sSup>
                    <m:r>
                      <a:rPr lang="en-US" altLang="zh-CN" sz="1350" i="1">
                        <a:latin typeface="Cambria Math" panose="02040503050406030204" pitchFamily="18" charset="0"/>
                        <a:ea typeface="Cambria Math" panose="02040503050406030204" pitchFamily="18" charset="0"/>
                      </a:rPr>
                      <m:t>&lt;∞</m:t>
                    </m:r>
                  </m:oMath>
                </a14:m>
                <a:r>
                  <a:rPr lang="en-US" altLang="zh-CN" sz="1350" dirty="0"/>
                  <a:t>. </a:t>
                </a:r>
              </a:p>
              <a:p>
                <a:pPr lvl="1"/>
                <a:endParaRPr lang="en-US" altLang="zh-CN" sz="1350" dirty="0"/>
              </a:p>
              <a:p>
                <a:endParaRPr lang="en-US" altLang="zh-CN" sz="1800" dirty="0"/>
              </a:p>
              <a:p>
                <a:pPr lvl="1"/>
                <a:endParaRPr lang="zh-CN" altLang="en-US" sz="15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838200" y="1509855"/>
                <a:ext cx="10515600" cy="2912630"/>
              </a:xfrm>
              <a:blipFill rotWithShape="0">
                <a:blip r:embed="rId3"/>
                <a:stretch>
                  <a:fillRect l="-812" t="-2935"/>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fld id="{242A13EE-3AD0-4ED1-BFA1-A1979040AD4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灯片编号占位符 4"/>
          <p:cNvSpPr>
            <a:spLocks noGrp="1"/>
          </p:cNvSpPr>
          <p:nvPr>
            <p:ph type="sldNum" sz="quarter" idx="12"/>
          </p:nvPr>
        </p:nvSpPr>
        <p:spPr/>
        <p:txBody>
          <a:bodyPr/>
          <a:lstStyle/>
          <a:p>
            <a:fld id="{884ECFF8-4839-4F22-B682-00FC582E39E3}" type="slidenum">
              <a:rPr lang="en-US" smtClean="0">
                <a:solidFill>
                  <a:prstClr val="black">
                    <a:tint val="75000"/>
                  </a:prstClr>
                </a:solidFill>
              </a:rPr>
              <a:pPr/>
              <a:t>80</a:t>
            </a:fld>
            <a:endParaRPr lang="en-US" dirty="0">
              <a:solidFill>
                <a:prstClr val="black">
                  <a:tint val="75000"/>
                </a:prstClr>
              </a:solidFill>
            </a:endParaRPr>
          </a:p>
        </p:txBody>
      </p:sp>
      <mc:AlternateContent xmlns:mc="http://schemas.openxmlformats.org/markup-compatibility/2006" xmlns:a14="http://schemas.microsoft.com/office/drawing/2010/main">
        <mc:Choice Requires="a14">
          <p:sp>
            <p:nvSpPr>
              <p:cNvPr id="10" name="Rounded Rectangle 5"/>
              <p:cNvSpPr/>
              <p:nvPr/>
            </p:nvSpPr>
            <p:spPr>
              <a:xfrm>
                <a:off x="211279" y="3789048"/>
                <a:ext cx="8552618" cy="21738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altLang="zh-CN" sz="1600" b="1" dirty="0">
                    <a:solidFill>
                      <a:prstClr val="black"/>
                    </a:solidFill>
                  </a:rPr>
                  <a:t>Theorem 5.2.2 </a:t>
                </a:r>
                <a:r>
                  <a:rPr lang="en-US" altLang="zh-CN" sz="2000" dirty="0">
                    <a:solidFill>
                      <a:srgbClr val="0070C0"/>
                    </a:solidFill>
                  </a:rPr>
                  <a:t>[Mao 2007] </a:t>
                </a:r>
                <a:r>
                  <a:rPr lang="en-US" altLang="zh-CN" sz="1600" dirty="0">
                    <a:solidFill>
                      <a:prstClr val="black"/>
                    </a:solidFill>
                  </a:rPr>
                  <a:t>Assume that there exist two positive constants </a:t>
                </a:r>
                <a14:m>
                  <m:oMath xmlns:m="http://schemas.openxmlformats.org/officeDocument/2006/math">
                    <m:acc>
                      <m:accPr>
                        <m:chr m:val="̅"/>
                        <m:ctrlPr>
                          <a:rPr lang="en-US" altLang="zh-CN" sz="1600" i="1">
                            <a:solidFill>
                              <a:prstClr val="black"/>
                            </a:solidFill>
                            <a:latin typeface="Cambria Math" panose="02040503050406030204" pitchFamily="18" charset="0"/>
                          </a:rPr>
                        </m:ctrlPr>
                      </m:accPr>
                      <m:e>
                        <m:r>
                          <a:rPr lang="en-US" altLang="zh-CN" sz="1600" i="1">
                            <a:solidFill>
                              <a:prstClr val="black"/>
                            </a:solidFill>
                            <a:latin typeface="Cambria Math" panose="02040503050406030204" pitchFamily="18" charset="0"/>
                          </a:rPr>
                          <m:t>𝐾</m:t>
                        </m:r>
                      </m:e>
                    </m:acc>
                  </m:oMath>
                </a14:m>
                <a:r>
                  <a:rPr lang="zh-CN" altLang="en-US" sz="1600" dirty="0">
                    <a:solidFill>
                      <a:prstClr val="black"/>
                    </a:solidFill>
                  </a:rPr>
                  <a:t> </a:t>
                </a:r>
                <a:r>
                  <a:rPr lang="en-US" altLang="zh-CN" sz="1600" dirty="0">
                    <a:solidFill>
                      <a:prstClr val="black"/>
                    </a:solidFill>
                  </a:rPr>
                  <a:t>and </a:t>
                </a:r>
                <a14:m>
                  <m:oMath xmlns:m="http://schemas.openxmlformats.org/officeDocument/2006/math">
                    <m:r>
                      <a:rPr lang="en-US" altLang="zh-CN" sz="1600" i="1">
                        <a:solidFill>
                          <a:prstClr val="black"/>
                        </a:solidFill>
                        <a:latin typeface="Cambria Math" panose="02040503050406030204" pitchFamily="18" charset="0"/>
                      </a:rPr>
                      <m:t>𝐾</m:t>
                    </m:r>
                  </m:oMath>
                </a14:m>
                <a:r>
                  <a:rPr lang="zh-CN" altLang="en-US" sz="1600" dirty="0">
                    <a:solidFill>
                      <a:prstClr val="black"/>
                    </a:solidFill>
                  </a:rPr>
                  <a:t> </a:t>
                </a:r>
                <a:r>
                  <a:rPr lang="en-US" altLang="zh-CN" sz="1600" dirty="0">
                    <a:solidFill>
                      <a:prstClr val="black"/>
                    </a:solidFill>
                  </a:rPr>
                  <a:t>s.t.</a:t>
                </a:r>
              </a:p>
              <a:p>
                <a:pPr fontAlgn="auto">
                  <a:spcBef>
                    <a:spcPts val="0"/>
                  </a:spcBef>
                  <a:spcAft>
                    <a:spcPts val="0"/>
                  </a:spcAft>
                </a:pPr>
                <a:r>
                  <a:rPr lang="en-US" altLang="zh-CN" sz="1600" dirty="0">
                    <a:solidFill>
                      <a:prstClr val="black"/>
                    </a:solidFill>
                  </a:rPr>
                  <a:t>(</a:t>
                </a:r>
                <a:r>
                  <a:rPr lang="en-US" altLang="zh-CN" sz="1600" dirty="0" err="1">
                    <a:solidFill>
                      <a:prstClr val="black"/>
                    </a:solidFill>
                  </a:rPr>
                  <a:t>i</a:t>
                </a:r>
                <a:r>
                  <a:rPr lang="en-US" altLang="zh-CN" sz="1600" dirty="0">
                    <a:solidFill>
                      <a:prstClr val="black"/>
                    </a:solidFill>
                  </a:rPr>
                  <a:t>) (uniform Lipschitz condition) for all </a:t>
                </a:r>
                <a14:m>
                  <m:oMath xmlns:m="http://schemas.openxmlformats.org/officeDocument/2006/math">
                    <m:r>
                      <a:rPr lang="zh-CN" altLang="en-US" sz="1600" i="1">
                        <a:solidFill>
                          <a:prstClr val="black"/>
                        </a:solidFill>
                        <a:latin typeface="Cambria Math" panose="02040503050406030204" pitchFamily="18" charset="0"/>
                      </a:rPr>
                      <m:t>𝜑</m:t>
                    </m:r>
                    <m:r>
                      <a:rPr lang="en-US" altLang="zh-CN" sz="1600" i="1">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𝜙</m:t>
                    </m:r>
                    <m:r>
                      <a:rPr lang="zh-CN" altLang="en-US"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𝐶</m:t>
                    </m:r>
                    <m:d>
                      <m:dPr>
                        <m:ctrlPr>
                          <a:rPr lang="en-US" altLang="zh-CN" sz="1600" i="1">
                            <a:solidFill>
                              <a:prstClr val="black"/>
                            </a:solidFill>
                            <a:latin typeface="Cambria Math" panose="02040503050406030204" pitchFamily="18" charset="0"/>
                          </a:rPr>
                        </m:ctrlPr>
                      </m:dPr>
                      <m:e>
                        <m:d>
                          <m:dPr>
                            <m:begChr m:val="["/>
                            <m:endChr m:val="]"/>
                            <m:ctrlPr>
                              <a:rPr lang="en-US" altLang="zh-CN" sz="1600" i="1">
                                <a:solidFill>
                                  <a:prstClr val="black"/>
                                </a:solidFill>
                                <a:latin typeface="Cambria Math" panose="02040503050406030204" pitchFamily="18" charset="0"/>
                              </a:rPr>
                            </m:ctrlPr>
                          </m:dPr>
                          <m:e>
                            <m:r>
                              <a:rPr lang="en-US" altLang="zh-CN" sz="1600" i="1">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𝜏</m:t>
                            </m:r>
                            <m:r>
                              <a:rPr lang="en-US" altLang="zh-CN" sz="1600" i="1">
                                <a:solidFill>
                                  <a:prstClr val="black"/>
                                </a:solidFill>
                                <a:latin typeface="Cambria Math" panose="02040503050406030204" pitchFamily="18" charset="0"/>
                              </a:rPr>
                              <m:t>,0</m:t>
                            </m:r>
                          </m:e>
                        </m:d>
                        <m:r>
                          <a:rPr lang="en-US" altLang="zh-CN" sz="1600" i="1">
                            <a:solidFill>
                              <a:prstClr val="black"/>
                            </a:solidFill>
                            <a:latin typeface="Cambria Math" panose="02040503050406030204" pitchFamily="18" charset="0"/>
                          </a:rPr>
                          <m:t>;</m:t>
                        </m:r>
                        <m:sSup>
                          <m:sSupPr>
                            <m:ctrlPr>
                              <a:rPr lang="en-US" altLang="zh-CN" sz="1600" i="1">
                                <a:solidFill>
                                  <a:prstClr val="black"/>
                                </a:solidFill>
                                <a:latin typeface="Cambria Math" panose="02040503050406030204" pitchFamily="18" charset="0"/>
                              </a:rPr>
                            </m:ctrlPr>
                          </m:sSupPr>
                          <m:e>
                            <m:r>
                              <a:rPr lang="en-US" altLang="zh-CN" sz="1600" i="1">
                                <a:solidFill>
                                  <a:prstClr val="black"/>
                                </a:solidFill>
                                <a:latin typeface="Cambria Math" panose="02040503050406030204" pitchFamily="18" charset="0"/>
                              </a:rPr>
                              <m:t>𝑅</m:t>
                            </m:r>
                          </m:e>
                          <m:sup>
                            <m:r>
                              <a:rPr lang="en-US" altLang="zh-CN" sz="1600" i="1">
                                <a:solidFill>
                                  <a:prstClr val="black"/>
                                </a:solidFill>
                                <a:latin typeface="Cambria Math" panose="02040503050406030204" pitchFamily="18" charset="0"/>
                              </a:rPr>
                              <m:t>𝑑</m:t>
                            </m:r>
                          </m:sup>
                        </m:sSup>
                      </m:e>
                    </m:d>
                  </m:oMath>
                </a14:m>
                <a:r>
                  <a:rPr lang="zh-CN" altLang="en-US" sz="1600" dirty="0">
                    <a:solidFill>
                      <a:prstClr val="black"/>
                    </a:solidFill>
                  </a:rPr>
                  <a:t> </a:t>
                </a:r>
                <a:r>
                  <a:rPr lang="en-US" altLang="zh-CN" sz="1600" dirty="0">
                    <a:solidFill>
                      <a:prstClr val="black"/>
                    </a:solidFill>
                  </a:rPr>
                  <a:t>and </a:t>
                </a:r>
                <a14:m>
                  <m:oMath xmlns:m="http://schemas.openxmlformats.org/officeDocument/2006/math">
                    <m:r>
                      <a:rPr lang="en-US" altLang="zh-CN" sz="1600" i="1">
                        <a:solidFill>
                          <a:prstClr val="black"/>
                        </a:solidFill>
                        <a:latin typeface="Cambria Math" panose="02040503050406030204" pitchFamily="18" charset="0"/>
                        <a:ea typeface="Cambria Math" panose="02040503050406030204" pitchFamily="18" charset="0"/>
                      </a:rPr>
                      <m:t>𝑡</m:t>
                    </m:r>
                    <m:r>
                      <a:rPr lang="en-US" altLang="zh-CN" sz="1600" i="1">
                        <a:solidFill>
                          <a:prstClr val="black"/>
                        </a:solidFill>
                        <a:latin typeface="Cambria Math" panose="02040503050406030204" pitchFamily="18" charset="0"/>
                        <a:ea typeface="Cambria Math" panose="02040503050406030204" pitchFamily="18" charset="0"/>
                      </a:rPr>
                      <m:t>∈</m:t>
                    </m:r>
                    <m:d>
                      <m:dPr>
                        <m:begChr m:val="["/>
                        <m:endChr m:val="]"/>
                        <m:ctrlPr>
                          <a:rPr lang="en-US" altLang="zh-CN" sz="1600" i="1">
                            <a:solidFill>
                              <a:prstClr val="black"/>
                            </a:solidFill>
                            <a:latin typeface="Cambria Math" panose="02040503050406030204" pitchFamily="18" charset="0"/>
                            <a:ea typeface="Cambria Math" panose="02040503050406030204" pitchFamily="18" charset="0"/>
                          </a:rPr>
                        </m:ctrlPr>
                      </m:dPr>
                      <m:e>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𝑡</m:t>
                            </m:r>
                          </m:e>
                          <m:sub>
                            <m:r>
                              <a:rPr lang="en-US" altLang="zh-CN" sz="1600" i="1">
                                <a:solidFill>
                                  <a:prstClr val="black"/>
                                </a:solidFill>
                                <a:latin typeface="Cambria Math" panose="02040503050406030204" pitchFamily="18" charset="0"/>
                              </a:rPr>
                              <m:t>0</m:t>
                            </m:r>
                          </m:sub>
                        </m:sSub>
                        <m:r>
                          <a:rPr lang="en-US" altLang="zh-CN"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𝑇</m:t>
                        </m:r>
                      </m:e>
                    </m:d>
                  </m:oMath>
                </a14:m>
                <a:r>
                  <a:rPr lang="en-US" altLang="zh-CN" sz="1600" dirty="0">
                    <a:solidFill>
                      <a:prstClr val="black"/>
                    </a:solidFill>
                  </a:rPr>
                  <a:t>,</a:t>
                </a:r>
              </a:p>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altLang="zh-CN" sz="1600" i="1">
                              <a:solidFill>
                                <a:prstClr val="black"/>
                              </a:solidFill>
                              <a:latin typeface="Cambria Math" panose="02040503050406030204" pitchFamily="18" charset="0"/>
                            </a:rPr>
                          </m:ctrlPr>
                        </m:sSupPr>
                        <m:e>
                          <m:d>
                            <m:dPr>
                              <m:begChr m:val="|"/>
                              <m:endChr m:val="|"/>
                              <m:ctrlPr>
                                <a:rPr lang="en-US" altLang="zh-CN" sz="1600" i="1">
                                  <a:solidFill>
                                    <a:prstClr val="black"/>
                                  </a:solidFill>
                                  <a:latin typeface="Cambria Math" panose="02040503050406030204" pitchFamily="18" charset="0"/>
                                </a:rPr>
                              </m:ctrlPr>
                            </m:dPr>
                            <m:e>
                              <m:r>
                                <a:rPr lang="en-US" altLang="zh-CN" sz="1600" i="1">
                                  <a:solidFill>
                                    <a:prstClr val="black"/>
                                  </a:solidFill>
                                  <a:latin typeface="Cambria Math" panose="02040503050406030204" pitchFamily="18" charset="0"/>
                                </a:rPr>
                                <m:t>𝑓</m:t>
                              </m:r>
                              <m:d>
                                <m:dPr>
                                  <m:ctrlPr>
                                    <a:rPr lang="en-US" altLang="zh-CN" sz="1600" i="1">
                                      <a:solidFill>
                                        <a:prstClr val="black"/>
                                      </a:solidFill>
                                      <a:latin typeface="Cambria Math" panose="02040503050406030204" pitchFamily="18" charset="0"/>
                                    </a:rPr>
                                  </m:ctrlPr>
                                </m:dPr>
                                <m:e>
                                  <m:r>
                                    <a:rPr lang="zh-CN" altLang="en-US" sz="1600" i="1">
                                      <a:solidFill>
                                        <a:prstClr val="black"/>
                                      </a:solidFill>
                                      <a:latin typeface="Cambria Math" panose="02040503050406030204" pitchFamily="18" charset="0"/>
                                    </a:rPr>
                                    <m:t>𝜑</m:t>
                                  </m:r>
                                  <m:r>
                                    <a:rPr lang="en-US" altLang="zh-CN"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𝑡</m:t>
                                  </m:r>
                                </m:e>
                              </m:d>
                              <m:r>
                                <a:rPr lang="en-US" altLang="zh-CN"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𝑓</m:t>
                              </m:r>
                              <m:d>
                                <m:dPr>
                                  <m:ctrlPr>
                                    <a:rPr lang="en-US" altLang="zh-CN" sz="1600" i="1">
                                      <a:solidFill>
                                        <a:prstClr val="black"/>
                                      </a:solidFill>
                                      <a:latin typeface="Cambria Math" panose="02040503050406030204" pitchFamily="18" charset="0"/>
                                    </a:rPr>
                                  </m:ctrlPr>
                                </m:dPr>
                                <m:e>
                                  <m:r>
                                    <a:rPr lang="zh-CN" altLang="en-US" sz="1600" i="1">
                                      <a:solidFill>
                                        <a:prstClr val="black"/>
                                      </a:solidFill>
                                      <a:latin typeface="Cambria Math" panose="02040503050406030204" pitchFamily="18" charset="0"/>
                                    </a:rPr>
                                    <m:t>𝜙</m:t>
                                  </m:r>
                                  <m:r>
                                    <a:rPr lang="en-US" altLang="zh-CN"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𝑡</m:t>
                                  </m:r>
                                </m:e>
                              </m:d>
                            </m:e>
                          </m:d>
                        </m:e>
                        <m:sup>
                          <m:r>
                            <a:rPr lang="en-US" altLang="zh-CN" sz="1600" i="1">
                              <a:solidFill>
                                <a:prstClr val="black"/>
                              </a:solidFill>
                              <a:latin typeface="Cambria Math" panose="02040503050406030204" pitchFamily="18" charset="0"/>
                            </a:rPr>
                            <m:t>2</m:t>
                          </m:r>
                        </m:sup>
                      </m:sSup>
                      <m:r>
                        <a:rPr lang="en-US" altLang="zh-CN" sz="1600" i="1">
                          <a:solidFill>
                            <a:prstClr val="black"/>
                          </a:solidFill>
                          <a:latin typeface="Cambria Math" panose="02040503050406030204" pitchFamily="18" charset="0"/>
                          <a:ea typeface="Cambria Math" panose="02040503050406030204" pitchFamily="18" charset="0"/>
                        </a:rPr>
                        <m:t>⋁</m:t>
                      </m:r>
                      <m:sSup>
                        <m:sSupPr>
                          <m:ctrlPr>
                            <a:rPr lang="en-US" altLang="zh-CN" sz="1600" i="1">
                              <a:solidFill>
                                <a:prstClr val="black"/>
                              </a:solidFill>
                              <a:latin typeface="Cambria Math" panose="02040503050406030204" pitchFamily="18" charset="0"/>
                            </a:rPr>
                          </m:ctrlPr>
                        </m:sSupPr>
                        <m:e>
                          <m:d>
                            <m:dPr>
                              <m:begChr m:val="|"/>
                              <m:endChr m:val="|"/>
                              <m:ctrlPr>
                                <a:rPr lang="en-US" altLang="zh-CN" sz="1600" i="1">
                                  <a:solidFill>
                                    <a:prstClr val="black"/>
                                  </a:solidFill>
                                  <a:latin typeface="Cambria Math" panose="02040503050406030204" pitchFamily="18" charset="0"/>
                                </a:rPr>
                              </m:ctrlPr>
                            </m:dPr>
                            <m:e>
                              <m:r>
                                <a:rPr lang="en-US" altLang="zh-CN" sz="1600" i="1">
                                  <a:solidFill>
                                    <a:prstClr val="black"/>
                                  </a:solidFill>
                                  <a:latin typeface="Cambria Math" panose="02040503050406030204" pitchFamily="18" charset="0"/>
                                </a:rPr>
                                <m:t>𝑔</m:t>
                              </m:r>
                              <m:d>
                                <m:dPr>
                                  <m:ctrlPr>
                                    <a:rPr lang="en-US" altLang="zh-CN" sz="1600" i="1">
                                      <a:solidFill>
                                        <a:prstClr val="black"/>
                                      </a:solidFill>
                                      <a:latin typeface="Cambria Math" panose="02040503050406030204" pitchFamily="18" charset="0"/>
                                    </a:rPr>
                                  </m:ctrlPr>
                                </m:dPr>
                                <m:e>
                                  <m:r>
                                    <a:rPr lang="zh-CN" altLang="en-US" sz="1600" i="1">
                                      <a:solidFill>
                                        <a:prstClr val="black"/>
                                      </a:solidFill>
                                      <a:latin typeface="Cambria Math" panose="02040503050406030204" pitchFamily="18" charset="0"/>
                                    </a:rPr>
                                    <m:t>𝜑</m:t>
                                  </m:r>
                                  <m:r>
                                    <a:rPr lang="en-US" altLang="zh-CN"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𝑡</m:t>
                                  </m:r>
                                </m:e>
                              </m:d>
                              <m:r>
                                <a:rPr lang="en-US" altLang="zh-CN"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𝑔</m:t>
                              </m:r>
                              <m:d>
                                <m:dPr>
                                  <m:ctrlPr>
                                    <a:rPr lang="en-US" altLang="zh-CN" sz="1600" i="1">
                                      <a:solidFill>
                                        <a:prstClr val="black"/>
                                      </a:solidFill>
                                      <a:latin typeface="Cambria Math" panose="02040503050406030204" pitchFamily="18" charset="0"/>
                                    </a:rPr>
                                  </m:ctrlPr>
                                </m:dPr>
                                <m:e>
                                  <m:r>
                                    <a:rPr lang="zh-CN" altLang="en-US" sz="1600" i="1">
                                      <a:solidFill>
                                        <a:prstClr val="black"/>
                                      </a:solidFill>
                                      <a:latin typeface="Cambria Math" panose="02040503050406030204" pitchFamily="18" charset="0"/>
                                    </a:rPr>
                                    <m:t>𝜙</m:t>
                                  </m:r>
                                  <m:r>
                                    <a:rPr lang="en-US" altLang="zh-CN"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𝑡</m:t>
                                  </m:r>
                                </m:e>
                              </m:d>
                            </m:e>
                          </m:d>
                        </m:e>
                        <m:sup>
                          <m:r>
                            <a:rPr lang="en-US" altLang="zh-CN" sz="1600" i="1">
                              <a:solidFill>
                                <a:prstClr val="black"/>
                              </a:solidFill>
                              <a:latin typeface="Cambria Math" panose="02040503050406030204" pitchFamily="18" charset="0"/>
                            </a:rPr>
                            <m:t>2</m:t>
                          </m:r>
                        </m:sup>
                      </m:sSup>
                      <m:r>
                        <a:rPr lang="en-US" altLang="zh-CN" sz="1600" i="1">
                          <a:solidFill>
                            <a:prstClr val="black"/>
                          </a:solidFill>
                          <a:latin typeface="Cambria Math" panose="02040503050406030204" pitchFamily="18" charset="0"/>
                          <a:ea typeface="Cambria Math" panose="02040503050406030204" pitchFamily="18" charset="0"/>
                        </a:rPr>
                        <m:t>≤</m:t>
                      </m:r>
                      <m:acc>
                        <m:accPr>
                          <m:chr m:val="̅"/>
                          <m:ctrlPr>
                            <a:rPr lang="en-US" altLang="zh-CN" sz="1600" i="1">
                              <a:solidFill>
                                <a:prstClr val="black"/>
                              </a:solidFill>
                              <a:latin typeface="Cambria Math" panose="02040503050406030204" pitchFamily="18" charset="0"/>
                              <a:ea typeface="Cambria Math" panose="02040503050406030204" pitchFamily="18" charset="0"/>
                            </a:rPr>
                          </m:ctrlPr>
                        </m:accPr>
                        <m:e>
                          <m:r>
                            <a:rPr lang="en-US" altLang="zh-CN" sz="1600" i="1">
                              <a:solidFill>
                                <a:prstClr val="black"/>
                              </a:solidFill>
                              <a:latin typeface="Cambria Math" panose="02040503050406030204" pitchFamily="18" charset="0"/>
                            </a:rPr>
                            <m:t>𝐾</m:t>
                          </m:r>
                          <m:r>
                            <m:rPr>
                              <m:nor/>
                            </m:rPr>
                            <a:rPr lang="zh-CN" altLang="en-US" sz="1600" dirty="0">
                              <a:solidFill>
                                <a:prstClr val="black"/>
                              </a:solidFill>
                            </a:rPr>
                            <m:t> </m:t>
                          </m:r>
                        </m:e>
                      </m:acc>
                      <m:sSup>
                        <m:sSupPr>
                          <m:ctrlPr>
                            <a:rPr lang="en-US" altLang="zh-CN" sz="1600" i="1">
                              <a:solidFill>
                                <a:prstClr val="black"/>
                              </a:solidFill>
                              <a:latin typeface="Cambria Math" panose="02040503050406030204" pitchFamily="18" charset="0"/>
                            </a:rPr>
                          </m:ctrlPr>
                        </m:sSupPr>
                        <m:e>
                          <m:d>
                            <m:dPr>
                              <m:begChr m:val="‖"/>
                              <m:endChr m:val="‖"/>
                              <m:ctrlPr>
                                <a:rPr lang="en-US" altLang="zh-CN" sz="1600" i="1">
                                  <a:solidFill>
                                    <a:prstClr val="black"/>
                                  </a:solidFill>
                                  <a:latin typeface="Cambria Math" panose="02040503050406030204" pitchFamily="18" charset="0"/>
                                </a:rPr>
                              </m:ctrlPr>
                            </m:dPr>
                            <m:e>
                              <m:r>
                                <a:rPr lang="zh-CN" altLang="en-US" sz="1600" i="1">
                                  <a:solidFill>
                                    <a:prstClr val="black"/>
                                  </a:solidFill>
                                  <a:latin typeface="Cambria Math" panose="02040503050406030204" pitchFamily="18" charset="0"/>
                                </a:rPr>
                                <m:t>𝜑</m:t>
                              </m:r>
                              <m:r>
                                <a:rPr lang="en-US" altLang="zh-CN" sz="1600" i="1">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𝜙</m:t>
                              </m:r>
                            </m:e>
                          </m:d>
                        </m:e>
                        <m:sup>
                          <m:r>
                            <a:rPr lang="en-US" altLang="zh-CN" sz="1600" i="1">
                              <a:solidFill>
                                <a:prstClr val="black"/>
                              </a:solidFill>
                              <a:latin typeface="Cambria Math" panose="02040503050406030204" pitchFamily="18" charset="0"/>
                            </a:rPr>
                            <m:t>2</m:t>
                          </m:r>
                        </m:sup>
                      </m:sSup>
                    </m:oMath>
                  </m:oMathPara>
                </a14:m>
                <a:endParaRPr lang="en-US" altLang="zh-CN" sz="1600" dirty="0">
                  <a:solidFill>
                    <a:prstClr val="black"/>
                  </a:solidFill>
                </a:endParaRPr>
              </a:p>
              <a:p>
                <a:pPr fontAlgn="auto">
                  <a:spcBef>
                    <a:spcPts val="0"/>
                  </a:spcBef>
                  <a:spcAft>
                    <a:spcPts val="0"/>
                  </a:spcAft>
                </a:pPr>
                <a:r>
                  <a:rPr lang="en-US" altLang="zh-CN" sz="1600" dirty="0">
                    <a:solidFill>
                      <a:prstClr val="black"/>
                    </a:solidFill>
                  </a:rPr>
                  <a:t>(ii) (linear growth condition) for all </a:t>
                </a:r>
                <a14:m>
                  <m:oMath xmlns:m="http://schemas.openxmlformats.org/officeDocument/2006/math">
                    <m:d>
                      <m:dPr>
                        <m:ctrlPr>
                          <a:rPr lang="en-US" altLang="zh-CN" sz="1600" i="1">
                            <a:solidFill>
                              <a:prstClr val="black"/>
                            </a:solidFill>
                            <a:latin typeface="Cambria Math" panose="02040503050406030204" pitchFamily="18" charset="0"/>
                          </a:rPr>
                        </m:ctrlPr>
                      </m:dPr>
                      <m:e>
                        <m:r>
                          <a:rPr lang="zh-CN" altLang="en-US" sz="1600" i="1">
                            <a:solidFill>
                              <a:prstClr val="black"/>
                            </a:solidFill>
                            <a:latin typeface="Cambria Math" panose="02040503050406030204" pitchFamily="18" charset="0"/>
                          </a:rPr>
                          <m:t>𝜑</m:t>
                        </m:r>
                        <m:r>
                          <a:rPr lang="en-US" altLang="zh-CN"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𝑡</m:t>
                        </m:r>
                      </m:e>
                    </m:d>
                    <m:r>
                      <a:rPr lang="zh-CN" altLang="en-US"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𝐶</m:t>
                    </m:r>
                    <m:d>
                      <m:dPr>
                        <m:ctrlPr>
                          <a:rPr lang="en-US" altLang="zh-CN" sz="1600" i="1">
                            <a:solidFill>
                              <a:prstClr val="black"/>
                            </a:solidFill>
                            <a:latin typeface="Cambria Math" panose="02040503050406030204" pitchFamily="18" charset="0"/>
                          </a:rPr>
                        </m:ctrlPr>
                      </m:dPr>
                      <m:e>
                        <m:d>
                          <m:dPr>
                            <m:begChr m:val="["/>
                            <m:endChr m:val="]"/>
                            <m:ctrlPr>
                              <a:rPr lang="en-US" altLang="zh-CN" sz="1600" i="1">
                                <a:solidFill>
                                  <a:prstClr val="black"/>
                                </a:solidFill>
                                <a:latin typeface="Cambria Math" panose="02040503050406030204" pitchFamily="18" charset="0"/>
                              </a:rPr>
                            </m:ctrlPr>
                          </m:dPr>
                          <m:e>
                            <m:r>
                              <a:rPr lang="en-US" altLang="zh-CN" sz="1600" i="1">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𝜏</m:t>
                            </m:r>
                            <m:r>
                              <a:rPr lang="en-US" altLang="zh-CN" sz="1600" i="1">
                                <a:solidFill>
                                  <a:prstClr val="black"/>
                                </a:solidFill>
                                <a:latin typeface="Cambria Math" panose="02040503050406030204" pitchFamily="18" charset="0"/>
                              </a:rPr>
                              <m:t>,0</m:t>
                            </m:r>
                          </m:e>
                        </m:d>
                        <m:r>
                          <a:rPr lang="en-US" altLang="zh-CN" sz="1600" i="1">
                            <a:solidFill>
                              <a:prstClr val="black"/>
                            </a:solidFill>
                            <a:latin typeface="Cambria Math" panose="02040503050406030204" pitchFamily="18" charset="0"/>
                          </a:rPr>
                          <m:t>;</m:t>
                        </m:r>
                        <m:sSup>
                          <m:sSupPr>
                            <m:ctrlPr>
                              <a:rPr lang="en-US" altLang="zh-CN" sz="1600" i="1">
                                <a:solidFill>
                                  <a:prstClr val="black"/>
                                </a:solidFill>
                                <a:latin typeface="Cambria Math" panose="02040503050406030204" pitchFamily="18" charset="0"/>
                              </a:rPr>
                            </m:ctrlPr>
                          </m:sSupPr>
                          <m:e>
                            <m:r>
                              <a:rPr lang="en-US" altLang="zh-CN" sz="1600" i="1">
                                <a:solidFill>
                                  <a:prstClr val="black"/>
                                </a:solidFill>
                                <a:latin typeface="Cambria Math" panose="02040503050406030204" pitchFamily="18" charset="0"/>
                              </a:rPr>
                              <m:t>𝑅</m:t>
                            </m:r>
                          </m:e>
                          <m:sup>
                            <m:r>
                              <a:rPr lang="en-US" altLang="zh-CN" sz="1600" i="1">
                                <a:solidFill>
                                  <a:prstClr val="black"/>
                                </a:solidFill>
                                <a:latin typeface="Cambria Math" panose="02040503050406030204" pitchFamily="18" charset="0"/>
                              </a:rPr>
                              <m:t>𝑑</m:t>
                            </m:r>
                          </m:sup>
                        </m:sSup>
                      </m:e>
                    </m:d>
                    <m:r>
                      <a:rPr lang="zh-CN" altLang="en-US" sz="1600" dirty="0">
                        <a:solidFill>
                          <a:prstClr val="black"/>
                        </a:solidFill>
                        <a:latin typeface="Cambria Math" panose="02040503050406030204" pitchFamily="18" charset="0"/>
                      </a:rPr>
                      <m:t>×</m:t>
                    </m:r>
                    <m:d>
                      <m:dPr>
                        <m:begChr m:val="["/>
                        <m:endChr m:val="]"/>
                        <m:ctrlPr>
                          <a:rPr lang="en-US" altLang="zh-CN" sz="1600" i="1">
                            <a:solidFill>
                              <a:prstClr val="black"/>
                            </a:solidFill>
                            <a:latin typeface="Cambria Math" panose="02040503050406030204" pitchFamily="18" charset="0"/>
                            <a:ea typeface="Cambria Math" panose="02040503050406030204" pitchFamily="18" charset="0"/>
                          </a:rPr>
                        </m:ctrlPr>
                      </m:dPr>
                      <m:e>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𝑡</m:t>
                            </m:r>
                          </m:e>
                          <m:sub>
                            <m:r>
                              <a:rPr lang="en-US" altLang="zh-CN" sz="1600" i="1">
                                <a:solidFill>
                                  <a:prstClr val="black"/>
                                </a:solidFill>
                                <a:latin typeface="Cambria Math" panose="02040503050406030204" pitchFamily="18" charset="0"/>
                              </a:rPr>
                              <m:t>0</m:t>
                            </m:r>
                          </m:sub>
                        </m:sSub>
                        <m:r>
                          <a:rPr lang="en-US" altLang="zh-CN"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𝑇</m:t>
                        </m:r>
                      </m:e>
                    </m:d>
                  </m:oMath>
                </a14:m>
                <a:r>
                  <a:rPr lang="en-US" altLang="zh-CN" sz="1600" dirty="0">
                    <a:solidFill>
                      <a:prstClr val="black"/>
                    </a:solidFill>
                  </a:rPr>
                  <a:t>,</a:t>
                </a:r>
              </a:p>
              <a:p>
                <a:pPr fontAlgn="auto">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altLang="zh-CN" sz="1600" i="1">
                              <a:solidFill>
                                <a:prstClr val="black"/>
                              </a:solidFill>
                              <a:latin typeface="Cambria Math" panose="02040503050406030204" pitchFamily="18" charset="0"/>
                            </a:rPr>
                          </m:ctrlPr>
                        </m:sSupPr>
                        <m:e>
                          <m:d>
                            <m:dPr>
                              <m:begChr m:val="|"/>
                              <m:endChr m:val="|"/>
                              <m:ctrlPr>
                                <a:rPr lang="en-US" altLang="zh-CN" sz="1600" i="1">
                                  <a:solidFill>
                                    <a:prstClr val="black"/>
                                  </a:solidFill>
                                  <a:latin typeface="Cambria Math" panose="02040503050406030204" pitchFamily="18" charset="0"/>
                                </a:rPr>
                              </m:ctrlPr>
                            </m:dPr>
                            <m:e>
                              <m:r>
                                <a:rPr lang="en-US" altLang="zh-CN" sz="1600" i="1">
                                  <a:solidFill>
                                    <a:prstClr val="black"/>
                                  </a:solidFill>
                                  <a:latin typeface="Cambria Math" panose="02040503050406030204" pitchFamily="18" charset="0"/>
                                </a:rPr>
                                <m:t>𝑓</m:t>
                              </m:r>
                              <m:d>
                                <m:dPr>
                                  <m:ctrlPr>
                                    <a:rPr lang="en-US" altLang="zh-CN" sz="1600" i="1">
                                      <a:solidFill>
                                        <a:prstClr val="black"/>
                                      </a:solidFill>
                                      <a:latin typeface="Cambria Math" panose="02040503050406030204" pitchFamily="18" charset="0"/>
                                    </a:rPr>
                                  </m:ctrlPr>
                                </m:dPr>
                                <m:e>
                                  <m:r>
                                    <a:rPr lang="zh-CN" altLang="en-US" sz="1600" i="1">
                                      <a:solidFill>
                                        <a:prstClr val="black"/>
                                      </a:solidFill>
                                      <a:latin typeface="Cambria Math" panose="02040503050406030204" pitchFamily="18" charset="0"/>
                                    </a:rPr>
                                    <m:t>𝜑</m:t>
                                  </m:r>
                                  <m:r>
                                    <a:rPr lang="en-US" altLang="zh-CN"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𝑡</m:t>
                                  </m:r>
                                </m:e>
                              </m:d>
                            </m:e>
                          </m:d>
                        </m:e>
                        <m:sup>
                          <m:r>
                            <a:rPr lang="en-US" altLang="zh-CN" sz="1600" i="1">
                              <a:solidFill>
                                <a:prstClr val="black"/>
                              </a:solidFill>
                              <a:latin typeface="Cambria Math" panose="02040503050406030204" pitchFamily="18" charset="0"/>
                            </a:rPr>
                            <m:t>2</m:t>
                          </m:r>
                        </m:sup>
                      </m:sSup>
                      <m:r>
                        <a:rPr lang="en-US" altLang="zh-CN" sz="1600" i="1">
                          <a:solidFill>
                            <a:prstClr val="black"/>
                          </a:solidFill>
                          <a:latin typeface="Cambria Math" panose="02040503050406030204" pitchFamily="18" charset="0"/>
                          <a:ea typeface="Cambria Math" panose="02040503050406030204" pitchFamily="18" charset="0"/>
                        </a:rPr>
                        <m:t>⋁</m:t>
                      </m:r>
                      <m:sSup>
                        <m:sSupPr>
                          <m:ctrlPr>
                            <a:rPr lang="en-US" altLang="zh-CN" sz="1600" i="1">
                              <a:solidFill>
                                <a:prstClr val="black"/>
                              </a:solidFill>
                              <a:latin typeface="Cambria Math" panose="02040503050406030204" pitchFamily="18" charset="0"/>
                            </a:rPr>
                          </m:ctrlPr>
                        </m:sSupPr>
                        <m:e>
                          <m:d>
                            <m:dPr>
                              <m:begChr m:val="|"/>
                              <m:endChr m:val="|"/>
                              <m:ctrlPr>
                                <a:rPr lang="en-US" altLang="zh-CN" sz="1600" i="1">
                                  <a:solidFill>
                                    <a:prstClr val="black"/>
                                  </a:solidFill>
                                  <a:latin typeface="Cambria Math" panose="02040503050406030204" pitchFamily="18" charset="0"/>
                                </a:rPr>
                              </m:ctrlPr>
                            </m:dPr>
                            <m:e>
                              <m:r>
                                <a:rPr lang="en-US" altLang="zh-CN" sz="1600" i="1">
                                  <a:solidFill>
                                    <a:prstClr val="black"/>
                                  </a:solidFill>
                                  <a:latin typeface="Cambria Math" panose="02040503050406030204" pitchFamily="18" charset="0"/>
                                </a:rPr>
                                <m:t>𝑔</m:t>
                              </m:r>
                              <m:d>
                                <m:dPr>
                                  <m:ctrlPr>
                                    <a:rPr lang="en-US" altLang="zh-CN" sz="1600" i="1">
                                      <a:solidFill>
                                        <a:prstClr val="black"/>
                                      </a:solidFill>
                                      <a:latin typeface="Cambria Math" panose="02040503050406030204" pitchFamily="18" charset="0"/>
                                    </a:rPr>
                                  </m:ctrlPr>
                                </m:dPr>
                                <m:e>
                                  <m:r>
                                    <a:rPr lang="zh-CN" altLang="en-US" sz="1600" i="1">
                                      <a:solidFill>
                                        <a:prstClr val="black"/>
                                      </a:solidFill>
                                      <a:latin typeface="Cambria Math" panose="02040503050406030204" pitchFamily="18" charset="0"/>
                                    </a:rPr>
                                    <m:t>𝜑</m:t>
                                  </m:r>
                                  <m:r>
                                    <a:rPr lang="en-US" altLang="zh-CN"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𝑡</m:t>
                                  </m:r>
                                </m:e>
                              </m:d>
                            </m:e>
                          </m:d>
                        </m:e>
                        <m:sup>
                          <m:r>
                            <a:rPr lang="en-US" altLang="zh-CN" sz="1600" i="1">
                              <a:solidFill>
                                <a:prstClr val="black"/>
                              </a:solidFill>
                              <a:latin typeface="Cambria Math" panose="02040503050406030204" pitchFamily="18" charset="0"/>
                            </a:rPr>
                            <m:t>2</m:t>
                          </m:r>
                        </m:sup>
                      </m:sSup>
                      <m:r>
                        <a:rPr lang="en-US" altLang="zh-CN" sz="1600" i="1">
                          <a:solidFill>
                            <a:prstClr val="black"/>
                          </a:solidFill>
                          <a:latin typeface="Cambria Math" panose="02040503050406030204" pitchFamily="18" charset="0"/>
                          <a:ea typeface="Cambria Math" panose="02040503050406030204" pitchFamily="18" charset="0"/>
                        </a:rPr>
                        <m:t>≤</m:t>
                      </m:r>
                      <m:r>
                        <a:rPr lang="en-US" altLang="zh-CN" sz="1600" i="1">
                          <a:solidFill>
                            <a:prstClr val="black"/>
                          </a:solidFill>
                          <a:latin typeface="Cambria Math" panose="02040503050406030204" pitchFamily="18" charset="0"/>
                          <a:ea typeface="Cambria Math" panose="02040503050406030204" pitchFamily="18" charset="0"/>
                        </a:rPr>
                        <m:t>𝐾</m:t>
                      </m:r>
                      <m:d>
                        <m:dPr>
                          <m:ctrlPr>
                            <a:rPr lang="en-US" altLang="zh-CN" sz="1600" i="1">
                              <a:solidFill>
                                <a:prstClr val="black"/>
                              </a:solidFill>
                              <a:latin typeface="Cambria Math" panose="02040503050406030204" pitchFamily="18" charset="0"/>
                              <a:ea typeface="Cambria Math" panose="02040503050406030204" pitchFamily="18" charset="0"/>
                            </a:rPr>
                          </m:ctrlPr>
                        </m:dPr>
                        <m:e>
                          <m:r>
                            <a:rPr lang="en-US" altLang="zh-CN" sz="1600" i="1">
                              <a:solidFill>
                                <a:prstClr val="black"/>
                              </a:solidFill>
                              <a:latin typeface="Cambria Math" panose="02040503050406030204" pitchFamily="18" charset="0"/>
                              <a:ea typeface="Cambria Math" panose="02040503050406030204" pitchFamily="18" charset="0"/>
                            </a:rPr>
                            <m:t>1+</m:t>
                          </m:r>
                          <m:sSup>
                            <m:sSupPr>
                              <m:ctrlPr>
                                <a:rPr lang="en-US" altLang="zh-CN" sz="1600" i="1">
                                  <a:solidFill>
                                    <a:prstClr val="black"/>
                                  </a:solidFill>
                                  <a:latin typeface="Cambria Math" panose="02040503050406030204" pitchFamily="18" charset="0"/>
                                </a:rPr>
                              </m:ctrlPr>
                            </m:sSupPr>
                            <m:e>
                              <m:d>
                                <m:dPr>
                                  <m:begChr m:val="‖"/>
                                  <m:endChr m:val="‖"/>
                                  <m:ctrlPr>
                                    <a:rPr lang="en-US" altLang="zh-CN" sz="1600" i="1">
                                      <a:solidFill>
                                        <a:prstClr val="black"/>
                                      </a:solidFill>
                                      <a:latin typeface="Cambria Math" panose="02040503050406030204" pitchFamily="18" charset="0"/>
                                    </a:rPr>
                                  </m:ctrlPr>
                                </m:dPr>
                                <m:e>
                                  <m:r>
                                    <a:rPr lang="zh-CN" altLang="en-US" sz="1600" i="1">
                                      <a:solidFill>
                                        <a:prstClr val="black"/>
                                      </a:solidFill>
                                      <a:latin typeface="Cambria Math" panose="02040503050406030204" pitchFamily="18" charset="0"/>
                                    </a:rPr>
                                    <m:t>𝜑</m:t>
                                  </m:r>
                                </m:e>
                              </m:d>
                            </m:e>
                            <m:sup>
                              <m:r>
                                <a:rPr lang="en-US" altLang="zh-CN" sz="1600" i="1">
                                  <a:solidFill>
                                    <a:prstClr val="black"/>
                                  </a:solidFill>
                                  <a:latin typeface="Cambria Math" panose="02040503050406030204" pitchFamily="18" charset="0"/>
                                </a:rPr>
                                <m:t>2</m:t>
                              </m:r>
                            </m:sup>
                          </m:sSup>
                        </m:e>
                      </m:d>
                    </m:oMath>
                  </m:oMathPara>
                </a14:m>
                <a:endParaRPr lang="en-US" altLang="zh-CN" sz="1600" dirty="0">
                  <a:solidFill>
                    <a:prstClr val="black"/>
                  </a:solidFill>
                </a:endParaRPr>
              </a:p>
              <a:p>
                <a:pPr fontAlgn="auto">
                  <a:spcBef>
                    <a:spcPts val="0"/>
                  </a:spcBef>
                  <a:spcAft>
                    <a:spcPts val="0"/>
                  </a:spcAft>
                </a:pPr>
                <a:r>
                  <a:rPr lang="en-US" altLang="zh-CN" sz="2400" dirty="0">
                    <a:solidFill>
                      <a:srgbClr val="C00000"/>
                    </a:solidFill>
                  </a:rPr>
                  <a:t>Then there exists a unique solution </a:t>
                </a:r>
                <a14:m>
                  <m:oMath xmlns:m="http://schemas.openxmlformats.org/officeDocument/2006/math">
                    <m:r>
                      <a:rPr lang="en-US" altLang="zh-CN" sz="2400" i="1">
                        <a:solidFill>
                          <a:srgbClr val="C00000"/>
                        </a:solidFill>
                        <a:latin typeface="Cambria Math" panose="02040503050406030204" pitchFamily="18" charset="0"/>
                      </a:rPr>
                      <m:t>𝑥</m:t>
                    </m:r>
                    <m:d>
                      <m:dPr>
                        <m:ctrlPr>
                          <a:rPr lang="en-US" altLang="zh-CN" sz="2400" i="1">
                            <a:solidFill>
                              <a:srgbClr val="C00000"/>
                            </a:solidFill>
                            <a:latin typeface="Cambria Math" panose="02040503050406030204" pitchFamily="18" charset="0"/>
                          </a:rPr>
                        </m:ctrlPr>
                      </m:dPr>
                      <m:e>
                        <m:r>
                          <a:rPr lang="en-US" altLang="zh-CN" sz="2400" i="1">
                            <a:solidFill>
                              <a:srgbClr val="C00000"/>
                            </a:solidFill>
                            <a:latin typeface="Cambria Math" panose="02040503050406030204" pitchFamily="18" charset="0"/>
                          </a:rPr>
                          <m:t>𝑡</m:t>
                        </m:r>
                      </m:e>
                    </m:d>
                  </m:oMath>
                </a14:m>
                <a:r>
                  <a:rPr lang="en-US" altLang="zh-CN" sz="2400" dirty="0">
                    <a:solidFill>
                      <a:srgbClr val="C00000"/>
                    </a:solidFill>
                  </a:rPr>
                  <a:t> to (SDDE) with initial data. </a:t>
                </a:r>
              </a:p>
            </p:txBody>
          </p:sp>
        </mc:Choice>
        <mc:Fallback xmlns="">
          <p:sp>
            <p:nvSpPr>
              <p:cNvPr id="10" name="Rounded Rectangle 5"/>
              <p:cNvSpPr>
                <a:spLocks noRot="1" noChangeAspect="1" noMove="1" noResize="1" noEditPoints="1" noAdjustHandles="1" noChangeArrowheads="1" noChangeShapeType="1" noTextEdit="1"/>
              </p:cNvSpPr>
              <p:nvPr/>
            </p:nvSpPr>
            <p:spPr>
              <a:xfrm>
                <a:off x="211279" y="3789048"/>
                <a:ext cx="8552618" cy="2173891"/>
              </a:xfrm>
              <a:prstGeom prst="roundRect">
                <a:avLst/>
              </a:prstGeom>
              <a:blipFill rotWithShape="0">
                <a:blip r:embed="rId4"/>
                <a:stretch>
                  <a:fillRect t="-1955" b="-6704"/>
                </a:stretch>
              </a:blipFill>
              <a:ln>
                <a:prstDash val="dash"/>
              </a:ln>
            </p:spPr>
            <p:txBody>
              <a:bodyPr/>
              <a:lstStyle/>
              <a:p>
                <a:r>
                  <a:rPr lang="zh-CN" altLang="en-US">
                    <a:noFill/>
                  </a:rPr>
                  <a:t> </a:t>
                </a:r>
              </a:p>
            </p:txBody>
          </p:sp>
        </mc:Fallback>
      </mc:AlternateContent>
    </p:spTree>
    <p:extLst>
      <p:ext uri="{BB962C8B-B14F-4D97-AF65-F5344CB8AC3E}">
        <p14:creationId xmlns:p14="http://schemas.microsoft.com/office/powerpoint/2010/main" val="8509614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    </a:t>
            </a:r>
            <a:r>
              <a:rPr lang="en-US" altLang="zh-CN" dirty="0" smtClean="0">
                <a:solidFill>
                  <a:srgbClr val="C00000"/>
                </a:solidFill>
              </a:rPr>
              <a:t>Euler-Maruyama Approximation </a:t>
            </a:r>
            <a:endParaRPr lang="zh-CN" altLang="en-US" dirty="0">
              <a:solidFill>
                <a:srgbClr val="C00000"/>
              </a:solidFill>
            </a:endParaRPr>
          </a:p>
        </p:txBody>
      </p:sp>
      <p:sp>
        <p:nvSpPr>
          <p:cNvPr id="4" name="日期占位符 3"/>
          <p:cNvSpPr>
            <a:spLocks noGrp="1"/>
          </p:cNvSpPr>
          <p:nvPr>
            <p:ph type="dt" sz="half" idx="10"/>
          </p:nvPr>
        </p:nvSpPr>
        <p:spPr/>
        <p:txBody>
          <a:bodyPr/>
          <a:lstStyle/>
          <a:p>
            <a:fld id="{242A13EE-3AD0-4ED1-BFA1-A1979040AD4C}" type="datetime1">
              <a:rPr lang="en-US" altLang="zh-CN" smtClean="0">
                <a:solidFill>
                  <a:prstClr val="black">
                    <a:tint val="75000"/>
                  </a:prstClr>
                </a:solidFill>
              </a:rPr>
              <a:pPr/>
              <a:t>12/5/2018</a:t>
            </a:fld>
            <a:endParaRPr lang="en-US">
              <a:solidFill>
                <a:prstClr val="black">
                  <a:tint val="75000"/>
                </a:prstClr>
              </a:solidFill>
            </a:endParaRPr>
          </a:p>
        </p:txBody>
      </p:sp>
      <p:sp>
        <p:nvSpPr>
          <p:cNvPr id="5" name="灯片编号占位符 4"/>
          <p:cNvSpPr>
            <a:spLocks noGrp="1"/>
          </p:cNvSpPr>
          <p:nvPr>
            <p:ph type="sldNum" sz="quarter" idx="12"/>
          </p:nvPr>
        </p:nvSpPr>
        <p:spPr/>
        <p:txBody>
          <a:bodyPr/>
          <a:lstStyle/>
          <a:p>
            <a:fld id="{884ECFF8-4839-4F22-B682-00FC582E39E3}" type="slidenum">
              <a:rPr lang="en-US" smtClean="0">
                <a:solidFill>
                  <a:prstClr val="black">
                    <a:tint val="75000"/>
                  </a:prstClr>
                </a:solidFill>
              </a:rPr>
              <a:pPr/>
              <a:t>81</a:t>
            </a:fld>
            <a:endParaRPr lang="en-US">
              <a:solidFill>
                <a:prstClr val="black">
                  <a:tint val="75000"/>
                </a:prstClr>
              </a:solidFill>
            </a:endParaRPr>
          </a:p>
        </p:txBody>
      </p:sp>
      <mc:AlternateContent xmlns:mc="http://schemas.openxmlformats.org/markup-compatibility/2006" xmlns:a14="http://schemas.microsoft.com/office/drawing/2010/main">
        <mc:Choice Requires="a14">
          <p:sp>
            <p:nvSpPr>
              <p:cNvPr id="11" name="Rounded Rectangle 5"/>
              <p:cNvSpPr/>
              <p:nvPr/>
            </p:nvSpPr>
            <p:spPr>
              <a:xfrm>
                <a:off x="616023" y="1808784"/>
                <a:ext cx="7116041" cy="4274984"/>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altLang="zh-CN" sz="2000" b="1" dirty="0">
                    <a:solidFill>
                      <a:prstClr val="black"/>
                    </a:solidFill>
                  </a:rPr>
                  <a:t>Theorem 5.5.5 </a:t>
                </a:r>
                <a:r>
                  <a:rPr lang="en-US" altLang="zh-CN" sz="2000" dirty="0">
                    <a:solidFill>
                      <a:srgbClr val="0070C0"/>
                    </a:solidFill>
                  </a:rPr>
                  <a:t>[Mao 2007] </a:t>
                </a:r>
                <a:r>
                  <a:rPr lang="en-US" altLang="zh-CN" sz="2000" dirty="0">
                    <a:solidFill>
                      <a:prstClr val="black"/>
                    </a:solidFill>
                  </a:rPr>
                  <a:t>Assume that the uniform Lipschitz condition and the linear growth condition hold. Assume the initial data </a:t>
                </a:r>
                <a14:m>
                  <m:oMath xmlns:m="http://schemas.openxmlformats.org/officeDocument/2006/math">
                    <m:r>
                      <a:rPr lang="zh-CN" altLang="en-US" sz="2000" i="1">
                        <a:solidFill>
                          <a:prstClr val="black"/>
                        </a:solidFill>
                        <a:latin typeface="Cambria Math" panose="02040503050406030204" pitchFamily="18" charset="0"/>
                      </a:rPr>
                      <m:t>𝜉</m:t>
                    </m:r>
                    <m:r>
                      <a:rPr lang="en-US" altLang="zh-CN" sz="2000" i="1">
                        <a:solidFill>
                          <a:prstClr val="black"/>
                        </a:solidFill>
                        <a:latin typeface="Cambria Math" panose="02040503050406030204" pitchFamily="18" charset="0"/>
                      </a:rPr>
                      <m:t>=</m:t>
                    </m:r>
                    <m:d>
                      <m:dPr>
                        <m:begChr m:val="{"/>
                        <m:endChr m:val="}"/>
                        <m:ctrlPr>
                          <a:rPr lang="en-US" altLang="zh-CN" sz="2000" i="1">
                            <a:solidFill>
                              <a:prstClr val="black"/>
                            </a:solidFill>
                            <a:latin typeface="Cambria Math" panose="02040503050406030204" pitchFamily="18" charset="0"/>
                          </a:rPr>
                        </m:ctrlPr>
                      </m:dPr>
                      <m:e>
                        <m:r>
                          <a:rPr lang="zh-CN" altLang="en-US" sz="2000" i="1">
                            <a:solidFill>
                              <a:prstClr val="black"/>
                            </a:solidFill>
                            <a:latin typeface="Cambria Math" panose="02040503050406030204" pitchFamily="18" charset="0"/>
                          </a:rPr>
                          <m:t>𝜉</m:t>
                        </m:r>
                        <m:d>
                          <m:dPr>
                            <m:ctrlPr>
                              <a:rPr lang="en-US" altLang="zh-CN" sz="2000" i="1">
                                <a:solidFill>
                                  <a:prstClr val="black"/>
                                </a:solidFill>
                                <a:latin typeface="Cambria Math" panose="02040503050406030204" pitchFamily="18" charset="0"/>
                              </a:rPr>
                            </m:ctrlPr>
                          </m:dPr>
                          <m:e>
                            <m:r>
                              <a:rPr lang="zh-CN" altLang="en-US" sz="2000" i="1">
                                <a:solidFill>
                                  <a:prstClr val="black"/>
                                </a:solidFill>
                                <a:latin typeface="Cambria Math" panose="02040503050406030204" pitchFamily="18" charset="0"/>
                              </a:rPr>
                              <m:t>𝜃</m:t>
                            </m:r>
                          </m:e>
                        </m:d>
                        <m:r>
                          <a:rPr lang="en-US" altLang="zh-CN" sz="2000" i="1">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𝜏</m:t>
                        </m:r>
                        <m:r>
                          <a:rPr lang="zh-CN" altLang="en-US" sz="2000" i="1">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𝜃</m:t>
                        </m:r>
                        <m:r>
                          <a:rPr lang="zh-CN" altLang="en-US" sz="2000" i="1">
                            <a:solidFill>
                              <a:prstClr val="black"/>
                            </a:solidFill>
                            <a:latin typeface="Cambria Math" panose="02040503050406030204" pitchFamily="18" charset="0"/>
                          </a:rPr>
                          <m:t>≤0</m:t>
                        </m:r>
                      </m:e>
                    </m:d>
                  </m:oMath>
                </a14:m>
                <a:r>
                  <a:rPr lang="en-US" altLang="zh-CN" sz="2000" dirty="0">
                    <a:solidFill>
                      <a:prstClr val="black"/>
                    </a:solidFill>
                  </a:rPr>
                  <a:t> is uniformly </a:t>
                </a:r>
                <a14:m>
                  <m:oMath xmlns:m="http://schemas.openxmlformats.org/officeDocument/2006/math">
                    <m:sSup>
                      <m:sSupPr>
                        <m:ctrlPr>
                          <a:rPr lang="en-US" altLang="zh-CN" sz="2000" i="1">
                            <a:solidFill>
                              <a:prstClr val="black"/>
                            </a:solidFill>
                            <a:latin typeface="Cambria Math" panose="02040503050406030204" pitchFamily="18" charset="0"/>
                          </a:rPr>
                        </m:ctrlPr>
                      </m:sSupPr>
                      <m:e>
                        <m:r>
                          <a:rPr lang="en-US" altLang="zh-CN" sz="2000" i="1">
                            <a:solidFill>
                              <a:prstClr val="black"/>
                            </a:solidFill>
                            <a:latin typeface="Cambria Math" panose="02040503050406030204" pitchFamily="18" charset="0"/>
                          </a:rPr>
                          <m:t>𝐿</m:t>
                        </m:r>
                      </m:e>
                      <m:sup>
                        <m:r>
                          <a:rPr lang="en-US" altLang="zh-CN" sz="2000" i="1">
                            <a:solidFill>
                              <a:prstClr val="black"/>
                            </a:solidFill>
                            <a:latin typeface="Cambria Math" panose="02040503050406030204" pitchFamily="18" charset="0"/>
                          </a:rPr>
                          <m:t>2</m:t>
                        </m:r>
                      </m:sup>
                    </m:sSup>
                  </m:oMath>
                </a14:m>
                <a:r>
                  <a:rPr lang="en-US" altLang="zh-CN" sz="2000" dirty="0">
                    <a:solidFill>
                      <a:prstClr val="black"/>
                    </a:solidFill>
                  </a:rPr>
                  <a:t>-continuous, that is there is a positive constant </a:t>
                </a:r>
                <a14:m>
                  <m:oMath xmlns:m="http://schemas.openxmlformats.org/officeDocument/2006/math">
                    <m:r>
                      <a:rPr lang="zh-CN" altLang="en-US" sz="2000" i="1">
                        <a:solidFill>
                          <a:prstClr val="black"/>
                        </a:solidFill>
                        <a:latin typeface="Cambria Math" panose="02040503050406030204" pitchFamily="18" charset="0"/>
                      </a:rPr>
                      <m:t>𝛽</m:t>
                    </m:r>
                  </m:oMath>
                </a14:m>
                <a:r>
                  <a:rPr lang="en-US" altLang="zh-CN" sz="2000" dirty="0">
                    <a:solidFill>
                      <a:prstClr val="black"/>
                    </a:solidFill>
                  </a:rPr>
                  <a:t> such that </a:t>
                </a:r>
                <a14:m>
                  <m:oMath xmlns:m="http://schemas.openxmlformats.org/officeDocument/2006/math">
                    <m:r>
                      <a:rPr lang="en-US" altLang="zh-CN" sz="2000" i="1">
                        <a:solidFill>
                          <a:prstClr val="black"/>
                        </a:solidFill>
                        <a:latin typeface="Cambria Math" panose="02040503050406030204" pitchFamily="18" charset="0"/>
                      </a:rPr>
                      <m:t>𝐸</m:t>
                    </m:r>
                    <m:sSup>
                      <m:sSupPr>
                        <m:ctrlPr>
                          <a:rPr lang="en-US" altLang="zh-CN" sz="2000" i="1">
                            <a:solidFill>
                              <a:prstClr val="black"/>
                            </a:solidFill>
                            <a:latin typeface="Cambria Math" panose="02040503050406030204" pitchFamily="18" charset="0"/>
                          </a:rPr>
                        </m:ctrlPr>
                      </m:sSupPr>
                      <m:e>
                        <m:d>
                          <m:dPr>
                            <m:begChr m:val="|"/>
                            <m:endChr m:val="|"/>
                            <m:ctrlPr>
                              <a:rPr lang="en-US" altLang="zh-CN" sz="2000" i="1">
                                <a:solidFill>
                                  <a:prstClr val="black"/>
                                </a:solidFill>
                                <a:latin typeface="Cambria Math" panose="02040503050406030204" pitchFamily="18" charset="0"/>
                              </a:rPr>
                            </m:ctrlPr>
                          </m:dPr>
                          <m:e>
                            <m:r>
                              <a:rPr lang="zh-CN" altLang="en-US" sz="2000" i="1">
                                <a:solidFill>
                                  <a:prstClr val="black"/>
                                </a:solidFill>
                                <a:latin typeface="Cambria Math" panose="02040503050406030204" pitchFamily="18" charset="0"/>
                              </a:rPr>
                              <m:t>𝜉</m:t>
                            </m:r>
                            <m:d>
                              <m:dPr>
                                <m:ctrlPr>
                                  <a:rPr lang="en-US" altLang="zh-CN" sz="2000" i="1">
                                    <a:solidFill>
                                      <a:prstClr val="black"/>
                                    </a:solidFill>
                                    <a:latin typeface="Cambria Math" panose="02040503050406030204" pitchFamily="18" charset="0"/>
                                  </a:rPr>
                                </m:ctrlPr>
                              </m:dPr>
                              <m:e>
                                <m:sSub>
                                  <m:sSubPr>
                                    <m:ctrlPr>
                                      <a:rPr lang="en-US" altLang="zh-CN" sz="2000" i="1">
                                        <a:solidFill>
                                          <a:prstClr val="black"/>
                                        </a:solidFill>
                                        <a:latin typeface="Cambria Math" panose="02040503050406030204" pitchFamily="18" charset="0"/>
                                      </a:rPr>
                                    </m:ctrlPr>
                                  </m:sSubPr>
                                  <m:e>
                                    <m:r>
                                      <a:rPr lang="zh-CN" altLang="en-US" sz="2000" i="1">
                                        <a:solidFill>
                                          <a:prstClr val="black"/>
                                        </a:solidFill>
                                        <a:latin typeface="Cambria Math" panose="02040503050406030204" pitchFamily="18" charset="0"/>
                                      </a:rPr>
                                      <m:t>𝜃</m:t>
                                    </m:r>
                                  </m:e>
                                  <m:sub>
                                    <m:r>
                                      <a:rPr lang="en-US" altLang="zh-CN" sz="2000" i="1">
                                        <a:solidFill>
                                          <a:prstClr val="black"/>
                                        </a:solidFill>
                                        <a:latin typeface="Cambria Math" panose="02040503050406030204" pitchFamily="18" charset="0"/>
                                      </a:rPr>
                                      <m:t>1</m:t>
                                    </m:r>
                                  </m:sub>
                                </m:sSub>
                              </m:e>
                            </m:d>
                            <m:r>
                              <a:rPr lang="en-US" altLang="zh-CN" sz="2000" i="1">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𝜉</m:t>
                            </m:r>
                            <m:d>
                              <m:dPr>
                                <m:ctrlPr>
                                  <a:rPr lang="en-US" altLang="zh-CN" sz="2000" i="1">
                                    <a:solidFill>
                                      <a:prstClr val="black"/>
                                    </a:solidFill>
                                    <a:latin typeface="Cambria Math" panose="02040503050406030204" pitchFamily="18" charset="0"/>
                                  </a:rPr>
                                </m:ctrlPr>
                              </m:dPr>
                              <m:e>
                                <m:sSub>
                                  <m:sSubPr>
                                    <m:ctrlPr>
                                      <a:rPr lang="en-US" altLang="zh-CN" sz="2000" i="1">
                                        <a:solidFill>
                                          <a:prstClr val="black"/>
                                        </a:solidFill>
                                        <a:latin typeface="Cambria Math" panose="02040503050406030204" pitchFamily="18" charset="0"/>
                                      </a:rPr>
                                    </m:ctrlPr>
                                  </m:sSubPr>
                                  <m:e>
                                    <m:r>
                                      <a:rPr lang="zh-CN" altLang="en-US" sz="2000" i="1">
                                        <a:solidFill>
                                          <a:prstClr val="black"/>
                                        </a:solidFill>
                                        <a:latin typeface="Cambria Math" panose="02040503050406030204" pitchFamily="18" charset="0"/>
                                      </a:rPr>
                                      <m:t>𝜃</m:t>
                                    </m:r>
                                  </m:e>
                                  <m:sub>
                                    <m:r>
                                      <a:rPr lang="en-US" altLang="zh-CN" sz="2000" i="1">
                                        <a:solidFill>
                                          <a:prstClr val="black"/>
                                        </a:solidFill>
                                        <a:latin typeface="Cambria Math" panose="02040503050406030204" pitchFamily="18" charset="0"/>
                                      </a:rPr>
                                      <m:t>2</m:t>
                                    </m:r>
                                  </m:sub>
                                </m:sSub>
                              </m:e>
                            </m:d>
                          </m:e>
                        </m:d>
                      </m:e>
                      <m:sup>
                        <m:r>
                          <a:rPr lang="en-US" altLang="zh-CN" sz="2000" i="1">
                            <a:solidFill>
                              <a:prstClr val="black"/>
                            </a:solidFill>
                            <a:latin typeface="Cambria Math" panose="02040503050406030204" pitchFamily="18" charset="0"/>
                          </a:rPr>
                          <m:t>2</m:t>
                        </m:r>
                      </m:sup>
                    </m:sSup>
                    <m:r>
                      <a:rPr lang="en-US" altLang="zh-CN" sz="2000" i="1">
                        <a:solidFill>
                          <a:prstClr val="black"/>
                        </a:solidFill>
                        <a:latin typeface="Cambria Math" panose="02040503050406030204" pitchFamily="18" charset="0"/>
                        <a:ea typeface="Cambria Math" panose="02040503050406030204" pitchFamily="18" charset="0"/>
                      </a:rPr>
                      <m:t>≤</m:t>
                    </m:r>
                    <m:r>
                      <a:rPr lang="zh-CN" altLang="en-US" sz="2000" i="1">
                        <a:solidFill>
                          <a:prstClr val="black"/>
                        </a:solidFill>
                        <a:latin typeface="Cambria Math" panose="02040503050406030204" pitchFamily="18" charset="0"/>
                      </a:rPr>
                      <m:t>𝛽</m:t>
                    </m:r>
                    <m:d>
                      <m:dPr>
                        <m:ctrlPr>
                          <a:rPr lang="en-US" altLang="zh-CN" sz="2000" i="1">
                            <a:solidFill>
                              <a:prstClr val="black"/>
                            </a:solidFill>
                            <a:latin typeface="Cambria Math" panose="02040503050406030204" pitchFamily="18" charset="0"/>
                          </a:rPr>
                        </m:ctrlPr>
                      </m:dPr>
                      <m:e>
                        <m:sSub>
                          <m:sSubPr>
                            <m:ctrlPr>
                              <a:rPr lang="en-US" altLang="zh-CN" sz="2000" i="1">
                                <a:solidFill>
                                  <a:prstClr val="black"/>
                                </a:solidFill>
                                <a:latin typeface="Cambria Math" panose="02040503050406030204" pitchFamily="18" charset="0"/>
                              </a:rPr>
                            </m:ctrlPr>
                          </m:sSubPr>
                          <m:e>
                            <m:sSub>
                              <m:sSubPr>
                                <m:ctrlPr>
                                  <a:rPr lang="en-US" altLang="zh-CN" sz="2000" i="1">
                                    <a:solidFill>
                                      <a:prstClr val="black"/>
                                    </a:solidFill>
                                    <a:latin typeface="Cambria Math" panose="02040503050406030204" pitchFamily="18" charset="0"/>
                                  </a:rPr>
                                </m:ctrlPr>
                              </m:sSubPr>
                              <m:e>
                                <m:r>
                                  <a:rPr lang="zh-CN" altLang="en-US" sz="2000" i="1">
                                    <a:solidFill>
                                      <a:prstClr val="black"/>
                                    </a:solidFill>
                                    <a:latin typeface="Cambria Math" panose="02040503050406030204" pitchFamily="18" charset="0"/>
                                  </a:rPr>
                                  <m:t>𝜃</m:t>
                                </m:r>
                              </m:e>
                              <m:sub>
                                <m:r>
                                  <a:rPr lang="en-US" altLang="zh-CN" sz="2000" i="1">
                                    <a:solidFill>
                                      <a:prstClr val="black"/>
                                    </a:solidFill>
                                    <a:latin typeface="Cambria Math" panose="02040503050406030204" pitchFamily="18" charset="0"/>
                                  </a:rPr>
                                  <m:t>2</m:t>
                                </m:r>
                              </m:sub>
                            </m:sSub>
                            <m:r>
                              <a:rPr lang="en-US" altLang="zh-CN" sz="2000" i="1">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𝜃</m:t>
                            </m:r>
                          </m:e>
                          <m:sub>
                            <m:r>
                              <a:rPr lang="en-US" altLang="zh-CN" sz="2000" i="1">
                                <a:solidFill>
                                  <a:prstClr val="black"/>
                                </a:solidFill>
                                <a:latin typeface="Cambria Math" panose="02040503050406030204" pitchFamily="18" charset="0"/>
                              </a:rPr>
                              <m:t>1</m:t>
                            </m:r>
                          </m:sub>
                        </m:sSub>
                      </m:e>
                    </m:d>
                    <m:r>
                      <a:rPr lang="en-US" altLang="zh-CN" sz="2000" i="1">
                        <a:solidFill>
                          <a:prstClr val="black"/>
                        </a:solidFill>
                        <a:latin typeface="Cambria Math" panose="02040503050406030204" pitchFamily="18" charset="0"/>
                      </a:rPr>
                      <m:t>, </m:t>
                    </m:r>
                    <m:r>
                      <a:rPr lang="en-US" altLang="zh-CN" sz="2000" i="1">
                        <a:solidFill>
                          <a:prstClr val="black"/>
                        </a:solidFill>
                        <a:latin typeface="Cambria Math" panose="02040503050406030204" pitchFamily="18" charset="0"/>
                      </a:rPr>
                      <m:t>𝑖𝑓</m:t>
                    </m:r>
                    <m:r>
                      <a:rPr lang="en-US" altLang="zh-CN" sz="2000" i="1">
                        <a:solidFill>
                          <a:prstClr val="black"/>
                        </a:solidFill>
                        <a:latin typeface="Cambria Math" panose="02040503050406030204" pitchFamily="18" charset="0"/>
                      </a:rPr>
                      <m:t> −</m:t>
                    </m:r>
                    <m:r>
                      <a:rPr lang="zh-CN" altLang="en-US" sz="2000" i="1">
                        <a:solidFill>
                          <a:prstClr val="black"/>
                        </a:solidFill>
                        <a:latin typeface="Cambria Math" panose="02040503050406030204" pitchFamily="18" charset="0"/>
                      </a:rPr>
                      <m:t>𝜏</m:t>
                    </m:r>
                    <m:r>
                      <a:rPr lang="zh-CN" altLang="en-US" sz="2000" i="1">
                        <a:solidFill>
                          <a:prstClr val="black"/>
                        </a:solidFill>
                        <a:latin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r>
                          <a:rPr lang="zh-CN" altLang="en-US" sz="2000" i="1">
                            <a:solidFill>
                              <a:prstClr val="black"/>
                            </a:solidFill>
                            <a:latin typeface="Cambria Math" panose="02040503050406030204" pitchFamily="18" charset="0"/>
                          </a:rPr>
                          <m:t>𝜃</m:t>
                        </m:r>
                      </m:e>
                      <m:sub>
                        <m:r>
                          <a:rPr lang="en-US" altLang="zh-CN" sz="2000" i="1">
                            <a:solidFill>
                              <a:prstClr val="black"/>
                            </a:solidFill>
                            <a:latin typeface="Cambria Math" panose="02040503050406030204" pitchFamily="18" charset="0"/>
                          </a:rPr>
                          <m:t>1</m:t>
                        </m:r>
                      </m:sub>
                    </m:sSub>
                    <m:r>
                      <a:rPr lang="en-US" altLang="zh-CN" sz="2000" i="1">
                        <a:solidFill>
                          <a:prstClr val="black"/>
                        </a:solidFill>
                        <a:latin typeface="Cambria Math" panose="02040503050406030204" pitchFamily="18" charset="0"/>
                        <a:ea typeface="Cambria Math" panose="02040503050406030204" pitchFamily="18" charset="0"/>
                      </a:rPr>
                      <m:t>&lt;</m:t>
                    </m:r>
                    <m:sSub>
                      <m:sSubPr>
                        <m:ctrlPr>
                          <a:rPr lang="en-US" altLang="zh-CN" sz="2000" i="1">
                            <a:solidFill>
                              <a:prstClr val="black"/>
                            </a:solidFill>
                            <a:latin typeface="Cambria Math" panose="02040503050406030204" pitchFamily="18" charset="0"/>
                          </a:rPr>
                        </m:ctrlPr>
                      </m:sSubPr>
                      <m:e>
                        <m:r>
                          <a:rPr lang="zh-CN" altLang="en-US" sz="2000" i="1">
                            <a:solidFill>
                              <a:prstClr val="black"/>
                            </a:solidFill>
                            <a:latin typeface="Cambria Math" panose="02040503050406030204" pitchFamily="18" charset="0"/>
                          </a:rPr>
                          <m:t>𝜃</m:t>
                        </m:r>
                      </m:e>
                      <m:sub>
                        <m:r>
                          <a:rPr lang="en-US" altLang="zh-CN" sz="2000" i="1">
                            <a:solidFill>
                              <a:prstClr val="black"/>
                            </a:solidFill>
                            <a:latin typeface="Cambria Math" panose="02040503050406030204" pitchFamily="18" charset="0"/>
                          </a:rPr>
                          <m:t>2</m:t>
                        </m:r>
                      </m:sub>
                    </m:sSub>
                    <m:r>
                      <a:rPr lang="en-US" altLang="zh-CN" sz="2000" i="1">
                        <a:solidFill>
                          <a:prstClr val="black"/>
                        </a:solidFill>
                        <a:latin typeface="Cambria Math" panose="02040503050406030204" pitchFamily="18" charset="0"/>
                        <a:ea typeface="Cambria Math" panose="02040503050406030204" pitchFamily="18" charset="0"/>
                      </a:rPr>
                      <m:t>≤0</m:t>
                    </m:r>
                  </m:oMath>
                </a14:m>
                <a:r>
                  <a:rPr lang="en-US" altLang="zh-CN" sz="2000" dirty="0">
                    <a:solidFill>
                      <a:prstClr val="black"/>
                    </a:solidFill>
                  </a:rPr>
                  <a:t>. Then the difference between the Euler-Maruyama approximate solution </a:t>
                </a:r>
                <a14:m>
                  <m:oMath xmlns:m="http://schemas.openxmlformats.org/officeDocument/2006/math">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𝑥</m:t>
                        </m:r>
                      </m:e>
                      <m:sub>
                        <m:r>
                          <a:rPr lang="en-US" altLang="zh-CN" sz="2000" i="1">
                            <a:solidFill>
                              <a:prstClr val="black"/>
                            </a:solidFill>
                            <a:latin typeface="Cambria Math" panose="02040503050406030204" pitchFamily="18" charset="0"/>
                          </a:rPr>
                          <m:t>𝑛</m:t>
                        </m:r>
                      </m:sub>
                    </m:sSub>
                    <m:d>
                      <m:dPr>
                        <m:ctrlPr>
                          <a:rPr lang="en-US" altLang="zh-CN" sz="2000" i="1">
                            <a:solidFill>
                              <a:prstClr val="black"/>
                            </a:solidFill>
                            <a:latin typeface="Cambria Math" panose="02040503050406030204" pitchFamily="18" charset="0"/>
                          </a:rPr>
                        </m:ctrlPr>
                      </m:dPr>
                      <m:e>
                        <m:r>
                          <a:rPr lang="en-US" altLang="zh-CN" sz="2000" i="1">
                            <a:solidFill>
                              <a:prstClr val="black"/>
                            </a:solidFill>
                            <a:latin typeface="Cambria Math" panose="02040503050406030204" pitchFamily="18" charset="0"/>
                          </a:rPr>
                          <m:t>𝑡</m:t>
                        </m:r>
                      </m:e>
                    </m:d>
                  </m:oMath>
                </a14:m>
                <a:r>
                  <a:rPr lang="zh-CN" altLang="en-US" sz="2000" dirty="0">
                    <a:solidFill>
                      <a:prstClr val="black"/>
                    </a:solidFill>
                  </a:rPr>
                  <a:t> </a:t>
                </a:r>
                <a:r>
                  <a:rPr lang="en-US" altLang="zh-CN" sz="2000" dirty="0">
                    <a:solidFill>
                      <a:prstClr val="black"/>
                    </a:solidFill>
                  </a:rPr>
                  <a:t>and the accurate solution </a:t>
                </a:r>
                <a14:m>
                  <m:oMath xmlns:m="http://schemas.openxmlformats.org/officeDocument/2006/math">
                    <m:r>
                      <a:rPr lang="en-US" altLang="zh-CN" sz="2000" i="1">
                        <a:solidFill>
                          <a:prstClr val="black"/>
                        </a:solidFill>
                        <a:latin typeface="Cambria Math" panose="02040503050406030204" pitchFamily="18" charset="0"/>
                      </a:rPr>
                      <m:t>𝑥</m:t>
                    </m:r>
                    <m:d>
                      <m:dPr>
                        <m:ctrlPr>
                          <a:rPr lang="en-US" altLang="zh-CN" sz="2000" i="1">
                            <a:solidFill>
                              <a:prstClr val="black"/>
                            </a:solidFill>
                            <a:latin typeface="Cambria Math" panose="02040503050406030204" pitchFamily="18" charset="0"/>
                          </a:rPr>
                        </m:ctrlPr>
                      </m:dPr>
                      <m:e>
                        <m:r>
                          <a:rPr lang="en-US" altLang="zh-CN" sz="2000" i="1">
                            <a:solidFill>
                              <a:prstClr val="black"/>
                            </a:solidFill>
                            <a:latin typeface="Cambria Math" panose="02040503050406030204" pitchFamily="18" charset="0"/>
                          </a:rPr>
                          <m:t>𝑡</m:t>
                        </m:r>
                      </m:e>
                    </m:d>
                  </m:oMath>
                </a14:m>
                <a:r>
                  <a:rPr lang="zh-CN" altLang="en-US" sz="2000" dirty="0">
                    <a:solidFill>
                      <a:prstClr val="black"/>
                    </a:solidFill>
                  </a:rPr>
                  <a:t> </a:t>
                </a:r>
                <a:r>
                  <a:rPr lang="en-US" altLang="zh-CN" sz="2000" dirty="0">
                    <a:solidFill>
                      <a:prstClr val="black"/>
                    </a:solidFill>
                  </a:rPr>
                  <a:t>of SDDE can be estimated as</a:t>
                </a:r>
              </a:p>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altLang="zh-CN" sz="2000" i="1">
                          <a:solidFill>
                            <a:prstClr val="black"/>
                          </a:solidFill>
                          <a:latin typeface="Cambria Math" panose="02040503050406030204" pitchFamily="18" charset="0"/>
                        </a:rPr>
                        <m:t>𝐸</m:t>
                      </m:r>
                      <m:d>
                        <m:dPr>
                          <m:ctrlPr>
                            <a:rPr lang="en-US" altLang="zh-CN" sz="2000" i="1">
                              <a:solidFill>
                                <a:prstClr val="black"/>
                              </a:solidFill>
                              <a:latin typeface="Cambria Math" panose="02040503050406030204" pitchFamily="18" charset="0"/>
                            </a:rPr>
                          </m:ctrlPr>
                        </m:dPr>
                        <m:e>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𝑠𝑢𝑝</m:t>
                              </m:r>
                            </m:e>
                            <m:sub>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𝑡</m:t>
                                  </m:r>
                                </m:e>
                                <m:sub>
                                  <m:r>
                                    <a:rPr lang="en-US" altLang="zh-CN" sz="2000" i="1">
                                      <a:solidFill>
                                        <a:prstClr val="black"/>
                                      </a:solidFill>
                                      <a:latin typeface="Cambria Math" panose="02040503050406030204" pitchFamily="18" charset="0"/>
                                    </a:rPr>
                                    <m:t>0</m:t>
                                  </m:r>
                                </m:sub>
                              </m:sSub>
                              <m:r>
                                <a:rPr lang="en-US" altLang="zh-CN" sz="2000" i="1">
                                  <a:solidFill>
                                    <a:prstClr val="black"/>
                                  </a:solidFill>
                                  <a:latin typeface="Cambria Math" panose="02040503050406030204" pitchFamily="18" charset="0"/>
                                  <a:ea typeface="Cambria Math" panose="02040503050406030204" pitchFamily="18" charset="0"/>
                                </a:rPr>
                                <m:t>≤</m:t>
                              </m:r>
                              <m:r>
                                <a:rPr lang="en-US" altLang="zh-CN" sz="2000" i="1">
                                  <a:solidFill>
                                    <a:prstClr val="black"/>
                                  </a:solidFill>
                                  <a:latin typeface="Cambria Math" panose="02040503050406030204" pitchFamily="18" charset="0"/>
                                  <a:ea typeface="Cambria Math" panose="02040503050406030204" pitchFamily="18" charset="0"/>
                                </a:rPr>
                                <m:t>𝑡</m:t>
                              </m:r>
                              <m:r>
                                <a:rPr lang="en-US" altLang="zh-CN" sz="2000" i="1">
                                  <a:solidFill>
                                    <a:prstClr val="black"/>
                                  </a:solidFill>
                                  <a:latin typeface="Cambria Math" panose="02040503050406030204" pitchFamily="18" charset="0"/>
                                  <a:ea typeface="Cambria Math" panose="02040503050406030204" pitchFamily="18" charset="0"/>
                                </a:rPr>
                                <m:t>≤</m:t>
                              </m:r>
                              <m:r>
                                <a:rPr lang="en-US" altLang="zh-CN" sz="2000" i="1">
                                  <a:solidFill>
                                    <a:prstClr val="black"/>
                                  </a:solidFill>
                                  <a:latin typeface="Cambria Math" panose="02040503050406030204" pitchFamily="18" charset="0"/>
                                  <a:ea typeface="Cambria Math" panose="02040503050406030204" pitchFamily="18" charset="0"/>
                                </a:rPr>
                                <m:t>𝑇</m:t>
                              </m:r>
                            </m:sub>
                          </m:sSub>
                          <m:sSup>
                            <m:sSupPr>
                              <m:ctrlPr>
                                <a:rPr lang="en-US" altLang="zh-CN" sz="2000" i="1">
                                  <a:solidFill>
                                    <a:prstClr val="black"/>
                                  </a:solidFill>
                                  <a:latin typeface="Cambria Math" panose="02040503050406030204" pitchFamily="18" charset="0"/>
                                </a:rPr>
                              </m:ctrlPr>
                            </m:sSupPr>
                            <m:e>
                              <m:d>
                                <m:dPr>
                                  <m:begChr m:val="|"/>
                                  <m:endChr m:val="|"/>
                                  <m:ctrlPr>
                                    <a:rPr lang="en-US" altLang="zh-CN" sz="2000" i="1">
                                      <a:solidFill>
                                        <a:prstClr val="black"/>
                                      </a:solidFill>
                                      <a:latin typeface="Cambria Math" panose="02040503050406030204" pitchFamily="18" charset="0"/>
                                    </a:rPr>
                                  </m:ctrlPr>
                                </m:dPr>
                                <m:e>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𝑥</m:t>
                                      </m:r>
                                    </m:e>
                                    <m:sub>
                                      <m:r>
                                        <a:rPr lang="en-US" altLang="zh-CN" sz="2000" i="1">
                                          <a:solidFill>
                                            <a:prstClr val="black"/>
                                          </a:solidFill>
                                          <a:latin typeface="Cambria Math" panose="02040503050406030204" pitchFamily="18" charset="0"/>
                                        </a:rPr>
                                        <m:t>𝑛</m:t>
                                      </m:r>
                                    </m:sub>
                                  </m:sSub>
                                  <m:d>
                                    <m:dPr>
                                      <m:ctrlPr>
                                        <a:rPr lang="en-US" altLang="zh-CN" sz="2000" i="1">
                                          <a:solidFill>
                                            <a:prstClr val="black"/>
                                          </a:solidFill>
                                          <a:latin typeface="Cambria Math" panose="02040503050406030204" pitchFamily="18" charset="0"/>
                                        </a:rPr>
                                      </m:ctrlPr>
                                    </m:dPr>
                                    <m:e>
                                      <m:r>
                                        <a:rPr lang="en-US" altLang="zh-CN" sz="2000" i="1">
                                          <a:solidFill>
                                            <a:prstClr val="black"/>
                                          </a:solidFill>
                                          <a:latin typeface="Cambria Math" panose="02040503050406030204" pitchFamily="18" charset="0"/>
                                        </a:rPr>
                                        <m:t>𝑡</m:t>
                                      </m:r>
                                    </m:e>
                                  </m:d>
                                  <m:r>
                                    <a:rPr lang="en-US" altLang="zh-CN" sz="2000" i="1">
                                      <a:solidFill>
                                        <a:prstClr val="black"/>
                                      </a:solidFill>
                                      <a:latin typeface="Cambria Math" panose="02040503050406030204" pitchFamily="18" charset="0"/>
                                    </a:rPr>
                                    <m:t>−</m:t>
                                  </m:r>
                                  <m:r>
                                    <a:rPr lang="en-US" altLang="zh-CN" sz="2000" i="1">
                                      <a:solidFill>
                                        <a:prstClr val="black"/>
                                      </a:solidFill>
                                      <a:latin typeface="Cambria Math" panose="02040503050406030204" pitchFamily="18" charset="0"/>
                                    </a:rPr>
                                    <m:t>𝑥</m:t>
                                  </m:r>
                                  <m:d>
                                    <m:dPr>
                                      <m:ctrlPr>
                                        <a:rPr lang="en-US" altLang="zh-CN" sz="2000" i="1">
                                          <a:solidFill>
                                            <a:prstClr val="black"/>
                                          </a:solidFill>
                                          <a:latin typeface="Cambria Math" panose="02040503050406030204" pitchFamily="18" charset="0"/>
                                        </a:rPr>
                                      </m:ctrlPr>
                                    </m:dPr>
                                    <m:e>
                                      <m:r>
                                        <a:rPr lang="en-US" altLang="zh-CN" sz="2000" i="1">
                                          <a:solidFill>
                                            <a:prstClr val="black"/>
                                          </a:solidFill>
                                          <a:latin typeface="Cambria Math" panose="02040503050406030204" pitchFamily="18" charset="0"/>
                                        </a:rPr>
                                        <m:t>𝑡</m:t>
                                      </m:r>
                                    </m:e>
                                  </m:d>
                                </m:e>
                              </m:d>
                            </m:e>
                            <m:sup>
                              <m:r>
                                <a:rPr lang="en-US" altLang="zh-CN" sz="2000" i="1">
                                  <a:solidFill>
                                    <a:prstClr val="black"/>
                                  </a:solidFill>
                                  <a:latin typeface="Cambria Math" panose="02040503050406030204" pitchFamily="18" charset="0"/>
                                </a:rPr>
                                <m:t>2</m:t>
                              </m:r>
                            </m:sup>
                          </m:sSup>
                        </m:e>
                      </m:d>
                      <m:r>
                        <a:rPr lang="en-US" altLang="zh-CN" sz="2000" i="1">
                          <a:solidFill>
                            <a:prstClr val="black"/>
                          </a:solidFill>
                          <a:latin typeface="Cambria Math" panose="02040503050406030204" pitchFamily="18" charset="0"/>
                          <a:ea typeface="Cambria Math" panose="02040503050406030204" pitchFamily="18" charset="0"/>
                        </a:rPr>
                        <m:t>≤</m:t>
                      </m:r>
                      <m:f>
                        <m:fPr>
                          <m:ctrlPr>
                            <a:rPr lang="en-US" altLang="zh-CN" sz="2000" i="1">
                              <a:solidFill>
                                <a:prstClr val="black"/>
                              </a:solidFill>
                              <a:latin typeface="Cambria Math" panose="02040503050406030204" pitchFamily="18" charset="0"/>
                              <a:ea typeface="Cambria Math" panose="02040503050406030204" pitchFamily="18" charset="0"/>
                            </a:rPr>
                          </m:ctrlPr>
                        </m:fPr>
                        <m:num>
                          <m:r>
                            <a:rPr lang="en-US" altLang="zh-CN" sz="2000" i="1">
                              <a:solidFill>
                                <a:prstClr val="black"/>
                              </a:solidFill>
                              <a:latin typeface="Cambria Math" panose="02040503050406030204" pitchFamily="18" charset="0"/>
                              <a:ea typeface="Cambria Math" panose="02040503050406030204" pitchFamily="18" charset="0"/>
                            </a:rPr>
                            <m:t>4</m:t>
                          </m:r>
                          <m:sSub>
                            <m:sSubPr>
                              <m:ctrlPr>
                                <a:rPr lang="en-US" altLang="zh-CN" sz="2000" i="1">
                                  <a:solidFill>
                                    <a:prstClr val="black"/>
                                  </a:solidFill>
                                  <a:latin typeface="Cambria Math" panose="02040503050406030204" pitchFamily="18" charset="0"/>
                                  <a:ea typeface="Cambria Math" panose="02040503050406030204" pitchFamily="18" charset="0"/>
                                </a:rPr>
                              </m:ctrlPr>
                            </m:sSubPr>
                            <m:e>
                              <m:r>
                                <a:rPr lang="en-US" altLang="zh-CN" sz="2000" i="1">
                                  <a:solidFill>
                                    <a:prstClr val="black"/>
                                  </a:solidFill>
                                  <a:latin typeface="Cambria Math" panose="02040503050406030204" pitchFamily="18" charset="0"/>
                                  <a:ea typeface="Cambria Math" panose="02040503050406030204" pitchFamily="18" charset="0"/>
                                </a:rPr>
                                <m:t>𝐶</m:t>
                              </m:r>
                            </m:e>
                            <m:sub>
                              <m:r>
                                <a:rPr lang="en-US" altLang="zh-CN" sz="2000" i="1">
                                  <a:solidFill>
                                    <a:prstClr val="black"/>
                                  </a:solidFill>
                                  <a:latin typeface="Cambria Math" panose="02040503050406030204" pitchFamily="18" charset="0"/>
                                  <a:ea typeface="Cambria Math" panose="02040503050406030204" pitchFamily="18" charset="0"/>
                                </a:rPr>
                                <m:t>4</m:t>
                              </m:r>
                            </m:sub>
                          </m:sSub>
                        </m:num>
                        <m:den>
                          <m:r>
                            <a:rPr lang="en-US" altLang="zh-CN" sz="2000" i="1">
                              <a:solidFill>
                                <a:prstClr val="black"/>
                              </a:solidFill>
                              <a:latin typeface="Cambria Math" panose="02040503050406030204" pitchFamily="18" charset="0"/>
                              <a:ea typeface="Cambria Math" panose="02040503050406030204" pitchFamily="18" charset="0"/>
                            </a:rPr>
                            <m:t>𝑛</m:t>
                          </m:r>
                        </m:den>
                      </m:f>
                      <m:d>
                        <m:dPr>
                          <m:begChr m:val="["/>
                          <m:endChr m:val="]"/>
                          <m:ctrlPr>
                            <a:rPr lang="en-US" altLang="zh-CN" sz="2000" i="1">
                              <a:solidFill>
                                <a:prstClr val="black"/>
                              </a:solidFill>
                              <a:latin typeface="Cambria Math" panose="02040503050406030204" pitchFamily="18" charset="0"/>
                              <a:ea typeface="Cambria Math" panose="02040503050406030204" pitchFamily="18" charset="0"/>
                            </a:rPr>
                          </m:ctrlPr>
                        </m:dPr>
                        <m:e>
                          <m:sSub>
                            <m:sSubPr>
                              <m:ctrlPr>
                                <a:rPr lang="en-US" altLang="zh-CN" sz="2000" i="1">
                                  <a:solidFill>
                                    <a:prstClr val="black"/>
                                  </a:solidFill>
                                  <a:latin typeface="Cambria Math" panose="02040503050406030204" pitchFamily="18" charset="0"/>
                                  <a:ea typeface="Cambria Math" panose="02040503050406030204" pitchFamily="18" charset="0"/>
                                </a:rPr>
                              </m:ctrlPr>
                            </m:sSubPr>
                            <m:e>
                              <m:r>
                                <a:rPr lang="en-US" altLang="zh-CN" sz="2000" i="1">
                                  <a:solidFill>
                                    <a:prstClr val="black"/>
                                  </a:solidFill>
                                  <a:latin typeface="Cambria Math" panose="02040503050406030204" pitchFamily="18" charset="0"/>
                                  <a:ea typeface="Cambria Math" panose="02040503050406030204" pitchFamily="18" charset="0"/>
                                </a:rPr>
                                <m:t>𝐶</m:t>
                              </m:r>
                            </m:e>
                            <m:sub>
                              <m:r>
                                <a:rPr lang="en-US" altLang="zh-CN" sz="2000" i="1">
                                  <a:solidFill>
                                    <a:prstClr val="black"/>
                                  </a:solidFill>
                                  <a:latin typeface="Cambria Math" panose="02040503050406030204" pitchFamily="18" charset="0"/>
                                  <a:ea typeface="Cambria Math" panose="02040503050406030204" pitchFamily="18" charset="0"/>
                                </a:rPr>
                                <m:t>2</m:t>
                              </m:r>
                            </m:sub>
                          </m:sSub>
                          <m:d>
                            <m:dPr>
                              <m:ctrlPr>
                                <a:rPr lang="en-US" altLang="zh-CN" sz="2000" i="1">
                                  <a:solidFill>
                                    <a:prstClr val="black"/>
                                  </a:solidFill>
                                  <a:latin typeface="Cambria Math" panose="02040503050406030204" pitchFamily="18" charset="0"/>
                                  <a:ea typeface="Cambria Math" panose="02040503050406030204" pitchFamily="18" charset="0"/>
                                </a:rPr>
                              </m:ctrlPr>
                            </m:dPr>
                            <m:e>
                              <m:r>
                                <a:rPr lang="en-US" altLang="zh-CN" sz="2000" i="1">
                                  <a:solidFill>
                                    <a:prstClr val="black"/>
                                  </a:solidFill>
                                  <a:latin typeface="Cambria Math" panose="02040503050406030204" pitchFamily="18" charset="0"/>
                                  <a:ea typeface="Cambria Math" panose="02040503050406030204" pitchFamily="18" charset="0"/>
                                </a:rPr>
                                <m:t>𝑇</m:t>
                              </m:r>
                              <m:r>
                                <a:rPr lang="en-US" altLang="zh-CN" sz="2000" i="1">
                                  <a:solidFill>
                                    <a:prstClr val="black"/>
                                  </a:solidFill>
                                  <a:latin typeface="Cambria Math" panose="02040503050406030204" pitchFamily="18" charset="0"/>
                                  <a:ea typeface="Cambria Math" panose="02040503050406030204" pitchFamily="18" charset="0"/>
                                </a:rPr>
                                <m:t>−</m:t>
                              </m:r>
                              <m:sSub>
                                <m:sSubPr>
                                  <m:ctrlPr>
                                    <a:rPr lang="en-US" altLang="zh-CN" sz="2000" i="1">
                                      <a:solidFill>
                                        <a:prstClr val="black"/>
                                      </a:solidFill>
                                      <a:latin typeface="Cambria Math" panose="02040503050406030204" pitchFamily="18" charset="0"/>
                                      <a:ea typeface="Cambria Math" panose="02040503050406030204" pitchFamily="18" charset="0"/>
                                    </a:rPr>
                                  </m:ctrlPr>
                                </m:sSubPr>
                                <m:e>
                                  <m:r>
                                    <a:rPr lang="en-US" altLang="zh-CN" sz="2000" i="1">
                                      <a:solidFill>
                                        <a:prstClr val="black"/>
                                      </a:solidFill>
                                      <a:latin typeface="Cambria Math" panose="02040503050406030204" pitchFamily="18" charset="0"/>
                                      <a:ea typeface="Cambria Math" panose="02040503050406030204" pitchFamily="18" charset="0"/>
                                    </a:rPr>
                                    <m:t>𝑡</m:t>
                                  </m:r>
                                </m:e>
                                <m:sub>
                                  <m:r>
                                    <a:rPr lang="en-US" altLang="zh-CN" sz="2000" i="1">
                                      <a:solidFill>
                                        <a:prstClr val="black"/>
                                      </a:solidFill>
                                      <a:latin typeface="Cambria Math" panose="02040503050406030204" pitchFamily="18" charset="0"/>
                                      <a:ea typeface="Cambria Math" panose="02040503050406030204" pitchFamily="18" charset="0"/>
                                    </a:rPr>
                                    <m:t>0</m:t>
                                  </m:r>
                                </m:sub>
                              </m:sSub>
                            </m:e>
                          </m:d>
                          <m:r>
                            <a:rPr lang="en-US" altLang="zh-CN" sz="2000" i="1">
                              <a:solidFill>
                                <a:prstClr val="black"/>
                              </a:solidFill>
                              <a:latin typeface="Cambria Math" panose="02040503050406030204" pitchFamily="18" charset="0"/>
                              <a:ea typeface="Cambria Math" panose="02040503050406030204" pitchFamily="18" charset="0"/>
                            </a:rPr>
                            <m:t>+</m:t>
                          </m:r>
                          <m:r>
                            <a:rPr lang="zh-CN" altLang="en-US" sz="2000" i="1">
                              <a:solidFill>
                                <a:prstClr val="black"/>
                              </a:solidFill>
                              <a:latin typeface="Cambria Math" panose="02040503050406030204" pitchFamily="18" charset="0"/>
                              <a:ea typeface="Cambria Math" panose="02040503050406030204" pitchFamily="18" charset="0"/>
                            </a:rPr>
                            <m:t>𝜏</m:t>
                          </m:r>
                          <m:d>
                            <m:dPr>
                              <m:ctrlPr>
                                <a:rPr lang="en-US" altLang="zh-CN" sz="2000" i="1">
                                  <a:solidFill>
                                    <a:prstClr val="black"/>
                                  </a:solidFill>
                                  <a:latin typeface="Cambria Math" panose="02040503050406030204" pitchFamily="18" charset="0"/>
                                  <a:ea typeface="Cambria Math" panose="02040503050406030204" pitchFamily="18" charset="0"/>
                                </a:rPr>
                              </m:ctrlPr>
                            </m:dPr>
                            <m:e>
                              <m:r>
                                <a:rPr lang="zh-CN" altLang="en-US" sz="2000" i="1">
                                  <a:solidFill>
                                    <a:prstClr val="black"/>
                                  </a:solidFill>
                                  <a:latin typeface="Cambria Math" panose="02040503050406030204" pitchFamily="18" charset="0"/>
                                  <a:ea typeface="Cambria Math" panose="02040503050406030204" pitchFamily="18" charset="0"/>
                                </a:rPr>
                                <m:t>𝛽</m:t>
                              </m:r>
                              <m:r>
                                <a:rPr lang="zh-CN" altLang="en-US" sz="2000" i="1">
                                  <a:solidFill>
                                    <a:prstClr val="black"/>
                                  </a:solidFill>
                                  <a:latin typeface="Cambria Math" panose="02040503050406030204" pitchFamily="18" charset="0"/>
                                  <a:ea typeface="Cambria Math" panose="02040503050406030204" pitchFamily="18" charset="0"/>
                                </a:rPr>
                                <m:t>⋁</m:t>
                              </m:r>
                              <m:sSub>
                                <m:sSubPr>
                                  <m:ctrlPr>
                                    <a:rPr lang="en-US" altLang="zh-CN" sz="2000" i="1">
                                      <a:solidFill>
                                        <a:prstClr val="black"/>
                                      </a:solidFill>
                                      <a:latin typeface="Cambria Math" panose="02040503050406030204" pitchFamily="18" charset="0"/>
                                      <a:ea typeface="Cambria Math" panose="02040503050406030204" pitchFamily="18" charset="0"/>
                                    </a:rPr>
                                  </m:ctrlPr>
                                </m:sSubPr>
                                <m:e>
                                  <m:r>
                                    <a:rPr lang="en-US" altLang="zh-CN" sz="2000" i="1">
                                      <a:solidFill>
                                        <a:prstClr val="black"/>
                                      </a:solidFill>
                                      <a:latin typeface="Cambria Math" panose="02040503050406030204" pitchFamily="18" charset="0"/>
                                      <a:ea typeface="Cambria Math" panose="02040503050406030204" pitchFamily="18" charset="0"/>
                                    </a:rPr>
                                    <m:t>𝐶</m:t>
                                  </m:r>
                                </m:e>
                                <m:sub>
                                  <m:r>
                                    <a:rPr lang="en-US" altLang="zh-CN" sz="2000" i="1">
                                      <a:solidFill>
                                        <a:prstClr val="black"/>
                                      </a:solidFill>
                                      <a:latin typeface="Cambria Math" panose="02040503050406030204" pitchFamily="18" charset="0"/>
                                      <a:ea typeface="Cambria Math" panose="02040503050406030204" pitchFamily="18" charset="0"/>
                                    </a:rPr>
                                    <m:t>2</m:t>
                                  </m:r>
                                </m:sub>
                              </m:sSub>
                            </m:e>
                          </m:d>
                        </m:e>
                      </m:d>
                      <m:sSup>
                        <m:sSupPr>
                          <m:ctrlPr>
                            <a:rPr lang="en-US" altLang="zh-CN" sz="2000" i="1">
                              <a:solidFill>
                                <a:prstClr val="black"/>
                              </a:solidFill>
                              <a:latin typeface="Cambria Math" panose="02040503050406030204" pitchFamily="18" charset="0"/>
                              <a:ea typeface="Cambria Math" panose="02040503050406030204" pitchFamily="18" charset="0"/>
                            </a:rPr>
                          </m:ctrlPr>
                        </m:sSupPr>
                        <m:e>
                          <m:r>
                            <a:rPr lang="en-US" altLang="zh-CN" sz="2000" i="1">
                              <a:solidFill>
                                <a:prstClr val="black"/>
                              </a:solidFill>
                              <a:latin typeface="Cambria Math" panose="02040503050406030204" pitchFamily="18" charset="0"/>
                              <a:ea typeface="Cambria Math" panose="02040503050406030204" pitchFamily="18" charset="0"/>
                            </a:rPr>
                            <m:t>𝑒</m:t>
                          </m:r>
                        </m:e>
                        <m:sup>
                          <m:r>
                            <a:rPr lang="en-US" altLang="zh-CN" sz="2000" i="1">
                              <a:solidFill>
                                <a:prstClr val="black"/>
                              </a:solidFill>
                              <a:latin typeface="Cambria Math" panose="02040503050406030204" pitchFamily="18" charset="0"/>
                              <a:ea typeface="Cambria Math" panose="02040503050406030204" pitchFamily="18" charset="0"/>
                            </a:rPr>
                            <m:t>4</m:t>
                          </m:r>
                          <m:sSub>
                            <m:sSubPr>
                              <m:ctrlPr>
                                <a:rPr lang="en-US" altLang="zh-CN" sz="2000" i="1">
                                  <a:solidFill>
                                    <a:prstClr val="black"/>
                                  </a:solidFill>
                                  <a:latin typeface="Cambria Math" panose="02040503050406030204" pitchFamily="18" charset="0"/>
                                  <a:ea typeface="Cambria Math" panose="02040503050406030204" pitchFamily="18" charset="0"/>
                                </a:rPr>
                              </m:ctrlPr>
                            </m:sSubPr>
                            <m:e>
                              <m:r>
                                <a:rPr lang="en-US" altLang="zh-CN" sz="2000" i="1">
                                  <a:solidFill>
                                    <a:prstClr val="black"/>
                                  </a:solidFill>
                                  <a:latin typeface="Cambria Math" panose="02040503050406030204" pitchFamily="18" charset="0"/>
                                  <a:ea typeface="Cambria Math" panose="02040503050406030204" pitchFamily="18" charset="0"/>
                                </a:rPr>
                                <m:t>𝐶</m:t>
                              </m:r>
                            </m:e>
                            <m:sub>
                              <m:r>
                                <a:rPr lang="en-US" altLang="zh-CN" sz="2000" i="1">
                                  <a:solidFill>
                                    <a:prstClr val="black"/>
                                  </a:solidFill>
                                  <a:latin typeface="Cambria Math" panose="02040503050406030204" pitchFamily="18" charset="0"/>
                                  <a:ea typeface="Cambria Math" panose="02040503050406030204" pitchFamily="18" charset="0"/>
                                </a:rPr>
                                <m:t>4</m:t>
                              </m:r>
                            </m:sub>
                          </m:sSub>
                          <m:d>
                            <m:dPr>
                              <m:ctrlPr>
                                <a:rPr lang="en-US" altLang="zh-CN" sz="2000" i="1">
                                  <a:solidFill>
                                    <a:prstClr val="black"/>
                                  </a:solidFill>
                                  <a:latin typeface="Cambria Math" panose="02040503050406030204" pitchFamily="18" charset="0"/>
                                  <a:ea typeface="Cambria Math" panose="02040503050406030204" pitchFamily="18" charset="0"/>
                                </a:rPr>
                              </m:ctrlPr>
                            </m:dPr>
                            <m:e>
                              <m:r>
                                <a:rPr lang="en-US" altLang="zh-CN" sz="2000" i="1">
                                  <a:solidFill>
                                    <a:prstClr val="black"/>
                                  </a:solidFill>
                                  <a:latin typeface="Cambria Math" panose="02040503050406030204" pitchFamily="18" charset="0"/>
                                  <a:ea typeface="Cambria Math" panose="02040503050406030204" pitchFamily="18" charset="0"/>
                                </a:rPr>
                                <m:t>𝑇</m:t>
                              </m:r>
                              <m:r>
                                <a:rPr lang="en-US" altLang="zh-CN" sz="2000" i="1">
                                  <a:solidFill>
                                    <a:prstClr val="black"/>
                                  </a:solidFill>
                                  <a:latin typeface="Cambria Math" panose="02040503050406030204" pitchFamily="18" charset="0"/>
                                  <a:ea typeface="Cambria Math" panose="02040503050406030204" pitchFamily="18" charset="0"/>
                                </a:rPr>
                                <m:t>−</m:t>
                              </m:r>
                              <m:sSub>
                                <m:sSubPr>
                                  <m:ctrlPr>
                                    <a:rPr lang="en-US" altLang="zh-CN" sz="2000" i="1">
                                      <a:solidFill>
                                        <a:prstClr val="black"/>
                                      </a:solidFill>
                                      <a:latin typeface="Cambria Math" panose="02040503050406030204" pitchFamily="18" charset="0"/>
                                      <a:ea typeface="Cambria Math" panose="02040503050406030204" pitchFamily="18" charset="0"/>
                                    </a:rPr>
                                  </m:ctrlPr>
                                </m:sSubPr>
                                <m:e>
                                  <m:r>
                                    <a:rPr lang="en-US" altLang="zh-CN" sz="2000" i="1">
                                      <a:solidFill>
                                        <a:prstClr val="black"/>
                                      </a:solidFill>
                                      <a:latin typeface="Cambria Math" panose="02040503050406030204" pitchFamily="18" charset="0"/>
                                      <a:ea typeface="Cambria Math" panose="02040503050406030204" pitchFamily="18" charset="0"/>
                                    </a:rPr>
                                    <m:t>𝑡</m:t>
                                  </m:r>
                                </m:e>
                                <m:sub>
                                  <m:r>
                                    <a:rPr lang="en-US" altLang="zh-CN" sz="2000" i="1">
                                      <a:solidFill>
                                        <a:prstClr val="black"/>
                                      </a:solidFill>
                                      <a:latin typeface="Cambria Math" panose="02040503050406030204" pitchFamily="18" charset="0"/>
                                      <a:ea typeface="Cambria Math" panose="02040503050406030204" pitchFamily="18" charset="0"/>
                                    </a:rPr>
                                    <m:t>0</m:t>
                                  </m:r>
                                </m:sub>
                              </m:sSub>
                            </m:e>
                          </m:d>
                        </m:sup>
                      </m:sSup>
                    </m:oMath>
                  </m:oMathPara>
                </a14:m>
                <a:endParaRPr lang="en-US" altLang="zh-CN" sz="2000" dirty="0">
                  <a:solidFill>
                    <a:prstClr val="black"/>
                  </a:solidFill>
                </a:endParaRPr>
              </a:p>
              <a:p>
                <a:pPr fontAlgn="auto">
                  <a:spcBef>
                    <a:spcPts val="0"/>
                  </a:spcBef>
                  <a:spcAft>
                    <a:spcPts val="0"/>
                  </a:spcAft>
                </a:pPr>
                <a:r>
                  <a:rPr lang="en-US" altLang="zh-CN" sz="2000" dirty="0">
                    <a:solidFill>
                      <a:prstClr val="black"/>
                    </a:solidFill>
                  </a:rPr>
                  <a:t>Where </a:t>
                </a:r>
                <a14:m>
                  <m:oMath xmlns:m="http://schemas.openxmlformats.org/officeDocument/2006/math">
                    <m:sSub>
                      <m:sSubPr>
                        <m:ctrlPr>
                          <a:rPr lang="en-US" altLang="zh-CN" sz="2000" i="1">
                            <a:solidFill>
                              <a:prstClr val="black"/>
                            </a:solidFill>
                            <a:latin typeface="Cambria Math" panose="02040503050406030204" pitchFamily="18" charset="0"/>
                            <a:ea typeface="Cambria Math" panose="02040503050406030204" pitchFamily="18" charset="0"/>
                          </a:rPr>
                        </m:ctrlPr>
                      </m:sSubPr>
                      <m:e>
                        <m:r>
                          <a:rPr lang="en-US" altLang="zh-CN" sz="2000" i="1">
                            <a:solidFill>
                              <a:prstClr val="black"/>
                            </a:solidFill>
                            <a:latin typeface="Cambria Math" panose="02040503050406030204" pitchFamily="18" charset="0"/>
                            <a:ea typeface="Cambria Math" panose="02040503050406030204" pitchFamily="18" charset="0"/>
                          </a:rPr>
                          <m:t>𝐶</m:t>
                        </m:r>
                      </m:e>
                      <m:sub>
                        <m:r>
                          <a:rPr lang="en-US" altLang="zh-CN" sz="2000" i="1">
                            <a:solidFill>
                              <a:prstClr val="black"/>
                            </a:solidFill>
                            <a:latin typeface="Cambria Math" panose="02040503050406030204" pitchFamily="18" charset="0"/>
                            <a:ea typeface="Cambria Math" panose="02040503050406030204" pitchFamily="18" charset="0"/>
                          </a:rPr>
                          <m:t>2</m:t>
                        </m:r>
                      </m:sub>
                    </m:sSub>
                  </m:oMath>
                </a14:m>
                <a:r>
                  <a:rPr lang="zh-CN" altLang="en-US" sz="2000" dirty="0">
                    <a:solidFill>
                      <a:prstClr val="black"/>
                    </a:solidFill>
                  </a:rPr>
                  <a:t> </a:t>
                </a:r>
                <a:r>
                  <a:rPr lang="en-US" altLang="zh-CN" sz="2000" dirty="0">
                    <a:solidFill>
                      <a:prstClr val="black"/>
                    </a:solidFill>
                  </a:rPr>
                  <a:t>is defined in Lemma 5.2 and </a:t>
                </a:r>
                <a14:m>
                  <m:oMath xmlns:m="http://schemas.openxmlformats.org/officeDocument/2006/math">
                    <m:sSub>
                      <m:sSubPr>
                        <m:ctrlPr>
                          <a:rPr lang="en-US" altLang="zh-CN" sz="2000" i="1">
                            <a:solidFill>
                              <a:prstClr val="black"/>
                            </a:solidFill>
                            <a:latin typeface="Cambria Math" panose="02040503050406030204" pitchFamily="18" charset="0"/>
                            <a:ea typeface="Cambria Math" panose="02040503050406030204" pitchFamily="18" charset="0"/>
                          </a:rPr>
                        </m:ctrlPr>
                      </m:sSubPr>
                      <m:e>
                        <m:r>
                          <a:rPr lang="en-US" altLang="zh-CN" sz="2000" i="1">
                            <a:solidFill>
                              <a:prstClr val="black"/>
                            </a:solidFill>
                            <a:latin typeface="Cambria Math" panose="02040503050406030204" pitchFamily="18" charset="0"/>
                            <a:ea typeface="Cambria Math" panose="02040503050406030204" pitchFamily="18" charset="0"/>
                          </a:rPr>
                          <m:t>𝐶</m:t>
                        </m:r>
                      </m:e>
                      <m:sub>
                        <m:r>
                          <a:rPr lang="en-US" altLang="zh-CN" sz="2000" i="1">
                            <a:solidFill>
                              <a:prstClr val="black"/>
                            </a:solidFill>
                            <a:latin typeface="Cambria Math" panose="02040503050406030204" pitchFamily="18" charset="0"/>
                            <a:ea typeface="Cambria Math" panose="02040503050406030204" pitchFamily="18" charset="0"/>
                          </a:rPr>
                          <m:t>4</m:t>
                        </m:r>
                      </m:sub>
                    </m:sSub>
                    <m:r>
                      <a:rPr lang="en-US" altLang="zh-CN" sz="2000">
                        <a:solidFill>
                          <a:prstClr val="black"/>
                        </a:solidFill>
                        <a:latin typeface="Cambria Math" panose="02040503050406030204" pitchFamily="18" charset="0"/>
                        <a:ea typeface="Cambria Math" panose="02040503050406030204" pitchFamily="18" charset="0"/>
                      </a:rPr>
                      <m:t>=2</m:t>
                    </m:r>
                    <m:acc>
                      <m:accPr>
                        <m:chr m:val="̅"/>
                        <m:ctrlPr>
                          <a:rPr lang="en-US" altLang="zh-CN" sz="2000" i="1">
                            <a:solidFill>
                              <a:prstClr val="black"/>
                            </a:solidFill>
                            <a:latin typeface="Cambria Math" panose="02040503050406030204" pitchFamily="18" charset="0"/>
                            <a:ea typeface="Cambria Math" panose="02040503050406030204" pitchFamily="18" charset="0"/>
                          </a:rPr>
                        </m:ctrlPr>
                      </m:accPr>
                      <m:e>
                        <m:r>
                          <a:rPr lang="en-US" altLang="zh-CN" sz="2000" i="1">
                            <a:solidFill>
                              <a:prstClr val="black"/>
                            </a:solidFill>
                            <a:latin typeface="Cambria Math" panose="02040503050406030204" pitchFamily="18" charset="0"/>
                            <a:ea typeface="Cambria Math" panose="02040503050406030204" pitchFamily="18" charset="0"/>
                          </a:rPr>
                          <m:t>𝐾</m:t>
                        </m:r>
                      </m:e>
                    </m:acc>
                    <m:d>
                      <m:dPr>
                        <m:ctrlPr>
                          <a:rPr lang="en-US" altLang="zh-CN" sz="2000" i="1">
                            <a:solidFill>
                              <a:prstClr val="black"/>
                            </a:solidFill>
                            <a:latin typeface="Cambria Math" panose="02040503050406030204" pitchFamily="18" charset="0"/>
                            <a:ea typeface="Cambria Math" panose="02040503050406030204" pitchFamily="18" charset="0"/>
                          </a:rPr>
                        </m:ctrlPr>
                      </m:dPr>
                      <m:e>
                        <m:r>
                          <a:rPr lang="en-US" altLang="zh-CN" sz="2000" i="1">
                            <a:solidFill>
                              <a:prstClr val="black"/>
                            </a:solidFill>
                            <a:latin typeface="Cambria Math" panose="02040503050406030204" pitchFamily="18" charset="0"/>
                            <a:ea typeface="Cambria Math" panose="02040503050406030204" pitchFamily="18" charset="0"/>
                          </a:rPr>
                          <m:t>𝑇</m:t>
                        </m:r>
                        <m:r>
                          <a:rPr lang="en-US" altLang="zh-CN" sz="2000" i="1">
                            <a:solidFill>
                              <a:prstClr val="black"/>
                            </a:solidFill>
                            <a:latin typeface="Cambria Math" panose="02040503050406030204" pitchFamily="18" charset="0"/>
                            <a:ea typeface="Cambria Math" panose="02040503050406030204" pitchFamily="18" charset="0"/>
                          </a:rPr>
                          <m:t>−</m:t>
                        </m:r>
                        <m:sSub>
                          <m:sSubPr>
                            <m:ctrlPr>
                              <a:rPr lang="en-US" altLang="zh-CN" sz="2000" i="1">
                                <a:solidFill>
                                  <a:prstClr val="black"/>
                                </a:solidFill>
                                <a:latin typeface="Cambria Math" panose="02040503050406030204" pitchFamily="18" charset="0"/>
                                <a:ea typeface="Cambria Math" panose="02040503050406030204" pitchFamily="18" charset="0"/>
                              </a:rPr>
                            </m:ctrlPr>
                          </m:sSubPr>
                          <m:e>
                            <m:r>
                              <a:rPr lang="en-US" altLang="zh-CN" sz="2000" i="1">
                                <a:solidFill>
                                  <a:prstClr val="black"/>
                                </a:solidFill>
                                <a:latin typeface="Cambria Math" panose="02040503050406030204" pitchFamily="18" charset="0"/>
                                <a:ea typeface="Cambria Math" panose="02040503050406030204" pitchFamily="18" charset="0"/>
                              </a:rPr>
                              <m:t>𝑡</m:t>
                            </m:r>
                          </m:e>
                          <m:sub>
                            <m:r>
                              <a:rPr lang="en-US" altLang="zh-CN" sz="2000" i="1">
                                <a:solidFill>
                                  <a:prstClr val="black"/>
                                </a:solidFill>
                                <a:latin typeface="Cambria Math" panose="02040503050406030204" pitchFamily="18" charset="0"/>
                                <a:ea typeface="Cambria Math" panose="02040503050406030204" pitchFamily="18" charset="0"/>
                              </a:rPr>
                              <m:t>0</m:t>
                            </m:r>
                          </m:sub>
                        </m:sSub>
                        <m:r>
                          <a:rPr lang="en-US" altLang="zh-CN" sz="2000" i="1">
                            <a:solidFill>
                              <a:prstClr val="black"/>
                            </a:solidFill>
                            <a:latin typeface="Cambria Math" panose="02040503050406030204" pitchFamily="18" charset="0"/>
                            <a:ea typeface="Cambria Math" panose="02040503050406030204" pitchFamily="18" charset="0"/>
                          </a:rPr>
                          <m:t>+4</m:t>
                        </m:r>
                      </m:e>
                    </m:d>
                    <m:r>
                      <a:rPr lang="en-US" altLang="zh-CN" sz="2000" i="1">
                        <a:solidFill>
                          <a:prstClr val="black"/>
                        </a:solidFill>
                        <a:latin typeface="Cambria Math" panose="02040503050406030204" pitchFamily="18" charset="0"/>
                        <a:ea typeface="Cambria Math" panose="02040503050406030204" pitchFamily="18" charset="0"/>
                      </a:rPr>
                      <m:t>.</m:t>
                    </m:r>
                  </m:oMath>
                </a14:m>
                <a:endParaRPr lang="zh-CN" altLang="en-US" sz="2000" dirty="0">
                  <a:solidFill>
                    <a:prstClr val="black"/>
                  </a:solidFill>
                </a:endParaRPr>
              </a:p>
            </p:txBody>
          </p:sp>
        </mc:Choice>
        <mc:Fallback xmlns="">
          <p:sp>
            <p:nvSpPr>
              <p:cNvPr id="11" name="Rounded Rectangle 5"/>
              <p:cNvSpPr>
                <a:spLocks noRot="1" noChangeAspect="1" noMove="1" noResize="1" noEditPoints="1" noAdjustHandles="1" noChangeArrowheads="1" noChangeShapeType="1" noTextEdit="1"/>
              </p:cNvSpPr>
              <p:nvPr/>
            </p:nvSpPr>
            <p:spPr>
              <a:xfrm>
                <a:off x="616023" y="1808784"/>
                <a:ext cx="7116041" cy="4274984"/>
              </a:xfrm>
              <a:prstGeom prst="roundRect">
                <a:avLst/>
              </a:prstGeom>
              <a:blipFill rotWithShape="0">
                <a:blip r:embed="rId3"/>
                <a:stretch>
                  <a:fillRect/>
                </a:stretch>
              </a:blipFill>
              <a:ln>
                <a:prstDash val="dash"/>
              </a:ln>
            </p:spPr>
            <p:txBody>
              <a:bodyPr/>
              <a:lstStyle/>
              <a:p>
                <a:r>
                  <a:rPr lang="zh-CN" altLang="en-US">
                    <a:noFill/>
                  </a:rPr>
                  <a:t> </a:t>
                </a:r>
              </a:p>
            </p:txBody>
          </p:sp>
        </mc:Fallback>
      </mc:AlternateContent>
    </p:spTree>
    <p:extLst>
      <p:ext uri="{BB962C8B-B14F-4D97-AF65-F5344CB8AC3E}">
        <p14:creationId xmlns:p14="http://schemas.microsoft.com/office/powerpoint/2010/main" val="38571156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p:txBody>
          <a:bodyPr/>
          <a:lstStyle/>
          <a:p>
            <a:pPr>
              <a:defRPr/>
            </a:pPr>
            <a:r>
              <a:rPr lang="zh-CN" altLang="en-US" sz="5400" dirty="0" smtClean="0">
                <a:solidFill>
                  <a:srgbClr val="FF0000"/>
                </a:solidFill>
                <a:latin typeface="华文新魏" pitchFamily="2" charset="-122"/>
                <a:ea typeface="华文新魏" pitchFamily="2" charset="-122"/>
              </a:rPr>
              <a:t>数学与经济金融</a:t>
            </a:r>
          </a:p>
        </p:txBody>
      </p:sp>
      <p:pic>
        <p:nvPicPr>
          <p:cNvPr id="35843" name="Picture 3"/>
          <p:cNvPicPr>
            <a:picLocks noGrp="1" noChangeAspect="1" noChangeArrowheads="1"/>
          </p:cNvPicPr>
          <p:nvPr>
            <p:ph idx="1"/>
          </p:nvPr>
        </p:nvPicPr>
        <p:blipFill>
          <a:blip r:embed="rId3" cstate="print"/>
          <a:srcRect/>
          <a:stretch>
            <a:fillRect/>
          </a:stretch>
        </p:blipFill>
        <p:spPr>
          <a:xfrm>
            <a:off x="1150938" y="2708728"/>
            <a:ext cx="2355850" cy="3151188"/>
          </a:xfrm>
          <a:noFill/>
        </p:spPr>
      </p:pic>
      <p:pic>
        <p:nvPicPr>
          <p:cNvPr id="35844" name="Picture 4"/>
          <p:cNvPicPr>
            <a:picLocks noChangeAspect="1" noChangeArrowheads="1"/>
          </p:cNvPicPr>
          <p:nvPr/>
        </p:nvPicPr>
        <p:blipFill>
          <a:blip r:embed="rId4" cstate="print"/>
          <a:srcRect/>
          <a:stretch>
            <a:fillRect/>
          </a:stretch>
        </p:blipFill>
        <p:spPr bwMode="auto">
          <a:xfrm>
            <a:off x="5111750" y="2654124"/>
            <a:ext cx="2339975" cy="3114675"/>
          </a:xfrm>
          <a:prstGeom prst="rect">
            <a:avLst/>
          </a:prstGeom>
          <a:noFill/>
          <a:ln w="41275" algn="ctr">
            <a:noFill/>
            <a:miter lim="800000"/>
            <a:headEnd/>
            <a:tailEnd/>
          </a:ln>
        </p:spPr>
      </p:pic>
      <p:sp>
        <p:nvSpPr>
          <p:cNvPr id="35845" name="矩形 7"/>
          <p:cNvSpPr>
            <a:spLocks noChangeArrowheads="1"/>
          </p:cNvSpPr>
          <p:nvPr/>
        </p:nvSpPr>
        <p:spPr bwMode="auto">
          <a:xfrm>
            <a:off x="431800" y="1358724"/>
            <a:ext cx="8280400" cy="1200150"/>
          </a:xfrm>
          <a:prstGeom prst="rect">
            <a:avLst/>
          </a:prstGeom>
          <a:noFill/>
          <a:ln w="9525">
            <a:noFill/>
            <a:miter lim="800000"/>
            <a:headEnd/>
            <a:tailEnd/>
          </a:ln>
        </p:spPr>
        <p:txBody>
          <a:bodyPr>
            <a:spAutoFit/>
          </a:bodyPr>
          <a:lstStyle/>
          <a:p>
            <a:r>
              <a:rPr lang="en-US" altLang="zh-CN" sz="2400" dirty="0">
                <a:solidFill>
                  <a:srgbClr val="000000"/>
                </a:solidFill>
              </a:rPr>
              <a:t>2012</a:t>
            </a:r>
            <a:r>
              <a:rPr lang="zh-CN" altLang="en-US" sz="2400" dirty="0">
                <a:solidFill>
                  <a:srgbClr val="000000"/>
                </a:solidFill>
              </a:rPr>
              <a:t>年诺贝尔经济学奖于</a:t>
            </a:r>
            <a:r>
              <a:rPr lang="en-US" altLang="zh-CN" sz="2400" dirty="0">
                <a:solidFill>
                  <a:srgbClr val="000000"/>
                </a:solidFill>
              </a:rPr>
              <a:t>10</a:t>
            </a:r>
            <a:r>
              <a:rPr lang="zh-CN" altLang="en-US" sz="2400" dirty="0">
                <a:solidFill>
                  <a:srgbClr val="000000"/>
                </a:solidFill>
              </a:rPr>
              <a:t>月</a:t>
            </a:r>
            <a:r>
              <a:rPr lang="en-US" altLang="zh-CN" sz="2400" dirty="0">
                <a:solidFill>
                  <a:srgbClr val="000000"/>
                </a:solidFill>
              </a:rPr>
              <a:t>15</a:t>
            </a:r>
            <a:r>
              <a:rPr lang="zh-CN" altLang="en-US" sz="2400" dirty="0">
                <a:solidFill>
                  <a:srgbClr val="000000"/>
                </a:solidFill>
              </a:rPr>
              <a:t>日揭晓，美国经济学家埃尔文</a:t>
            </a:r>
            <a:r>
              <a:rPr lang="en-US" altLang="zh-CN" sz="2400" dirty="0">
                <a:solidFill>
                  <a:srgbClr val="000000"/>
                </a:solidFill>
              </a:rPr>
              <a:t>·</a:t>
            </a:r>
            <a:r>
              <a:rPr lang="zh-CN" altLang="en-US" sz="2400" dirty="0">
                <a:solidFill>
                  <a:srgbClr val="000000"/>
                </a:solidFill>
              </a:rPr>
              <a:t>罗斯</a:t>
            </a:r>
            <a:r>
              <a:rPr lang="en-US" altLang="zh-CN" sz="2400" dirty="0">
                <a:solidFill>
                  <a:srgbClr val="000000"/>
                </a:solidFill>
              </a:rPr>
              <a:t>(Alvin Roth)</a:t>
            </a:r>
            <a:r>
              <a:rPr lang="zh-CN" altLang="en-US" sz="2400" dirty="0">
                <a:solidFill>
                  <a:srgbClr val="000000"/>
                </a:solidFill>
              </a:rPr>
              <a:t>与罗伊德</a:t>
            </a:r>
            <a:r>
              <a:rPr lang="en-US" altLang="zh-CN" sz="2400" dirty="0">
                <a:solidFill>
                  <a:srgbClr val="000000"/>
                </a:solidFill>
              </a:rPr>
              <a:t>·</a:t>
            </a:r>
            <a:r>
              <a:rPr lang="zh-CN" altLang="en-US" sz="2400" dirty="0">
                <a:solidFill>
                  <a:srgbClr val="000000"/>
                </a:solidFill>
              </a:rPr>
              <a:t>沙普利</a:t>
            </a:r>
            <a:r>
              <a:rPr lang="en-US" altLang="zh-CN" sz="2400" dirty="0">
                <a:solidFill>
                  <a:srgbClr val="000000"/>
                </a:solidFill>
              </a:rPr>
              <a:t>(Lloyd Shapley)</a:t>
            </a:r>
            <a:r>
              <a:rPr lang="zh-CN" altLang="en-US" sz="2400" dirty="0">
                <a:solidFill>
                  <a:srgbClr val="000000"/>
                </a:solidFill>
              </a:rPr>
              <a:t>因稳定配置和市场设计实践理论获奖。</a:t>
            </a:r>
          </a:p>
        </p:txBody>
      </p:sp>
      <p:sp>
        <p:nvSpPr>
          <p:cNvPr id="35846" name="矩形 8"/>
          <p:cNvSpPr>
            <a:spLocks noChangeArrowheads="1"/>
          </p:cNvSpPr>
          <p:nvPr/>
        </p:nvSpPr>
        <p:spPr bwMode="auto">
          <a:xfrm>
            <a:off x="1062038" y="6029149"/>
            <a:ext cx="2620962" cy="369888"/>
          </a:xfrm>
          <a:prstGeom prst="rect">
            <a:avLst/>
          </a:prstGeom>
          <a:noFill/>
          <a:ln w="9525">
            <a:noFill/>
            <a:miter lim="800000"/>
            <a:headEnd/>
            <a:tailEnd/>
          </a:ln>
        </p:spPr>
        <p:txBody>
          <a:bodyPr wrap="none">
            <a:spAutoFit/>
          </a:bodyPr>
          <a:lstStyle/>
          <a:p>
            <a:r>
              <a:rPr lang="zh-CN" altLang="en-US">
                <a:solidFill>
                  <a:srgbClr val="000000"/>
                </a:solidFill>
              </a:rPr>
              <a:t>埃尔文</a:t>
            </a:r>
            <a:r>
              <a:rPr lang="en-US" altLang="zh-CN">
                <a:solidFill>
                  <a:srgbClr val="000000"/>
                </a:solidFill>
              </a:rPr>
              <a:t>·</a:t>
            </a:r>
            <a:r>
              <a:rPr lang="zh-CN" altLang="en-US">
                <a:solidFill>
                  <a:srgbClr val="000000"/>
                </a:solidFill>
              </a:rPr>
              <a:t>罗斯</a:t>
            </a:r>
            <a:r>
              <a:rPr lang="en-US" altLang="zh-CN">
                <a:solidFill>
                  <a:srgbClr val="000000"/>
                </a:solidFill>
              </a:rPr>
              <a:t>(Alvin Roth)</a:t>
            </a:r>
            <a:endParaRPr lang="zh-CN" altLang="en-US">
              <a:solidFill>
                <a:srgbClr val="000000"/>
              </a:solidFill>
            </a:endParaRPr>
          </a:p>
        </p:txBody>
      </p:sp>
      <p:sp>
        <p:nvSpPr>
          <p:cNvPr id="35847" name="矩形 9"/>
          <p:cNvSpPr>
            <a:spLocks noChangeArrowheads="1"/>
          </p:cNvSpPr>
          <p:nvPr/>
        </p:nvSpPr>
        <p:spPr bwMode="auto">
          <a:xfrm>
            <a:off x="4841875" y="6029149"/>
            <a:ext cx="3249613" cy="369888"/>
          </a:xfrm>
          <a:prstGeom prst="rect">
            <a:avLst/>
          </a:prstGeom>
          <a:noFill/>
          <a:ln w="9525">
            <a:noFill/>
            <a:miter lim="800000"/>
            <a:headEnd/>
            <a:tailEnd/>
          </a:ln>
        </p:spPr>
        <p:txBody>
          <a:bodyPr wrap="none">
            <a:spAutoFit/>
          </a:bodyPr>
          <a:lstStyle/>
          <a:p>
            <a:r>
              <a:rPr lang="zh-CN" altLang="en-US">
                <a:solidFill>
                  <a:srgbClr val="000000"/>
                </a:solidFill>
              </a:rPr>
              <a:t>罗伊德</a:t>
            </a:r>
            <a:r>
              <a:rPr lang="en-US" altLang="zh-CN">
                <a:solidFill>
                  <a:srgbClr val="000000"/>
                </a:solidFill>
              </a:rPr>
              <a:t>·</a:t>
            </a:r>
            <a:r>
              <a:rPr lang="zh-CN" altLang="en-US">
                <a:solidFill>
                  <a:srgbClr val="000000"/>
                </a:solidFill>
              </a:rPr>
              <a:t>沙普利</a:t>
            </a:r>
            <a:r>
              <a:rPr lang="en-US" altLang="zh-CN">
                <a:solidFill>
                  <a:srgbClr val="000000"/>
                </a:solidFill>
              </a:rPr>
              <a:t>(Lloyd Shapley)</a:t>
            </a:r>
            <a:endParaRPr lang="zh-CN" altLang="en-US">
              <a:solidFill>
                <a:srgbClr val="000000"/>
              </a:solidFill>
            </a:endParaRPr>
          </a:p>
        </p:txBody>
      </p:sp>
    </p:spTree>
    <p:extLst>
      <p:ext uri="{BB962C8B-B14F-4D97-AF65-F5344CB8AC3E}">
        <p14:creationId xmlns:p14="http://schemas.microsoft.com/office/powerpoint/2010/main" val="1904524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标题 1"/>
          <p:cNvSpPr>
            <a:spLocks noGrp="1"/>
          </p:cNvSpPr>
          <p:nvPr>
            <p:ph idx="1"/>
          </p:nvPr>
        </p:nvSpPr>
        <p:spPr/>
        <p:txBody>
          <a:bodyPr/>
          <a:lstStyle/>
          <a:p>
            <a:pPr algn="l">
              <a:defRPr/>
            </a:pPr>
            <a:r>
              <a:rPr lang="zh-CN" altLang="zh-CN" sz="4000" dirty="0" smtClean="0">
                <a:solidFill>
                  <a:srgbClr val="3333FF"/>
                </a:solidFill>
                <a:latin typeface="华文行楷" pitchFamily="2" charset="-122"/>
                <a:ea typeface="华文行楷" pitchFamily="2" charset="-122"/>
              </a:rPr>
              <a:t>沙普利</a:t>
            </a:r>
            <a:r>
              <a:rPr lang="zh-CN" altLang="en-US" sz="4000" dirty="0" smtClean="0">
                <a:solidFill>
                  <a:srgbClr val="3333FF"/>
                </a:solidFill>
                <a:latin typeface="华文行楷" pitchFamily="2" charset="-122"/>
                <a:ea typeface="华文行楷" pitchFamily="2" charset="-122"/>
              </a:rPr>
              <a:t>：</a:t>
            </a:r>
            <a:r>
              <a:rPr lang="zh-CN" altLang="en-US" sz="4000" dirty="0" smtClean="0">
                <a:solidFill>
                  <a:srgbClr val="FF0000"/>
                </a:solidFill>
                <a:latin typeface="华文行楷" pitchFamily="2" charset="-122"/>
                <a:ea typeface="华文行楷" pitchFamily="2" charset="-122"/>
              </a:rPr>
              <a:t>“</a:t>
            </a:r>
            <a:r>
              <a:rPr lang="zh-CN" altLang="zh-CN" sz="4000" dirty="0" smtClean="0">
                <a:latin typeface="华文行楷" pitchFamily="2" charset="-122"/>
                <a:ea typeface="华文行楷" pitchFamily="2" charset="-122"/>
              </a:rPr>
              <a:t>我一直将自己视为数学家</a:t>
            </a:r>
            <a:r>
              <a:rPr lang="zh-CN" altLang="en-US" sz="4000" dirty="0" smtClean="0">
                <a:latin typeface="华文行楷" pitchFamily="2" charset="-122"/>
                <a:ea typeface="华文行楷" pitchFamily="2" charset="-122"/>
              </a:rPr>
              <a:t>，</a:t>
            </a:r>
            <a:r>
              <a:rPr lang="zh-CN" altLang="zh-CN" sz="4000" dirty="0" smtClean="0">
                <a:latin typeface="华文行楷" pitchFamily="2" charset="-122"/>
                <a:ea typeface="华文行楷" pitchFamily="2" charset="-122"/>
              </a:rPr>
              <a:t>但奖项是给予经济学的。总体来说关键词是游</a:t>
            </a:r>
            <a:r>
              <a:rPr lang="zh-CN" altLang="en-US" sz="4000" dirty="0" smtClean="0">
                <a:latin typeface="华文行楷" pitchFamily="2" charset="-122"/>
                <a:ea typeface="华文行楷" pitchFamily="2" charset="-122"/>
              </a:rPr>
              <a:t>戏</a:t>
            </a:r>
            <a:r>
              <a:rPr lang="zh-CN" altLang="zh-CN" sz="4000" dirty="0" smtClean="0">
                <a:latin typeface="华文行楷" pitchFamily="2" charset="-122"/>
                <a:ea typeface="华文行楷" pitchFamily="2" charset="-122"/>
              </a:rPr>
              <a:t>理论。我实际</a:t>
            </a:r>
            <a:r>
              <a:rPr lang="zh-CN" altLang="en-US" sz="4000" dirty="0" smtClean="0">
                <a:latin typeface="华文行楷" pitchFamily="2" charset="-122"/>
                <a:ea typeface="华文行楷" pitchFamily="2" charset="-122"/>
              </a:rPr>
              <a:t>上</a:t>
            </a:r>
            <a:r>
              <a:rPr lang="zh-CN" altLang="zh-CN" sz="4000" dirty="0" smtClean="0">
                <a:latin typeface="华文行楷" pitchFamily="2" charset="-122"/>
                <a:ea typeface="华文行楷" pitchFamily="2" charset="-122"/>
              </a:rPr>
              <a:t>发明了它</a:t>
            </a:r>
            <a:r>
              <a:rPr lang="zh-CN" altLang="en-US" sz="4000" dirty="0" smtClean="0">
                <a:latin typeface="华文行楷" pitchFamily="2" charset="-122"/>
                <a:ea typeface="华文行楷" pitchFamily="2" charset="-122"/>
              </a:rPr>
              <a:t>，</a:t>
            </a:r>
            <a:r>
              <a:rPr lang="zh-CN" altLang="zh-CN" sz="4000" dirty="0" smtClean="0">
                <a:latin typeface="华文行楷" pitchFamily="2" charset="-122"/>
                <a:ea typeface="华文行楷" pitchFamily="2" charset="-122"/>
              </a:rPr>
              <a:t>然后就被大家接受了。</a:t>
            </a:r>
            <a:r>
              <a:rPr lang="zh-CN" altLang="en-US" sz="4000" dirty="0" smtClean="0">
                <a:latin typeface="华文行楷" pitchFamily="2" charset="-122"/>
                <a:ea typeface="华文行楷" pitchFamily="2" charset="-122"/>
              </a:rPr>
              <a:t>”</a:t>
            </a:r>
            <a:endParaRPr lang="en-US" altLang="zh-CN" sz="4000" dirty="0" smtClean="0">
              <a:latin typeface="华文行楷" pitchFamily="2" charset="-122"/>
              <a:ea typeface="华文行楷" pitchFamily="2" charset="-122"/>
            </a:endParaRPr>
          </a:p>
          <a:p>
            <a:pPr algn="l">
              <a:defRPr/>
            </a:pPr>
            <a:r>
              <a:rPr lang="zh-CN" altLang="zh-CN" b="1" dirty="0" smtClean="0">
                <a:solidFill>
                  <a:srgbClr val="3333FF"/>
                </a:solidFill>
                <a:latin typeface="+mj-ea"/>
              </a:rPr>
              <a:t>沙普利从来没有上过一课经济学</a:t>
            </a:r>
            <a:r>
              <a:rPr lang="zh-CN" altLang="zh-CN" sz="3600" b="1" dirty="0" smtClean="0">
                <a:solidFill>
                  <a:srgbClr val="3333FF"/>
                </a:solidFill>
                <a:latin typeface="+mj-ea"/>
              </a:rPr>
              <a:t>。</a:t>
            </a:r>
            <a:endParaRPr lang="zh-CN" altLang="en-US" sz="6000" b="1" dirty="0">
              <a:solidFill>
                <a:srgbClr val="3333FF"/>
              </a:solidFill>
              <a:latin typeface="+mj-ea"/>
            </a:endParaRPr>
          </a:p>
        </p:txBody>
      </p:sp>
    </p:spTree>
    <p:extLst>
      <p:ext uri="{BB962C8B-B14F-4D97-AF65-F5344CB8AC3E}">
        <p14:creationId xmlns:p14="http://schemas.microsoft.com/office/powerpoint/2010/main" val="30403734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内容占位符 2"/>
          <p:cNvSpPr>
            <a:spLocks noGrp="1"/>
          </p:cNvSpPr>
          <p:nvPr>
            <p:ph idx="1"/>
          </p:nvPr>
        </p:nvSpPr>
        <p:spPr>
          <a:xfrm>
            <a:off x="521460" y="1718772"/>
            <a:ext cx="8229600" cy="4860648"/>
          </a:xfrm>
        </p:spPr>
        <p:txBody>
          <a:bodyPr/>
          <a:lstStyle/>
          <a:p>
            <a:r>
              <a:rPr lang="zh-CN" altLang="zh-CN" sz="2400" b="1" dirty="0" smtClean="0">
                <a:latin typeface="华文楷体" pitchFamily="2" charset="-122"/>
                <a:ea typeface="华文楷体" pitchFamily="2" charset="-122"/>
              </a:rPr>
              <a:t>各</a:t>
            </a:r>
            <a:r>
              <a:rPr lang="zh-CN" altLang="en-US" sz="2400" b="1" dirty="0" smtClean="0">
                <a:latin typeface="华文楷体" pitchFamily="2" charset="-122"/>
                <a:ea typeface="华文楷体" pitchFamily="2" charset="-122"/>
              </a:rPr>
              <a:t>团队</a:t>
            </a:r>
            <a:r>
              <a:rPr lang="zh-CN" altLang="zh-CN" sz="2400" b="1" dirty="0" smtClean="0">
                <a:latin typeface="华文楷体" pitchFamily="2" charset="-122"/>
                <a:ea typeface="华文楷体" pitchFamily="2" charset="-122"/>
              </a:rPr>
              <a:t>按照人数分配的票数配额为：</a:t>
            </a:r>
            <a:endParaRPr lang="en-US" altLang="zh-CN" sz="2400" b="1" dirty="0" smtClean="0">
              <a:latin typeface="华文楷体" pitchFamily="2" charset="-122"/>
              <a:ea typeface="华文楷体" pitchFamily="2" charset="-122"/>
            </a:endParaRPr>
          </a:p>
          <a:p>
            <a:pPr>
              <a:buNone/>
            </a:pPr>
            <a:r>
              <a:rPr lang="en-US" altLang="zh-CN" sz="2400" b="1" dirty="0" smtClean="0">
                <a:solidFill>
                  <a:srgbClr val="3333FF"/>
                </a:solidFill>
                <a:latin typeface="华文楷体" pitchFamily="2" charset="-122"/>
                <a:ea typeface="华文楷体" pitchFamily="2" charset="-122"/>
              </a:rPr>
              <a:t>      A</a:t>
            </a:r>
            <a:r>
              <a:rPr lang="zh-CN" altLang="zh-CN" sz="2400" b="1" dirty="0" smtClean="0">
                <a:solidFill>
                  <a:srgbClr val="3333FF"/>
                </a:solidFill>
                <a:latin typeface="华文楷体" pitchFamily="2" charset="-122"/>
                <a:ea typeface="华文楷体" pitchFamily="2" charset="-122"/>
              </a:rPr>
              <a:t>：</a:t>
            </a:r>
            <a:r>
              <a:rPr lang="en-US" altLang="zh-CN" sz="2400" b="1" dirty="0" smtClean="0">
                <a:solidFill>
                  <a:srgbClr val="3333FF"/>
                </a:solidFill>
                <a:latin typeface="华文楷体" pitchFamily="2" charset="-122"/>
                <a:ea typeface="华文楷体" pitchFamily="2" charset="-122"/>
              </a:rPr>
              <a:t>10</a:t>
            </a:r>
            <a:r>
              <a:rPr lang="zh-CN" altLang="zh-CN" sz="2400" b="1" dirty="0" smtClean="0">
                <a:solidFill>
                  <a:srgbClr val="3333FF"/>
                </a:solidFill>
                <a:latin typeface="华文楷体" pitchFamily="2" charset="-122"/>
                <a:ea typeface="华文楷体" pitchFamily="2" charset="-122"/>
              </a:rPr>
              <a:t>，</a:t>
            </a:r>
            <a:r>
              <a:rPr lang="en-US" altLang="zh-CN" sz="2400" b="1" dirty="0" smtClean="0">
                <a:solidFill>
                  <a:srgbClr val="3333FF"/>
                </a:solidFill>
                <a:latin typeface="华文楷体" pitchFamily="2" charset="-122"/>
                <a:ea typeface="华文楷体" pitchFamily="2" charset="-122"/>
              </a:rPr>
              <a:t>B</a:t>
            </a:r>
            <a:r>
              <a:rPr lang="zh-CN" altLang="zh-CN" sz="2400" b="1" dirty="0" smtClean="0">
                <a:solidFill>
                  <a:srgbClr val="3333FF"/>
                </a:solidFill>
                <a:latin typeface="华文楷体" pitchFamily="2" charset="-122"/>
                <a:ea typeface="华文楷体" pitchFamily="2" charset="-122"/>
              </a:rPr>
              <a:t>：</a:t>
            </a:r>
            <a:r>
              <a:rPr lang="en-US" altLang="zh-CN" sz="2400" b="1" dirty="0" smtClean="0">
                <a:solidFill>
                  <a:srgbClr val="3333FF"/>
                </a:solidFill>
                <a:latin typeface="华文楷体" pitchFamily="2" charset="-122"/>
                <a:ea typeface="华文楷体" pitchFamily="2" charset="-122"/>
              </a:rPr>
              <a:t>9</a:t>
            </a:r>
            <a:r>
              <a:rPr lang="zh-CN" altLang="zh-CN" sz="2400" b="1" dirty="0" smtClean="0">
                <a:solidFill>
                  <a:srgbClr val="3333FF"/>
                </a:solidFill>
                <a:latin typeface="华文楷体" pitchFamily="2" charset="-122"/>
                <a:ea typeface="华文楷体" pitchFamily="2" charset="-122"/>
              </a:rPr>
              <a:t>，</a:t>
            </a:r>
            <a:r>
              <a:rPr lang="en-US" altLang="zh-CN" sz="2400" b="1" dirty="0" smtClean="0">
                <a:solidFill>
                  <a:srgbClr val="3333FF"/>
                </a:solidFill>
                <a:latin typeface="华文楷体" pitchFamily="2" charset="-122"/>
                <a:ea typeface="华文楷体" pitchFamily="2" charset="-122"/>
              </a:rPr>
              <a:t>C</a:t>
            </a:r>
            <a:r>
              <a:rPr lang="zh-CN" altLang="zh-CN" sz="2400" b="1" dirty="0" smtClean="0">
                <a:solidFill>
                  <a:srgbClr val="3333FF"/>
                </a:solidFill>
                <a:latin typeface="华文楷体" pitchFamily="2" charset="-122"/>
                <a:ea typeface="华文楷体" pitchFamily="2" charset="-122"/>
              </a:rPr>
              <a:t>：</a:t>
            </a:r>
            <a:r>
              <a:rPr lang="en-US" altLang="zh-CN" sz="2400" b="1" dirty="0" smtClean="0">
                <a:solidFill>
                  <a:srgbClr val="3333FF"/>
                </a:solidFill>
                <a:latin typeface="华文楷体" pitchFamily="2" charset="-122"/>
                <a:ea typeface="华文楷体" pitchFamily="2" charset="-122"/>
              </a:rPr>
              <a:t>7</a:t>
            </a:r>
            <a:r>
              <a:rPr lang="zh-CN" altLang="zh-CN" sz="2400" b="1" dirty="0" smtClean="0">
                <a:solidFill>
                  <a:srgbClr val="3333FF"/>
                </a:solidFill>
                <a:latin typeface="华文楷体" pitchFamily="2" charset="-122"/>
                <a:ea typeface="华文楷体" pitchFamily="2" charset="-122"/>
              </a:rPr>
              <a:t>，</a:t>
            </a:r>
            <a:r>
              <a:rPr lang="en-US" altLang="zh-CN" sz="2400" b="1" dirty="0" smtClean="0">
                <a:solidFill>
                  <a:srgbClr val="3333FF"/>
                </a:solidFill>
                <a:latin typeface="华文楷体" pitchFamily="2" charset="-122"/>
                <a:ea typeface="华文楷体" pitchFamily="2" charset="-122"/>
              </a:rPr>
              <a:t>D</a:t>
            </a:r>
            <a:r>
              <a:rPr lang="zh-CN" altLang="zh-CN" sz="2400" b="1" dirty="0" smtClean="0">
                <a:solidFill>
                  <a:srgbClr val="3333FF"/>
                </a:solidFill>
                <a:latin typeface="华文楷体" pitchFamily="2" charset="-122"/>
                <a:ea typeface="华文楷体" pitchFamily="2" charset="-122"/>
              </a:rPr>
              <a:t>：</a:t>
            </a:r>
            <a:r>
              <a:rPr lang="en-US" altLang="zh-CN" sz="2400" b="1" dirty="0" smtClean="0">
                <a:solidFill>
                  <a:srgbClr val="3333FF"/>
                </a:solidFill>
                <a:latin typeface="华文楷体" pitchFamily="2" charset="-122"/>
                <a:ea typeface="华文楷体" pitchFamily="2" charset="-122"/>
              </a:rPr>
              <a:t>3</a:t>
            </a:r>
            <a:r>
              <a:rPr lang="zh-CN" altLang="zh-CN" sz="2400" b="1" dirty="0" smtClean="0">
                <a:solidFill>
                  <a:srgbClr val="3333FF"/>
                </a:solidFill>
                <a:latin typeface="华文楷体" pitchFamily="2" charset="-122"/>
                <a:ea typeface="华文楷体" pitchFamily="2" charset="-122"/>
              </a:rPr>
              <a:t>，</a:t>
            </a:r>
            <a:r>
              <a:rPr lang="en-US" altLang="zh-CN" sz="2400" b="1" dirty="0" smtClean="0">
                <a:solidFill>
                  <a:srgbClr val="3333FF"/>
                </a:solidFill>
                <a:latin typeface="华文楷体" pitchFamily="2" charset="-122"/>
                <a:ea typeface="华文楷体" pitchFamily="2" charset="-122"/>
              </a:rPr>
              <a:t>E</a:t>
            </a:r>
            <a:r>
              <a:rPr lang="zh-CN" altLang="zh-CN" sz="2400" b="1" dirty="0" smtClean="0">
                <a:solidFill>
                  <a:srgbClr val="3333FF"/>
                </a:solidFill>
                <a:latin typeface="华文楷体" pitchFamily="2" charset="-122"/>
                <a:ea typeface="华文楷体" pitchFamily="2" charset="-122"/>
              </a:rPr>
              <a:t>：</a:t>
            </a:r>
            <a:r>
              <a:rPr lang="en-US" altLang="zh-CN" sz="2400" b="1" dirty="0" smtClean="0">
                <a:solidFill>
                  <a:srgbClr val="3333FF"/>
                </a:solidFill>
                <a:latin typeface="华文楷体" pitchFamily="2" charset="-122"/>
                <a:ea typeface="华文楷体" pitchFamily="2" charset="-122"/>
              </a:rPr>
              <a:t>1</a:t>
            </a:r>
            <a:r>
              <a:rPr lang="zh-CN" altLang="zh-CN" sz="2400" b="1" dirty="0" smtClean="0">
                <a:solidFill>
                  <a:srgbClr val="3333FF"/>
                </a:solidFill>
                <a:latin typeface="华文楷体" pitchFamily="2" charset="-122"/>
                <a:ea typeface="华文楷体" pitchFamily="2" charset="-122"/>
              </a:rPr>
              <a:t>，</a:t>
            </a:r>
            <a:r>
              <a:rPr lang="en-US" altLang="zh-CN" sz="2400" b="1" dirty="0" smtClean="0">
                <a:solidFill>
                  <a:srgbClr val="3333FF"/>
                </a:solidFill>
                <a:latin typeface="华文楷体" pitchFamily="2" charset="-122"/>
                <a:ea typeface="华文楷体" pitchFamily="2" charset="-122"/>
              </a:rPr>
              <a:t>F</a:t>
            </a:r>
            <a:r>
              <a:rPr lang="zh-CN" altLang="zh-CN" sz="2400" b="1" dirty="0" smtClean="0">
                <a:solidFill>
                  <a:srgbClr val="3333FF"/>
                </a:solidFill>
                <a:latin typeface="华文楷体" pitchFamily="2" charset="-122"/>
                <a:ea typeface="华文楷体" pitchFamily="2" charset="-122"/>
              </a:rPr>
              <a:t>：</a:t>
            </a:r>
            <a:r>
              <a:rPr lang="en-US" altLang="zh-CN" sz="2400" b="1" dirty="0" smtClean="0">
                <a:solidFill>
                  <a:srgbClr val="3333FF"/>
                </a:solidFill>
                <a:latin typeface="华文楷体" pitchFamily="2" charset="-122"/>
                <a:ea typeface="华文楷体" pitchFamily="2" charset="-122"/>
              </a:rPr>
              <a:t>1</a:t>
            </a:r>
            <a:r>
              <a:rPr lang="zh-CN" altLang="zh-CN" sz="2400" b="1" dirty="0" smtClean="0">
                <a:solidFill>
                  <a:srgbClr val="3333FF"/>
                </a:solidFill>
                <a:latin typeface="华文楷体" pitchFamily="2" charset="-122"/>
                <a:ea typeface="华文楷体" pitchFamily="2" charset="-122"/>
              </a:rPr>
              <a:t>，</a:t>
            </a:r>
            <a:endParaRPr lang="en-US" altLang="zh-CN" sz="2400" b="1" dirty="0" smtClean="0">
              <a:solidFill>
                <a:srgbClr val="3333FF"/>
              </a:solidFill>
              <a:latin typeface="华文楷体" pitchFamily="2" charset="-122"/>
              <a:ea typeface="华文楷体" pitchFamily="2" charset="-122"/>
            </a:endParaRPr>
          </a:p>
          <a:p>
            <a:pPr>
              <a:buNone/>
            </a:pPr>
            <a:r>
              <a:rPr lang="en-US" altLang="zh-CN" sz="2400" b="1" dirty="0" smtClean="0">
                <a:solidFill>
                  <a:srgbClr val="3333FF"/>
                </a:solidFill>
                <a:latin typeface="华文楷体" pitchFamily="2" charset="-122"/>
                <a:ea typeface="华文楷体" pitchFamily="2" charset="-122"/>
              </a:rPr>
              <a:t> </a:t>
            </a:r>
            <a:r>
              <a:rPr lang="zh-CN" altLang="zh-CN" sz="2400" b="1" dirty="0" smtClean="0">
                <a:latin typeface="华文楷体" pitchFamily="2" charset="-122"/>
                <a:ea typeface="华文楷体" pitchFamily="2" charset="-122"/>
              </a:rPr>
              <a:t>总票数为</a:t>
            </a:r>
            <a:r>
              <a:rPr lang="en-US" altLang="zh-CN" sz="2400" b="1" dirty="0" smtClean="0">
                <a:latin typeface="华文楷体" pitchFamily="2" charset="-122"/>
                <a:ea typeface="华文楷体" pitchFamily="2" charset="-122"/>
              </a:rPr>
              <a:t>31</a:t>
            </a:r>
            <a:r>
              <a:rPr lang="zh-CN" altLang="zh-CN" sz="2400" b="1" dirty="0" smtClean="0">
                <a:latin typeface="华文楷体" pitchFamily="2" charset="-122"/>
                <a:ea typeface="华文楷体" pitchFamily="2" charset="-122"/>
              </a:rPr>
              <a:t>张</a:t>
            </a:r>
            <a:r>
              <a:rPr lang="zh-CN" altLang="en-US" sz="2400" b="1" dirty="0" smtClean="0">
                <a:latin typeface="华文楷体" pitchFamily="2" charset="-122"/>
                <a:ea typeface="华文楷体" pitchFamily="2" charset="-122"/>
              </a:rPr>
              <a:t>。</a:t>
            </a:r>
            <a:r>
              <a:rPr lang="zh-CN" altLang="zh-CN" sz="2400" b="1" dirty="0" smtClean="0">
                <a:latin typeface="华文楷体" pitchFamily="2" charset="-122"/>
                <a:ea typeface="华文楷体" pitchFamily="2" charset="-122"/>
              </a:rPr>
              <a:t>如果一项议案拥有半数及以上的票数（即</a:t>
            </a:r>
            <a:r>
              <a:rPr lang="en-US" altLang="zh-CN" sz="2400" b="1" dirty="0" smtClean="0">
                <a:latin typeface="华文楷体" pitchFamily="2" charset="-122"/>
                <a:ea typeface="华文楷体" pitchFamily="2" charset="-122"/>
              </a:rPr>
              <a:t>16</a:t>
            </a:r>
            <a:r>
              <a:rPr lang="zh-CN" altLang="zh-CN" sz="2400" b="1" dirty="0" smtClean="0">
                <a:latin typeface="华文楷体" pitchFamily="2" charset="-122"/>
                <a:ea typeface="华文楷体" pitchFamily="2" charset="-122"/>
              </a:rPr>
              <a:t>张或以上）就获得通过。</a:t>
            </a:r>
          </a:p>
          <a:p>
            <a:r>
              <a:rPr lang="zh-CN" altLang="zh-CN" sz="2800" b="1" dirty="0" smtClean="0">
                <a:solidFill>
                  <a:srgbClr val="3333FF"/>
                </a:solidFill>
                <a:latin typeface="华文楷体" pitchFamily="2" charset="-122"/>
                <a:ea typeface="华文楷体" pitchFamily="2" charset="-122"/>
              </a:rPr>
              <a:t>关键加入者</a:t>
            </a:r>
            <a:r>
              <a:rPr lang="zh-CN" altLang="en-US" sz="2800" b="1" dirty="0" smtClean="0">
                <a:solidFill>
                  <a:srgbClr val="3333FF"/>
                </a:solidFill>
                <a:latin typeface="华文楷体" pitchFamily="2" charset="-122"/>
                <a:ea typeface="华文楷体" pitchFamily="2" charset="-122"/>
              </a:rPr>
              <a:t>：</a:t>
            </a:r>
            <a:r>
              <a:rPr lang="zh-CN" altLang="zh-CN" sz="2400" b="1" dirty="0" smtClean="0">
                <a:latin typeface="华文楷体" pitchFamily="2" charset="-122"/>
                <a:ea typeface="华文楷体" pitchFamily="2" charset="-122"/>
              </a:rPr>
              <a:t>加入，联盟就获胜</a:t>
            </a:r>
            <a:r>
              <a:rPr lang="zh-CN" altLang="en-US" sz="2400" b="1" dirty="0" smtClean="0">
                <a:latin typeface="华文楷体" pitchFamily="2" charset="-122"/>
                <a:ea typeface="华文楷体" pitchFamily="2" charset="-122"/>
              </a:rPr>
              <a:t>；</a:t>
            </a:r>
            <a:r>
              <a:rPr lang="zh-CN" altLang="zh-CN" sz="2400" b="1" dirty="0" smtClean="0">
                <a:latin typeface="华文楷体" pitchFamily="2" charset="-122"/>
                <a:ea typeface="华文楷体" pitchFamily="2" charset="-122"/>
              </a:rPr>
              <a:t>不加入，联盟就失败。一个决策者作为</a:t>
            </a:r>
            <a:r>
              <a:rPr lang="en-US" altLang="zh-CN" sz="2400" b="1" dirty="0" smtClean="0">
                <a:latin typeface="华文楷体" pitchFamily="2" charset="-122"/>
                <a:ea typeface="华文楷体" pitchFamily="2" charset="-122"/>
              </a:rPr>
              <a:t>“</a:t>
            </a:r>
            <a:r>
              <a:rPr lang="zh-CN" altLang="zh-CN" sz="2400" b="1" dirty="0" smtClean="0">
                <a:latin typeface="华文楷体" pitchFamily="2" charset="-122"/>
                <a:ea typeface="华文楷体" pitchFamily="2" charset="-122"/>
              </a:rPr>
              <a:t>关键加入者</a:t>
            </a:r>
            <a:r>
              <a:rPr lang="en-US" altLang="zh-CN" sz="2400" b="1" dirty="0" smtClean="0">
                <a:latin typeface="华文楷体" pitchFamily="2" charset="-122"/>
                <a:ea typeface="华文楷体" pitchFamily="2" charset="-122"/>
              </a:rPr>
              <a:t>”</a:t>
            </a:r>
            <a:r>
              <a:rPr lang="zh-CN" altLang="zh-CN" sz="2400" b="1" dirty="0" smtClean="0">
                <a:latin typeface="华文楷体" pitchFamily="2" charset="-122"/>
                <a:ea typeface="华文楷体" pitchFamily="2" charset="-122"/>
              </a:rPr>
              <a:t>在获胜联盟中出现的次数称为</a:t>
            </a:r>
            <a:r>
              <a:rPr lang="en-US" altLang="zh-CN" sz="2400" b="1" dirty="0" smtClean="0">
                <a:latin typeface="华文楷体" pitchFamily="2" charset="-122"/>
                <a:ea typeface="华文楷体" pitchFamily="2" charset="-122"/>
              </a:rPr>
              <a:t>“</a:t>
            </a:r>
            <a:r>
              <a:rPr lang="zh-CN" altLang="zh-CN" sz="2800" b="1" dirty="0" smtClean="0">
                <a:solidFill>
                  <a:srgbClr val="0000FF"/>
                </a:solidFill>
                <a:latin typeface="华文楷体" pitchFamily="2" charset="-122"/>
                <a:ea typeface="华文楷体" pitchFamily="2" charset="-122"/>
              </a:rPr>
              <a:t>权力指数</a:t>
            </a:r>
            <a:r>
              <a:rPr lang="en-US" altLang="zh-CN" sz="2400" b="1" dirty="0" smtClean="0">
                <a:latin typeface="华文楷体" pitchFamily="2" charset="-122"/>
                <a:ea typeface="华文楷体" pitchFamily="2" charset="-122"/>
              </a:rPr>
              <a:t>”</a:t>
            </a:r>
            <a:r>
              <a:rPr lang="zh-CN" altLang="zh-CN" sz="2400" b="1" dirty="0" smtClean="0">
                <a:latin typeface="华文楷体" pitchFamily="2" charset="-122"/>
                <a:ea typeface="华文楷体" pitchFamily="2" charset="-122"/>
              </a:rPr>
              <a:t>。</a:t>
            </a:r>
            <a:endParaRPr lang="en-US" altLang="zh-CN" sz="2400" b="1" dirty="0" smtClean="0">
              <a:latin typeface="华文楷体" pitchFamily="2" charset="-122"/>
              <a:ea typeface="华文楷体" pitchFamily="2" charset="-122"/>
            </a:endParaRPr>
          </a:p>
          <a:p>
            <a:r>
              <a:rPr lang="zh-CN" altLang="zh-CN" sz="2400" b="1" dirty="0" smtClean="0">
                <a:latin typeface="华文楷体" pitchFamily="2" charset="-122"/>
                <a:ea typeface="华文楷体" pitchFamily="2" charset="-122"/>
              </a:rPr>
              <a:t>各</a:t>
            </a:r>
            <a:r>
              <a:rPr lang="zh-CN" altLang="en-US" sz="2400" b="1" dirty="0" smtClean="0">
                <a:latin typeface="华文楷体" pitchFamily="2" charset="-122"/>
                <a:ea typeface="华文楷体" pitchFamily="2" charset="-122"/>
              </a:rPr>
              <a:t>团队</a:t>
            </a:r>
            <a:r>
              <a:rPr lang="zh-CN" altLang="zh-CN" sz="2400" b="1" dirty="0" smtClean="0">
                <a:latin typeface="华文楷体" pitchFamily="2" charset="-122"/>
                <a:ea typeface="华文楷体" pitchFamily="2" charset="-122"/>
              </a:rPr>
              <a:t>的权利指数分别为</a:t>
            </a:r>
            <a:r>
              <a:rPr lang="en-US" altLang="zh-CN" sz="2400" b="1" dirty="0" smtClean="0">
                <a:solidFill>
                  <a:srgbClr val="3333FF"/>
                </a:solidFill>
                <a:latin typeface="华文楷体" pitchFamily="2" charset="-122"/>
                <a:ea typeface="华文楷体" pitchFamily="2" charset="-122"/>
              </a:rPr>
              <a:t>    </a:t>
            </a:r>
            <a:r>
              <a:rPr lang="en-US" altLang="zh-CN" sz="2800" b="1" dirty="0" smtClean="0">
                <a:solidFill>
                  <a:srgbClr val="3333FF"/>
                </a:solidFill>
                <a:latin typeface="华文楷体" pitchFamily="2" charset="-122"/>
                <a:ea typeface="华文楷体" pitchFamily="2" charset="-122"/>
              </a:rPr>
              <a:t> 16,16,16,0,0,0</a:t>
            </a:r>
            <a:r>
              <a:rPr lang="zh-CN" altLang="zh-CN" sz="2400" b="1" dirty="0" smtClean="0">
                <a:solidFill>
                  <a:srgbClr val="3333FF"/>
                </a:solidFill>
                <a:latin typeface="华文楷体" pitchFamily="2" charset="-122"/>
                <a:ea typeface="华文楷体" pitchFamily="2" charset="-122"/>
              </a:rPr>
              <a:t>，</a:t>
            </a:r>
            <a:endParaRPr lang="en-US" altLang="zh-CN" sz="2400" b="1" dirty="0" smtClean="0">
              <a:solidFill>
                <a:srgbClr val="3333FF"/>
              </a:solidFill>
              <a:latin typeface="华文楷体" pitchFamily="2" charset="-122"/>
              <a:ea typeface="华文楷体" pitchFamily="2" charset="-122"/>
            </a:endParaRPr>
          </a:p>
          <a:p>
            <a:r>
              <a:rPr lang="zh-CN" altLang="zh-CN" sz="2400" b="1" dirty="0" smtClean="0">
                <a:latin typeface="华文楷体" pitchFamily="2" charset="-122"/>
                <a:ea typeface="华文楷体" pitchFamily="2" charset="-122"/>
              </a:rPr>
              <a:t>也就是说，</a:t>
            </a:r>
            <a:r>
              <a:rPr lang="zh-CN" altLang="zh-CN" sz="2400" b="1" dirty="0" smtClean="0">
                <a:solidFill>
                  <a:srgbClr val="3333FF"/>
                </a:solidFill>
                <a:latin typeface="华文楷体" pitchFamily="2" charset="-122"/>
                <a:ea typeface="华文楷体" pitchFamily="2" charset="-122"/>
              </a:rPr>
              <a:t>各</a:t>
            </a:r>
            <a:r>
              <a:rPr lang="zh-CN" altLang="en-US" sz="2400" b="1" dirty="0" smtClean="0">
                <a:solidFill>
                  <a:srgbClr val="3333FF"/>
                </a:solidFill>
                <a:latin typeface="华文楷体" pitchFamily="2" charset="-122"/>
                <a:ea typeface="华文楷体" pitchFamily="2" charset="-122"/>
              </a:rPr>
              <a:t>团队</a:t>
            </a:r>
            <a:r>
              <a:rPr lang="zh-CN" altLang="zh-CN" sz="2400" b="1" dirty="0" smtClean="0">
                <a:solidFill>
                  <a:srgbClr val="3333FF"/>
                </a:solidFill>
                <a:latin typeface="华文楷体" pitchFamily="2" charset="-122"/>
                <a:ea typeface="华文楷体" pitchFamily="2" charset="-122"/>
              </a:rPr>
              <a:t>决策能力与其票数并不成正比，后面三个</a:t>
            </a:r>
            <a:r>
              <a:rPr lang="zh-CN" altLang="en-US" sz="2400" b="1" dirty="0" smtClean="0">
                <a:solidFill>
                  <a:srgbClr val="3333FF"/>
                </a:solidFill>
                <a:latin typeface="华文楷体" pitchFamily="2" charset="-122"/>
                <a:ea typeface="华文楷体" pitchFamily="2" charset="-122"/>
              </a:rPr>
              <a:t>团队</a:t>
            </a:r>
            <a:r>
              <a:rPr lang="zh-CN" altLang="zh-CN" sz="2400" b="1" dirty="0" smtClean="0">
                <a:solidFill>
                  <a:srgbClr val="3333FF"/>
                </a:solidFill>
                <a:latin typeface="华文楷体" pitchFamily="2" charset="-122"/>
                <a:ea typeface="华文楷体" pitchFamily="2" charset="-122"/>
              </a:rPr>
              <a:t>干脆没有任何决策权力。</a:t>
            </a:r>
            <a:endParaRPr lang="zh-CN" altLang="en-US" sz="2400" b="1" dirty="0" smtClean="0">
              <a:solidFill>
                <a:srgbClr val="3333FF"/>
              </a:solidFill>
              <a:latin typeface="华文楷体" pitchFamily="2" charset="-122"/>
              <a:ea typeface="华文楷体" pitchFamily="2" charset="-122"/>
            </a:endParaRPr>
          </a:p>
        </p:txBody>
      </p:sp>
      <p:sp>
        <p:nvSpPr>
          <p:cNvPr id="4" name="标题 3"/>
          <p:cNvSpPr>
            <a:spLocks noGrp="1"/>
          </p:cNvSpPr>
          <p:nvPr>
            <p:ph type="title"/>
          </p:nvPr>
        </p:nvSpPr>
        <p:spPr>
          <a:xfrm>
            <a:off x="431448" y="278580"/>
            <a:ext cx="8229600" cy="1350180"/>
          </a:xfrm>
        </p:spPr>
        <p:txBody>
          <a:bodyPr/>
          <a:lstStyle/>
          <a:p>
            <a:r>
              <a:rPr lang="zh-CN" altLang="zh-CN" b="1" dirty="0" smtClean="0">
                <a:solidFill>
                  <a:srgbClr val="FF0000"/>
                </a:solidFill>
                <a:latin typeface="华文楷体" pitchFamily="2" charset="-122"/>
                <a:ea typeface="华文楷体" pitchFamily="2" charset="-122"/>
              </a:rPr>
              <a:t>沙普利</a:t>
            </a:r>
            <a:r>
              <a:rPr lang="en-US" altLang="zh-CN" b="1" dirty="0" smtClean="0">
                <a:solidFill>
                  <a:srgbClr val="FF0000"/>
                </a:solidFill>
                <a:latin typeface="华文楷体" pitchFamily="2" charset="-122"/>
                <a:ea typeface="华文楷体" pitchFamily="2" charset="-122"/>
              </a:rPr>
              <a:t>-</a:t>
            </a:r>
            <a:r>
              <a:rPr lang="zh-CN" altLang="zh-CN" b="1" dirty="0" smtClean="0">
                <a:solidFill>
                  <a:srgbClr val="FF0000"/>
                </a:solidFill>
                <a:latin typeface="华文楷体" pitchFamily="2" charset="-122"/>
                <a:ea typeface="华文楷体" pitchFamily="2" charset="-122"/>
              </a:rPr>
              <a:t>舒必克指数</a:t>
            </a:r>
            <a:r>
              <a:rPr lang="en-US" altLang="zh-CN" b="1" dirty="0" smtClean="0">
                <a:solidFill>
                  <a:srgbClr val="FF0000"/>
                </a:solidFill>
                <a:latin typeface="华文楷体" pitchFamily="2" charset="-122"/>
                <a:ea typeface="华文楷体" pitchFamily="2" charset="-122"/>
              </a:rPr>
              <a:t/>
            </a:r>
            <a:br>
              <a:rPr lang="en-US" altLang="zh-CN" b="1" dirty="0" smtClean="0">
                <a:solidFill>
                  <a:srgbClr val="FF0000"/>
                </a:solidFill>
                <a:latin typeface="华文楷体" pitchFamily="2" charset="-122"/>
                <a:ea typeface="华文楷体" pitchFamily="2" charset="-122"/>
              </a:rPr>
            </a:br>
            <a:r>
              <a:rPr lang="zh-CN" altLang="zh-CN" sz="3200" b="1" dirty="0" smtClean="0">
                <a:solidFill>
                  <a:srgbClr val="FF0000"/>
                </a:solidFill>
                <a:latin typeface="华文楷体" pitchFamily="2" charset="-122"/>
                <a:ea typeface="华文楷体" pitchFamily="2" charset="-122"/>
              </a:rPr>
              <a:t>（</a:t>
            </a:r>
            <a:r>
              <a:rPr lang="en-US" altLang="zh-CN" sz="3200" b="1" dirty="0" smtClean="0">
                <a:solidFill>
                  <a:srgbClr val="FF0000"/>
                </a:solidFill>
                <a:latin typeface="华文楷体" pitchFamily="2" charset="-122"/>
                <a:ea typeface="华文楷体" pitchFamily="2" charset="-122"/>
              </a:rPr>
              <a:t>Shapley-</a:t>
            </a:r>
            <a:r>
              <a:rPr lang="en-US" altLang="zh-CN" sz="3200" b="1" dirty="0" err="1" smtClean="0">
                <a:solidFill>
                  <a:srgbClr val="FF0000"/>
                </a:solidFill>
                <a:latin typeface="华文楷体" pitchFamily="2" charset="-122"/>
                <a:ea typeface="华文楷体" pitchFamily="2" charset="-122"/>
              </a:rPr>
              <a:t>Shubik</a:t>
            </a:r>
            <a:r>
              <a:rPr lang="en-US" altLang="zh-CN" sz="3200" b="1" dirty="0" smtClean="0">
                <a:solidFill>
                  <a:srgbClr val="FF0000"/>
                </a:solidFill>
                <a:latin typeface="华文楷体" pitchFamily="2" charset="-122"/>
                <a:ea typeface="华文楷体" pitchFamily="2" charset="-122"/>
              </a:rPr>
              <a:t> index</a:t>
            </a:r>
            <a:r>
              <a:rPr lang="zh-CN" altLang="zh-CN" sz="3200" b="1" dirty="0" smtClean="0">
                <a:solidFill>
                  <a:srgbClr val="FF0000"/>
                </a:solidFill>
                <a:latin typeface="华文楷体" pitchFamily="2" charset="-122"/>
                <a:ea typeface="华文楷体" pitchFamily="2" charset="-122"/>
              </a:rPr>
              <a:t>）</a:t>
            </a:r>
            <a:endParaRPr lang="zh-CN" altLang="en-US" dirty="0"/>
          </a:p>
        </p:txBody>
      </p:sp>
    </p:spTree>
    <p:extLst>
      <p:ext uri="{BB962C8B-B14F-4D97-AF65-F5344CB8AC3E}">
        <p14:creationId xmlns:p14="http://schemas.microsoft.com/office/powerpoint/2010/main" val="239237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4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8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内容占位符 2"/>
          <p:cNvSpPr>
            <a:spLocks noGrp="1"/>
          </p:cNvSpPr>
          <p:nvPr>
            <p:ph idx="1"/>
          </p:nvPr>
        </p:nvSpPr>
        <p:spPr/>
        <p:txBody>
          <a:bodyPr/>
          <a:lstStyle/>
          <a:p>
            <a:pPr>
              <a:defRPr/>
            </a:pPr>
            <a:r>
              <a:rPr lang="zh-CN" altLang="zh-CN" sz="2000" b="1" dirty="0" smtClean="0">
                <a:latin typeface="华文楷体" pitchFamily="2" charset="-122"/>
                <a:ea typeface="华文楷体" pitchFamily="2" charset="-122"/>
              </a:rPr>
              <a:t>假设，每个人都对所有异性有一个喜好的排序。</a:t>
            </a:r>
            <a:endParaRPr lang="en-US" altLang="zh-CN" sz="2000" b="1" dirty="0" smtClean="0">
              <a:latin typeface="华文楷体" pitchFamily="2" charset="-122"/>
              <a:ea typeface="华文楷体" pitchFamily="2" charset="-122"/>
            </a:endParaRPr>
          </a:p>
          <a:p>
            <a:pPr marL="457200" indent="-457200">
              <a:buFontTx/>
              <a:buAutoNum type="arabicPeriod"/>
              <a:defRPr/>
            </a:pPr>
            <a:r>
              <a:rPr lang="zh-CN" altLang="zh-CN" sz="2000" b="1" dirty="0" smtClean="0">
                <a:latin typeface="华文楷体" pitchFamily="2" charset="-122"/>
                <a:ea typeface="华文楷体" pitchFamily="2" charset="-122"/>
              </a:rPr>
              <a:t>每个男生向他们最喜欢的女生表白，所有收到表白的女生从表白者里面选出一个最喜欢的人进行配对，并且拒绝掉其他的男生</a:t>
            </a:r>
            <a:r>
              <a:rPr lang="zh-CN" altLang="en-US" sz="2000" b="1" dirty="0" smtClean="0">
                <a:latin typeface="华文楷体" pitchFamily="2" charset="-122"/>
                <a:ea typeface="华文楷体" pitchFamily="2" charset="-122"/>
              </a:rPr>
              <a:t>。</a:t>
            </a:r>
            <a:endParaRPr lang="en-US" altLang="zh-CN" sz="2000" b="1" dirty="0" smtClean="0">
              <a:latin typeface="华文楷体" pitchFamily="2" charset="-122"/>
              <a:ea typeface="华文楷体" pitchFamily="2" charset="-122"/>
            </a:endParaRPr>
          </a:p>
          <a:p>
            <a:pPr marL="457200" indent="-457200">
              <a:buFontTx/>
              <a:buAutoNum type="arabicPeriod"/>
              <a:defRPr/>
            </a:pPr>
            <a:r>
              <a:rPr lang="zh-CN" altLang="zh-CN" sz="2000" b="1" dirty="0" smtClean="0">
                <a:latin typeface="华文楷体" pitchFamily="2" charset="-122"/>
                <a:ea typeface="华文楷体" pitchFamily="2" charset="-122"/>
              </a:rPr>
              <a:t>配对不成功的男生继续在没有拒绝过他的女生中挑出最喜欢的一个表白，这时女生会遇到两种情况：如果她还没有配对，便和第一轮一样，直接从表白者中选出最喜欢的一个；如果已经配对，并且认为这一轮的追求者更好，那她必须拒掉之前的配对者，投向新的追求者。</a:t>
            </a:r>
          </a:p>
          <a:p>
            <a:pPr>
              <a:buFontTx/>
              <a:buNone/>
              <a:defRPr/>
            </a:pPr>
            <a:r>
              <a:rPr lang="en-US" altLang="zh-CN" sz="2000" b="1" dirty="0" smtClean="0">
                <a:latin typeface="华文楷体" pitchFamily="2" charset="-122"/>
                <a:ea typeface="华文楷体" pitchFamily="2" charset="-122"/>
              </a:rPr>
              <a:t>------</a:t>
            </a:r>
            <a:r>
              <a:rPr lang="zh-CN" altLang="zh-CN" sz="2000" b="1" dirty="0" smtClean="0">
                <a:latin typeface="华文楷体" pitchFamily="2" charset="-122"/>
                <a:ea typeface="华文楷体" pitchFamily="2" charset="-122"/>
              </a:rPr>
              <a:t>如此一轮轮下去，直到不再有任何新的表白出现。</a:t>
            </a:r>
            <a:endParaRPr lang="en-US" altLang="zh-CN" sz="2000" b="1" dirty="0" smtClean="0">
              <a:latin typeface="华文楷体" pitchFamily="2" charset="-122"/>
              <a:ea typeface="华文楷体" pitchFamily="2" charset="-122"/>
            </a:endParaRPr>
          </a:p>
          <a:p>
            <a:pPr>
              <a:buFontTx/>
              <a:buNone/>
              <a:defRPr/>
            </a:pPr>
            <a:r>
              <a:rPr lang="en-US" altLang="zh-CN" sz="2000" b="1" dirty="0" smtClean="0">
                <a:latin typeface="方正舒体" pitchFamily="2" charset="-122"/>
                <a:ea typeface="方正舒体" pitchFamily="2" charset="-122"/>
              </a:rPr>
              <a:t>    </a:t>
            </a:r>
            <a:r>
              <a:rPr lang="zh-CN" altLang="zh-CN" sz="2400" b="1" dirty="0" smtClean="0">
                <a:solidFill>
                  <a:srgbClr val="0000FF"/>
                </a:solidFill>
                <a:latin typeface="方正舒体" pitchFamily="2" charset="-122"/>
                <a:ea typeface="方正舒体" pitchFamily="2" charset="-122"/>
              </a:rPr>
              <a:t>沙普利与盖尔已经证明，这个过程一定会终止，每个人都会找到自己的伴侣。更重要的是，这一过程最终得到的结果一定是</a:t>
            </a:r>
            <a:r>
              <a:rPr lang="en-US" altLang="zh-CN" sz="2400" b="1" dirty="0" smtClean="0">
                <a:solidFill>
                  <a:srgbClr val="FF0000"/>
                </a:solidFill>
                <a:latin typeface="方正舒体" pitchFamily="2" charset="-122"/>
                <a:ea typeface="方正舒体" pitchFamily="2" charset="-122"/>
              </a:rPr>
              <a:t>“</a:t>
            </a:r>
            <a:r>
              <a:rPr lang="zh-CN" altLang="zh-CN" sz="2400" b="1" dirty="0" smtClean="0">
                <a:solidFill>
                  <a:srgbClr val="FF0000"/>
                </a:solidFill>
                <a:latin typeface="方正舒体" pitchFamily="2" charset="-122"/>
                <a:ea typeface="方正舒体" pitchFamily="2" charset="-122"/>
              </a:rPr>
              <a:t>稳定婚姻</a:t>
            </a:r>
            <a:r>
              <a:rPr lang="en-US" altLang="zh-CN" sz="2400" b="1" dirty="0" smtClean="0">
                <a:solidFill>
                  <a:srgbClr val="FF0000"/>
                </a:solidFill>
                <a:latin typeface="方正舒体" pitchFamily="2" charset="-122"/>
                <a:ea typeface="方正舒体" pitchFamily="2" charset="-122"/>
              </a:rPr>
              <a:t>”</a:t>
            </a:r>
            <a:r>
              <a:rPr lang="zh-CN" altLang="zh-CN" sz="2400" b="1" dirty="0" smtClean="0">
                <a:solidFill>
                  <a:srgbClr val="0000FF"/>
                </a:solidFill>
                <a:latin typeface="方正舒体" pitchFamily="2" charset="-122"/>
                <a:ea typeface="方正舒体" pitchFamily="2" charset="-122"/>
              </a:rPr>
              <a:t>，即不可能存在</a:t>
            </a:r>
            <a:r>
              <a:rPr lang="en-US" altLang="zh-CN" sz="2400" b="1" dirty="0" smtClean="0">
                <a:solidFill>
                  <a:srgbClr val="0000FF"/>
                </a:solidFill>
                <a:latin typeface="方正舒体" pitchFamily="2" charset="-122"/>
                <a:ea typeface="方正舒体" pitchFamily="2" charset="-122"/>
              </a:rPr>
              <a:t>“</a:t>
            </a:r>
            <a:r>
              <a:rPr lang="zh-CN" altLang="zh-CN" sz="2400" b="1" dirty="0" smtClean="0">
                <a:solidFill>
                  <a:srgbClr val="0000FF"/>
                </a:solidFill>
                <a:latin typeface="方正舒体" pitchFamily="2" charset="-122"/>
                <a:ea typeface="方正舒体" pitchFamily="2" charset="-122"/>
              </a:rPr>
              <a:t>两个人虽然</a:t>
            </a:r>
            <a:r>
              <a:rPr lang="zh-CN" altLang="en-US" sz="2400" b="1" dirty="0" smtClean="0">
                <a:solidFill>
                  <a:srgbClr val="0000FF"/>
                </a:solidFill>
                <a:latin typeface="方正舒体" pitchFamily="2" charset="-122"/>
                <a:ea typeface="方正舒体" pitchFamily="2" charset="-122"/>
              </a:rPr>
              <a:t>不是一</a:t>
            </a:r>
            <a:r>
              <a:rPr lang="zh-CN" altLang="zh-CN" sz="2400" b="1" dirty="0" smtClean="0">
                <a:solidFill>
                  <a:srgbClr val="0000FF"/>
                </a:solidFill>
                <a:latin typeface="方正舒体" pitchFamily="2" charset="-122"/>
                <a:ea typeface="方正舒体" pitchFamily="2" charset="-122"/>
              </a:rPr>
              <a:t>对，但彼此都觉得对方比现在的伴侣要好</a:t>
            </a:r>
            <a:r>
              <a:rPr lang="en-US" altLang="zh-CN" sz="2400" b="1" dirty="0" smtClean="0">
                <a:solidFill>
                  <a:srgbClr val="0000FF"/>
                </a:solidFill>
                <a:latin typeface="方正舒体" pitchFamily="2" charset="-122"/>
                <a:ea typeface="方正舒体" pitchFamily="2" charset="-122"/>
              </a:rPr>
              <a:t>”</a:t>
            </a:r>
            <a:r>
              <a:rPr lang="zh-CN" altLang="zh-CN" sz="2400" b="1" dirty="0" smtClean="0">
                <a:solidFill>
                  <a:srgbClr val="0000FF"/>
                </a:solidFill>
                <a:latin typeface="方正舒体" pitchFamily="2" charset="-122"/>
                <a:ea typeface="方正舒体" pitchFamily="2" charset="-122"/>
              </a:rPr>
              <a:t>的情况。</a:t>
            </a:r>
          </a:p>
          <a:p>
            <a:pPr>
              <a:defRPr/>
            </a:pPr>
            <a:endParaRPr lang="zh-CN" altLang="en-US" sz="2400" dirty="0" smtClean="0"/>
          </a:p>
        </p:txBody>
      </p:sp>
      <p:sp>
        <p:nvSpPr>
          <p:cNvPr id="37891" name="标题 1"/>
          <p:cNvSpPr>
            <a:spLocks noGrp="1"/>
          </p:cNvSpPr>
          <p:nvPr>
            <p:ph type="title"/>
          </p:nvPr>
        </p:nvSpPr>
        <p:spPr/>
        <p:txBody>
          <a:bodyPr/>
          <a:lstStyle/>
          <a:p>
            <a:pPr algn="l"/>
            <a:r>
              <a:rPr lang="en-US" altLang="zh-CN" sz="3200" smtClean="0">
                <a:solidFill>
                  <a:srgbClr val="000099"/>
                </a:solidFill>
              </a:rPr>
              <a:t>Gale-Shapley</a:t>
            </a:r>
            <a:r>
              <a:rPr lang="zh-CN" altLang="zh-CN" sz="3200" smtClean="0">
                <a:solidFill>
                  <a:srgbClr val="000099"/>
                </a:solidFill>
              </a:rPr>
              <a:t>算法</a:t>
            </a:r>
            <a:r>
              <a:rPr lang="en-US" altLang="zh-CN" sz="3200" smtClean="0">
                <a:solidFill>
                  <a:srgbClr val="000099"/>
                </a:solidFill>
              </a:rPr>
              <a:t/>
            </a:r>
            <a:br>
              <a:rPr lang="en-US" altLang="zh-CN" sz="3200" smtClean="0">
                <a:solidFill>
                  <a:srgbClr val="000099"/>
                </a:solidFill>
              </a:rPr>
            </a:br>
            <a:r>
              <a:rPr lang="en-US" altLang="zh-CN" sz="3200" smtClean="0">
                <a:solidFill>
                  <a:schemeClr val="tx1"/>
                </a:solidFill>
              </a:rPr>
              <a:t>   -------</a:t>
            </a:r>
            <a:r>
              <a:rPr lang="en-US" altLang="zh-CN" sz="2800" b="1" smtClean="0">
                <a:solidFill>
                  <a:schemeClr val="tx1"/>
                </a:solidFill>
              </a:rPr>
              <a:t>c.f.  </a:t>
            </a:r>
            <a:r>
              <a:rPr lang="zh-CN" altLang="en-US" sz="4000" smtClean="0">
                <a:solidFill>
                  <a:srgbClr val="FF0000"/>
                </a:solidFill>
                <a:latin typeface="华文新魏" pitchFamily="2" charset="-122"/>
                <a:ea typeface="华文新魏" pitchFamily="2" charset="-122"/>
              </a:rPr>
              <a:t>江苏卫视</a:t>
            </a:r>
            <a:r>
              <a:rPr lang="en-US" altLang="zh-CN" sz="4000" smtClean="0">
                <a:solidFill>
                  <a:srgbClr val="FF0000"/>
                </a:solidFill>
                <a:latin typeface="华文新魏" pitchFamily="2" charset="-122"/>
                <a:ea typeface="华文新魏" pitchFamily="2" charset="-122"/>
              </a:rPr>
              <a:t>《</a:t>
            </a:r>
            <a:r>
              <a:rPr lang="zh-CN" altLang="en-US" sz="4000" smtClean="0">
                <a:solidFill>
                  <a:srgbClr val="FF0000"/>
                </a:solidFill>
                <a:latin typeface="华文新魏" pitchFamily="2" charset="-122"/>
                <a:ea typeface="华文新魏" pitchFamily="2" charset="-122"/>
              </a:rPr>
              <a:t>非诚勿扰</a:t>
            </a:r>
            <a:r>
              <a:rPr lang="en-US" altLang="zh-CN" sz="4000" smtClean="0">
                <a:solidFill>
                  <a:srgbClr val="FF0000"/>
                </a:solidFill>
                <a:latin typeface="华文新魏" pitchFamily="2" charset="-122"/>
                <a:ea typeface="华文新魏" pitchFamily="2" charset="-122"/>
              </a:rPr>
              <a:t>》</a:t>
            </a:r>
            <a:endParaRPr lang="zh-CN" altLang="en-US" smtClean="0">
              <a:solidFill>
                <a:srgbClr val="000099"/>
              </a:solidFill>
              <a:latin typeface="方正舒体" pitchFamily="2" charset="-122"/>
              <a:ea typeface="方正舒体" pitchFamily="2" charset="-122"/>
            </a:endParaRPr>
          </a:p>
        </p:txBody>
      </p:sp>
    </p:spTree>
    <p:extLst>
      <p:ext uri="{BB962C8B-B14F-4D97-AF65-F5344CB8AC3E}">
        <p14:creationId xmlns:p14="http://schemas.microsoft.com/office/powerpoint/2010/main" val="163555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p:txBody>
          <a:bodyPr/>
          <a:lstStyle/>
          <a:p>
            <a:endParaRPr lang="zh-CN" altLang="en-US" smtClean="0"/>
          </a:p>
        </p:txBody>
      </p:sp>
      <p:sp>
        <p:nvSpPr>
          <p:cNvPr id="4" name="Rectangle 2"/>
          <p:cNvSpPr txBox="1">
            <a:spLocks noGrp="1" noChangeArrowheads="1"/>
          </p:cNvSpPr>
          <p:nvPr>
            <p:ph idx="1"/>
          </p:nvPr>
        </p:nvSpPr>
        <p:spPr>
          <a:xfrm>
            <a:off x="431448" y="2258844"/>
            <a:ext cx="8229600" cy="2881312"/>
          </a:xfrm>
        </p:spPr>
        <p:txBody>
          <a:bodyPr anchor="ctr"/>
          <a:lstStyle/>
          <a:p>
            <a:pPr algn="ctr">
              <a:buNone/>
              <a:defRPr/>
            </a:pPr>
            <a:r>
              <a:rPr lang="zh-CN" altLang="en-US" sz="6000" dirty="0" smtClean="0">
                <a:solidFill>
                  <a:srgbClr val="3333FF"/>
                </a:solidFill>
                <a:latin typeface="华文新魏" pitchFamily="2" charset="-122"/>
                <a:ea typeface="华文新魏" pitchFamily="2" charset="-122"/>
              </a:rPr>
              <a:t>金融数学的基础：</a:t>
            </a:r>
            <a:endParaRPr lang="en-US" altLang="zh-CN" sz="6000" dirty="0" smtClean="0">
              <a:solidFill>
                <a:srgbClr val="3333FF"/>
              </a:solidFill>
              <a:latin typeface="华文新魏" pitchFamily="2" charset="-122"/>
              <a:ea typeface="华文新魏" pitchFamily="2" charset="-122"/>
            </a:endParaRPr>
          </a:p>
          <a:p>
            <a:pPr algn="ctr">
              <a:buNone/>
              <a:defRPr/>
            </a:pPr>
            <a:r>
              <a:rPr lang="zh-CN" altLang="en-US" sz="6000" dirty="0" smtClean="0">
                <a:solidFill>
                  <a:srgbClr val="3333FF"/>
                </a:solidFill>
                <a:latin typeface="华文新魏" pitchFamily="2" charset="-122"/>
                <a:ea typeface="华文新魏" pitchFamily="2" charset="-122"/>
              </a:rPr>
              <a:t>伊藤公式</a:t>
            </a:r>
            <a:endParaRPr lang="en-US" altLang="zh-CN" sz="6000" dirty="0" smtClean="0">
              <a:solidFill>
                <a:srgbClr val="3333FF"/>
              </a:solidFill>
              <a:latin typeface="华文新魏" pitchFamily="2" charset="-122"/>
              <a:ea typeface="华文新魏" pitchFamily="2" charset="-122"/>
            </a:endParaRPr>
          </a:p>
          <a:p>
            <a:pPr algn="ctr">
              <a:buFontTx/>
              <a:buNone/>
              <a:defRPr/>
            </a:pPr>
            <a:r>
              <a:rPr lang="zh-CN" altLang="en-US" sz="6000" dirty="0" smtClean="0">
                <a:solidFill>
                  <a:srgbClr val="3333FF"/>
                </a:solidFill>
                <a:latin typeface="华文新魏" pitchFamily="2" charset="-122"/>
                <a:ea typeface="华文新魏" pitchFamily="2" charset="-122"/>
              </a:rPr>
              <a:t>          </a:t>
            </a:r>
            <a:endParaRPr lang="zh-CN" altLang="en-US" sz="6000" dirty="0">
              <a:solidFill>
                <a:srgbClr val="3333FF"/>
              </a:solidFill>
              <a:latin typeface="华文新魏" pitchFamily="2" charset="-122"/>
              <a:ea typeface="华文新魏" pitchFamily="2" charset="-122"/>
            </a:endParaRPr>
          </a:p>
        </p:txBody>
      </p:sp>
    </p:spTree>
    <p:extLst>
      <p:ext uri="{BB962C8B-B14F-4D97-AF65-F5344CB8AC3E}">
        <p14:creationId xmlns:p14="http://schemas.microsoft.com/office/powerpoint/2010/main" val="14592317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ChangeAspect="1" noChangeArrowheads="1"/>
          </p:cNvPicPr>
          <p:nvPr/>
        </p:nvPicPr>
        <p:blipFill>
          <a:blip r:embed="rId2" cstate="print"/>
          <a:srcRect/>
          <a:stretch>
            <a:fillRect/>
          </a:stretch>
        </p:blipFill>
        <p:spPr bwMode="auto">
          <a:xfrm>
            <a:off x="838200" y="1371600"/>
            <a:ext cx="4478338" cy="690563"/>
          </a:xfrm>
          <a:prstGeom prst="rect">
            <a:avLst/>
          </a:prstGeom>
          <a:noFill/>
          <a:ln w="9525">
            <a:noFill/>
            <a:miter lim="800000"/>
            <a:headEnd/>
            <a:tailEnd/>
          </a:ln>
        </p:spPr>
      </p:pic>
      <p:pic>
        <p:nvPicPr>
          <p:cNvPr id="38915" name="Picture 6"/>
          <p:cNvPicPr>
            <a:picLocks noChangeAspect="1" noChangeArrowheads="1"/>
          </p:cNvPicPr>
          <p:nvPr/>
        </p:nvPicPr>
        <p:blipFill>
          <a:blip r:embed="rId3" cstate="print"/>
          <a:srcRect/>
          <a:stretch>
            <a:fillRect/>
          </a:stretch>
        </p:blipFill>
        <p:spPr bwMode="auto">
          <a:xfrm>
            <a:off x="762000" y="2057400"/>
            <a:ext cx="5486400" cy="539750"/>
          </a:xfrm>
          <a:prstGeom prst="rect">
            <a:avLst/>
          </a:prstGeom>
          <a:noFill/>
          <a:ln w="9525">
            <a:noFill/>
            <a:miter lim="800000"/>
            <a:headEnd/>
            <a:tailEnd/>
          </a:ln>
        </p:spPr>
      </p:pic>
      <p:grpSp>
        <p:nvGrpSpPr>
          <p:cNvPr id="2" name="Group 9"/>
          <p:cNvGrpSpPr>
            <a:grpSpLocks/>
          </p:cNvGrpSpPr>
          <p:nvPr/>
        </p:nvGrpSpPr>
        <p:grpSpPr bwMode="auto">
          <a:xfrm>
            <a:off x="838200" y="2714625"/>
            <a:ext cx="3276600" cy="409575"/>
            <a:chOff x="528" y="1710"/>
            <a:chExt cx="2400" cy="354"/>
          </a:xfrm>
        </p:grpSpPr>
        <p:pic>
          <p:nvPicPr>
            <p:cNvPr id="38923" name="Picture 7"/>
            <p:cNvPicPr>
              <a:picLocks noChangeAspect="1" noChangeArrowheads="1"/>
            </p:cNvPicPr>
            <p:nvPr/>
          </p:nvPicPr>
          <p:blipFill>
            <a:blip r:embed="rId4" cstate="print"/>
            <a:srcRect/>
            <a:stretch>
              <a:fillRect/>
            </a:stretch>
          </p:blipFill>
          <p:spPr bwMode="auto">
            <a:xfrm>
              <a:off x="528" y="1728"/>
              <a:ext cx="571" cy="272"/>
            </a:xfrm>
            <a:prstGeom prst="rect">
              <a:avLst/>
            </a:prstGeom>
            <a:noFill/>
            <a:ln w="9525">
              <a:noFill/>
              <a:miter lim="800000"/>
              <a:headEnd/>
              <a:tailEnd/>
            </a:ln>
          </p:spPr>
        </p:pic>
        <p:pic>
          <p:nvPicPr>
            <p:cNvPr id="38924" name="Picture 8"/>
            <p:cNvPicPr>
              <a:picLocks noChangeAspect="1" noChangeArrowheads="1"/>
            </p:cNvPicPr>
            <p:nvPr/>
          </p:nvPicPr>
          <p:blipFill>
            <a:blip r:embed="rId5" cstate="print"/>
            <a:srcRect/>
            <a:stretch>
              <a:fillRect/>
            </a:stretch>
          </p:blipFill>
          <p:spPr bwMode="auto">
            <a:xfrm>
              <a:off x="1123" y="1710"/>
              <a:ext cx="1805" cy="354"/>
            </a:xfrm>
            <a:prstGeom prst="rect">
              <a:avLst/>
            </a:prstGeom>
            <a:noFill/>
            <a:ln w="9525">
              <a:noFill/>
              <a:miter lim="800000"/>
              <a:headEnd/>
              <a:tailEnd/>
            </a:ln>
          </p:spPr>
        </p:pic>
      </p:grpSp>
      <p:pic>
        <p:nvPicPr>
          <p:cNvPr id="27659" name="Picture 11"/>
          <p:cNvPicPr>
            <a:picLocks noChangeAspect="1" noChangeArrowheads="1"/>
          </p:cNvPicPr>
          <p:nvPr/>
        </p:nvPicPr>
        <p:blipFill>
          <a:blip r:embed="rId6" cstate="print"/>
          <a:srcRect/>
          <a:stretch>
            <a:fillRect/>
          </a:stretch>
        </p:blipFill>
        <p:spPr bwMode="auto">
          <a:xfrm>
            <a:off x="685800" y="3429000"/>
            <a:ext cx="4800600" cy="576263"/>
          </a:xfrm>
          <a:prstGeom prst="rect">
            <a:avLst/>
          </a:prstGeom>
          <a:noFill/>
          <a:ln w="9525">
            <a:noFill/>
            <a:miter lim="800000"/>
            <a:headEnd/>
            <a:tailEnd/>
          </a:ln>
        </p:spPr>
      </p:pic>
      <p:pic>
        <p:nvPicPr>
          <p:cNvPr id="27660" name="Picture 12"/>
          <p:cNvPicPr>
            <a:picLocks noChangeAspect="1" noChangeArrowheads="1"/>
          </p:cNvPicPr>
          <p:nvPr/>
        </p:nvPicPr>
        <p:blipFill>
          <a:blip r:embed="rId7" cstate="print"/>
          <a:srcRect/>
          <a:stretch>
            <a:fillRect/>
          </a:stretch>
        </p:blipFill>
        <p:spPr bwMode="auto">
          <a:xfrm>
            <a:off x="609600" y="4906963"/>
            <a:ext cx="6858000" cy="960437"/>
          </a:xfrm>
          <a:prstGeom prst="rect">
            <a:avLst/>
          </a:prstGeom>
          <a:noFill/>
          <a:ln w="9525">
            <a:noFill/>
            <a:miter lim="800000"/>
            <a:headEnd/>
            <a:tailEnd/>
          </a:ln>
        </p:spPr>
      </p:pic>
      <p:sp>
        <p:nvSpPr>
          <p:cNvPr id="27661" name="Text Box 13"/>
          <p:cNvSpPr txBox="1">
            <a:spLocks noChangeArrowheads="1"/>
          </p:cNvSpPr>
          <p:nvPr/>
        </p:nvSpPr>
        <p:spPr bwMode="auto">
          <a:xfrm>
            <a:off x="593725" y="4130675"/>
            <a:ext cx="4030663" cy="584200"/>
          </a:xfrm>
          <a:prstGeom prst="rect">
            <a:avLst/>
          </a:prstGeom>
          <a:noFill/>
          <a:ln w="9525">
            <a:noFill/>
            <a:miter lim="800000"/>
            <a:headEnd/>
            <a:tailEnd/>
          </a:ln>
        </p:spPr>
        <p:txBody>
          <a:bodyPr wrap="none">
            <a:spAutoFit/>
          </a:bodyPr>
          <a:lstStyle/>
          <a:p>
            <a:r>
              <a:rPr lang="en-US" altLang="zh-CN" sz="3200">
                <a:solidFill>
                  <a:srgbClr val="000000"/>
                </a:solidFill>
              </a:rPr>
              <a:t>by </a:t>
            </a:r>
            <a:r>
              <a:rPr lang="en-US" altLang="zh-CN" sz="3200" b="1">
                <a:solidFill>
                  <a:srgbClr val="FF0000"/>
                </a:solidFill>
              </a:rPr>
              <a:t>Ito lemma </a:t>
            </a:r>
            <a:r>
              <a:rPr lang="en-US" altLang="zh-CN" sz="3200">
                <a:solidFill>
                  <a:srgbClr val="000000"/>
                </a:solidFill>
              </a:rPr>
              <a:t>we get</a:t>
            </a:r>
            <a:r>
              <a:rPr lang="en-US" altLang="zh-CN">
                <a:solidFill>
                  <a:srgbClr val="000000"/>
                </a:solidFill>
              </a:rPr>
              <a:t> </a:t>
            </a:r>
          </a:p>
        </p:txBody>
      </p:sp>
      <p:sp>
        <p:nvSpPr>
          <p:cNvPr id="38920" name="TextBox 10"/>
          <p:cNvSpPr txBox="1">
            <a:spLocks noChangeArrowheads="1"/>
          </p:cNvSpPr>
          <p:nvPr/>
        </p:nvSpPr>
        <p:spPr bwMode="auto">
          <a:xfrm>
            <a:off x="457200" y="649288"/>
            <a:ext cx="8101013" cy="646112"/>
          </a:xfrm>
          <a:prstGeom prst="rect">
            <a:avLst/>
          </a:prstGeom>
          <a:noFill/>
          <a:ln w="9525">
            <a:noFill/>
            <a:miter lim="800000"/>
            <a:headEnd/>
            <a:tailEnd/>
          </a:ln>
        </p:spPr>
        <p:txBody>
          <a:bodyPr wrap="none">
            <a:spAutoFit/>
          </a:bodyPr>
          <a:lstStyle/>
          <a:p>
            <a:r>
              <a:rPr lang="zh-CN" altLang="en-US" sz="3600" b="1">
                <a:solidFill>
                  <a:srgbClr val="000000"/>
                </a:solidFill>
              </a:rPr>
              <a:t>资产价格过程（</a:t>
            </a:r>
            <a:r>
              <a:rPr lang="en-US" altLang="zh-CN" sz="3600" b="1">
                <a:solidFill>
                  <a:srgbClr val="FF0000"/>
                </a:solidFill>
              </a:rPr>
              <a:t>Black-Scholes </a:t>
            </a:r>
            <a:r>
              <a:rPr lang="zh-CN" altLang="en-US" sz="3600" b="1">
                <a:solidFill>
                  <a:srgbClr val="FF0000"/>
                </a:solidFill>
              </a:rPr>
              <a:t>模型</a:t>
            </a:r>
            <a:r>
              <a:rPr lang="zh-CN" altLang="en-US" sz="3600" b="1">
                <a:solidFill>
                  <a:srgbClr val="000000"/>
                </a:solidFill>
              </a:rPr>
              <a:t>）</a:t>
            </a:r>
          </a:p>
        </p:txBody>
      </p:sp>
      <p:sp>
        <p:nvSpPr>
          <p:cNvPr id="38921" name="TextBox 11"/>
          <p:cNvSpPr txBox="1">
            <a:spLocks noChangeArrowheads="1"/>
          </p:cNvSpPr>
          <p:nvPr/>
        </p:nvSpPr>
        <p:spPr bwMode="auto">
          <a:xfrm>
            <a:off x="6248400" y="2133600"/>
            <a:ext cx="1724025" cy="461963"/>
          </a:xfrm>
          <a:prstGeom prst="rect">
            <a:avLst/>
          </a:prstGeom>
          <a:noFill/>
          <a:ln w="9525">
            <a:noFill/>
            <a:miter lim="800000"/>
            <a:headEnd/>
            <a:tailEnd/>
          </a:ln>
        </p:spPr>
        <p:txBody>
          <a:bodyPr wrap="none">
            <a:spAutoFit/>
          </a:bodyPr>
          <a:lstStyle/>
          <a:p>
            <a:r>
              <a:rPr lang="zh-CN" altLang="en-US" sz="2400">
                <a:solidFill>
                  <a:srgbClr val="000000"/>
                </a:solidFill>
              </a:rPr>
              <a:t>期望收益率</a:t>
            </a:r>
          </a:p>
        </p:txBody>
      </p:sp>
      <p:sp>
        <p:nvSpPr>
          <p:cNvPr id="38922" name="TextBox 12"/>
          <p:cNvSpPr txBox="1">
            <a:spLocks noChangeArrowheads="1"/>
          </p:cNvSpPr>
          <p:nvPr/>
        </p:nvSpPr>
        <p:spPr bwMode="auto">
          <a:xfrm>
            <a:off x="4114800" y="2667000"/>
            <a:ext cx="2362200" cy="523875"/>
          </a:xfrm>
          <a:prstGeom prst="rect">
            <a:avLst/>
          </a:prstGeom>
          <a:noFill/>
          <a:ln w="9525">
            <a:noFill/>
            <a:miter lim="800000"/>
            <a:headEnd/>
            <a:tailEnd/>
          </a:ln>
        </p:spPr>
        <p:txBody>
          <a:bodyPr>
            <a:spAutoFit/>
          </a:bodyPr>
          <a:lstStyle/>
          <a:p>
            <a:r>
              <a:rPr lang="zh-CN" altLang="en-US" sz="2800">
                <a:solidFill>
                  <a:srgbClr val="000000"/>
                </a:solidFill>
              </a:rPr>
              <a:t>波动率</a:t>
            </a:r>
          </a:p>
        </p:txBody>
      </p:sp>
    </p:spTree>
    <p:extLst>
      <p:ext uri="{BB962C8B-B14F-4D97-AF65-F5344CB8AC3E}">
        <p14:creationId xmlns:p14="http://schemas.microsoft.com/office/powerpoint/2010/main" val="252489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p:cNvSpPr>
            <a:spLocks noGrp="1" noChangeArrowheads="1"/>
          </p:cNvSpPr>
          <p:nvPr>
            <p:ph type="title"/>
          </p:nvPr>
        </p:nvSpPr>
        <p:spPr>
          <a:xfrm>
            <a:off x="457200" y="228600"/>
            <a:ext cx="8229600" cy="914400"/>
          </a:xfrm>
        </p:spPr>
        <p:txBody>
          <a:bodyPr/>
          <a:lstStyle/>
          <a:p>
            <a:pPr eaLnBrk="1" hangingPunct="1"/>
            <a:r>
              <a:rPr lang="en-US" altLang="zh-CN" b="1" dirty="0" smtClean="0">
                <a:solidFill>
                  <a:srgbClr val="0000CC"/>
                </a:solidFill>
                <a:ea typeface="楷体_GB2312" pitchFamily="49" charset="-122"/>
              </a:rPr>
              <a:t>从</a:t>
            </a:r>
            <a:r>
              <a:rPr lang="zh-CN" altLang="en-US" b="1" dirty="0" smtClean="0">
                <a:solidFill>
                  <a:srgbClr val="FF0000"/>
                </a:solidFill>
                <a:ea typeface="楷体_GB2312" pitchFamily="49" charset="-122"/>
              </a:rPr>
              <a:t>牛顿公式</a:t>
            </a:r>
            <a:r>
              <a:rPr lang="zh-CN" altLang="en-US" i="1" dirty="0" smtClean="0">
                <a:solidFill>
                  <a:srgbClr val="0000CC"/>
                </a:solidFill>
                <a:ea typeface="楷体_GB2312" pitchFamily="49" charset="-122"/>
              </a:rPr>
              <a:t> </a:t>
            </a:r>
            <a:r>
              <a:rPr lang="en-US" altLang="zh-CN" sz="4000" b="1" dirty="0" smtClean="0">
                <a:solidFill>
                  <a:srgbClr val="0000CC"/>
                </a:solidFill>
                <a:ea typeface="楷体_GB2312" pitchFamily="49" charset="-122"/>
              </a:rPr>
              <a:t>到</a:t>
            </a:r>
            <a:r>
              <a:rPr lang="en-US" altLang="zh-CN" sz="4000" dirty="0" smtClean="0">
                <a:solidFill>
                  <a:srgbClr val="0000CC"/>
                </a:solidFill>
                <a:ea typeface="楷体_GB2312" pitchFamily="49" charset="-122"/>
              </a:rPr>
              <a:t> </a:t>
            </a:r>
            <a:r>
              <a:rPr lang="en-US" altLang="zh-CN" dirty="0" smtClean="0">
                <a:solidFill>
                  <a:srgbClr val="FF0000"/>
                </a:solidFill>
                <a:ea typeface="楷体_GB2312" pitchFamily="49" charset="-122"/>
              </a:rPr>
              <a:t>Ito </a:t>
            </a:r>
            <a:r>
              <a:rPr lang="zh-CN" altLang="en-US" b="1" dirty="0">
                <a:solidFill>
                  <a:srgbClr val="FF0000"/>
                </a:solidFill>
                <a:ea typeface="楷体_GB2312" pitchFamily="49" charset="-122"/>
              </a:rPr>
              <a:t>公式</a:t>
            </a:r>
          </a:p>
        </p:txBody>
      </p:sp>
      <p:pic>
        <p:nvPicPr>
          <p:cNvPr id="993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49530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438400"/>
            <a:ext cx="5029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625850"/>
            <a:ext cx="57150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685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65532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441325" y="2401888"/>
            <a:ext cx="6721475" cy="2170112"/>
            <a:chOff x="278" y="1513"/>
            <a:chExt cx="4234" cy="1367"/>
          </a:xfrm>
        </p:grpSpPr>
        <p:grpSp>
          <p:nvGrpSpPr>
            <p:cNvPr id="100356" name="Group 9"/>
            <p:cNvGrpSpPr>
              <a:grpSpLocks/>
            </p:cNvGrpSpPr>
            <p:nvPr/>
          </p:nvGrpSpPr>
          <p:grpSpPr bwMode="auto">
            <a:xfrm>
              <a:off x="432" y="1866"/>
              <a:ext cx="4080" cy="1014"/>
              <a:chOff x="432" y="1200"/>
              <a:chExt cx="4080" cy="1014"/>
            </a:xfrm>
          </p:grpSpPr>
          <p:pic>
            <p:nvPicPr>
              <p:cNvPr id="10035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200"/>
                <a:ext cx="4080"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 y="1680"/>
                <a:ext cx="1488"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357" name="Text Box 10"/>
            <p:cNvSpPr txBox="1">
              <a:spLocks noChangeArrowheads="1"/>
            </p:cNvSpPr>
            <p:nvPr/>
          </p:nvSpPr>
          <p:spPr bwMode="auto">
            <a:xfrm>
              <a:off x="278" y="1513"/>
              <a:ext cx="6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smtClean="0">
                  <a:solidFill>
                    <a:srgbClr val="000000"/>
                  </a:solidFill>
                </a:rPr>
                <a:t>hence</a:t>
              </a:r>
            </a:p>
          </p:txBody>
        </p:sp>
      </p:grpSp>
    </p:spTree>
    <p:extLst>
      <p:ext uri="{BB962C8B-B14F-4D97-AF65-F5344CB8AC3E}">
        <p14:creationId xmlns:p14="http://schemas.microsoft.com/office/powerpoint/2010/main" val="2264945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077913" y="908050"/>
          <a:ext cx="6554787" cy="5581650"/>
        </p:xfrm>
        <a:graphic>
          <a:graphicData uri="http://schemas.openxmlformats.org/presentationml/2006/ole">
            <mc:AlternateContent xmlns:mc="http://schemas.openxmlformats.org/markup-compatibility/2006">
              <mc:Choice xmlns:v="urn:schemas-microsoft-com:vml" Requires="v">
                <p:oleObj spid="_x0000_s836735" name="Image" r:id="rId3" imgW="4917551" imgH="4300408" progId="Photoshop.Image.7">
                  <p:embed/>
                </p:oleObj>
              </mc:Choice>
              <mc:Fallback>
                <p:oleObj name="Image" r:id="rId3" imgW="4917551" imgH="4300408"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913" y="908050"/>
                        <a:ext cx="6554787" cy="55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矩形 3"/>
          <p:cNvSpPr>
            <a:spLocks noChangeArrowheads="1"/>
          </p:cNvSpPr>
          <p:nvPr/>
        </p:nvSpPr>
        <p:spPr bwMode="auto">
          <a:xfrm>
            <a:off x="1420813" y="98425"/>
            <a:ext cx="7561775" cy="1260475"/>
          </a:xfrm>
          <a:prstGeom prst="rect">
            <a:avLst/>
          </a:prstGeom>
          <a:solidFill>
            <a:schemeClr val="bg1"/>
          </a:solidFill>
          <a:ln>
            <a:noFill/>
          </a:ln>
          <a:extLst>
            <a:ext uri="{91240B29-F687-4F45-9708-019B960494DF}">
              <a14:hiddenLine xmlns:a14="http://schemas.microsoft.com/office/drawing/2010/main" w="4127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400" dirty="0" smtClean="0">
                <a:solidFill>
                  <a:srgbClr val="FF0000"/>
                </a:solidFill>
                <a:latin typeface="华文行楷" panose="02010800040101010101" pitchFamily="2" charset="-122"/>
                <a:ea typeface="华文行楷" panose="02010800040101010101" pitchFamily="2" charset="-122"/>
              </a:rPr>
              <a:t>电磁波的发现源于数学</a:t>
            </a:r>
          </a:p>
        </p:txBody>
      </p:sp>
      <p:sp>
        <p:nvSpPr>
          <p:cNvPr id="4100" name="矩形 8"/>
          <p:cNvSpPr>
            <a:spLocks noChangeArrowheads="1"/>
          </p:cNvSpPr>
          <p:nvPr/>
        </p:nvSpPr>
        <p:spPr bwMode="auto">
          <a:xfrm>
            <a:off x="71438" y="1439863"/>
            <a:ext cx="1651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mtClean="0">
                <a:solidFill>
                  <a:srgbClr val="000000"/>
                </a:solidFill>
              </a:rPr>
              <a:t>Newton's laws</a:t>
            </a:r>
            <a:endParaRPr lang="zh-CN" altLang="en-US" smtClean="0">
              <a:solidFill>
                <a:srgbClr val="000000"/>
              </a:solidFill>
            </a:endParaRPr>
          </a:p>
        </p:txBody>
      </p:sp>
      <p:sp>
        <p:nvSpPr>
          <p:cNvPr id="4101" name="矩形 9"/>
          <p:cNvSpPr>
            <a:spLocks noChangeArrowheads="1"/>
          </p:cNvSpPr>
          <p:nvPr/>
        </p:nvSpPr>
        <p:spPr bwMode="auto">
          <a:xfrm>
            <a:off x="-19050" y="1898650"/>
            <a:ext cx="174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mtClean="0">
                <a:solidFill>
                  <a:srgbClr val="000000"/>
                </a:solidFill>
              </a:rPr>
              <a:t>Coulomb's law </a:t>
            </a:r>
            <a:endParaRPr lang="zh-CN" altLang="en-US" smtClean="0">
              <a:solidFill>
                <a:srgbClr val="000000"/>
              </a:solidFill>
            </a:endParaRPr>
          </a:p>
        </p:txBody>
      </p:sp>
      <p:sp>
        <p:nvSpPr>
          <p:cNvPr id="4102" name="矩形 10"/>
          <p:cNvSpPr>
            <a:spLocks noChangeArrowheads="1"/>
          </p:cNvSpPr>
          <p:nvPr/>
        </p:nvSpPr>
        <p:spPr bwMode="auto">
          <a:xfrm>
            <a:off x="250825" y="2879725"/>
            <a:ext cx="1370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mtClean="0">
                <a:solidFill>
                  <a:srgbClr val="000000"/>
                </a:solidFill>
              </a:rPr>
              <a:t>Gauss' law</a:t>
            </a:r>
            <a:r>
              <a:rPr lang="zh-CN" altLang="en-US" smtClean="0">
                <a:solidFill>
                  <a:srgbClr val="000000"/>
                </a:solidFill>
              </a:rPr>
              <a:t> </a:t>
            </a:r>
          </a:p>
        </p:txBody>
      </p:sp>
      <p:sp>
        <p:nvSpPr>
          <p:cNvPr id="4103" name="矩形 11"/>
          <p:cNvSpPr>
            <a:spLocks noChangeArrowheads="1"/>
          </p:cNvSpPr>
          <p:nvPr/>
        </p:nvSpPr>
        <p:spPr bwMode="auto">
          <a:xfrm>
            <a:off x="161925" y="3338513"/>
            <a:ext cx="162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mtClean="0">
                <a:solidFill>
                  <a:srgbClr val="000000"/>
                </a:solidFill>
              </a:rPr>
              <a:t>Ampere's law</a:t>
            </a:r>
            <a:r>
              <a:rPr lang="zh-CN" altLang="en-US" smtClean="0">
                <a:solidFill>
                  <a:srgbClr val="000000"/>
                </a:solidFill>
              </a:rPr>
              <a:t> </a:t>
            </a:r>
          </a:p>
        </p:txBody>
      </p:sp>
      <p:sp>
        <p:nvSpPr>
          <p:cNvPr id="4104" name="矩形 12"/>
          <p:cNvSpPr>
            <a:spLocks noChangeArrowheads="1"/>
          </p:cNvSpPr>
          <p:nvPr/>
        </p:nvSpPr>
        <p:spPr bwMode="auto">
          <a:xfrm>
            <a:off x="26988" y="3789363"/>
            <a:ext cx="1665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mtClean="0">
                <a:solidFill>
                  <a:srgbClr val="000000"/>
                </a:solidFill>
              </a:rPr>
              <a:t>Faraday's law</a:t>
            </a:r>
            <a:r>
              <a:rPr lang="zh-CN" altLang="en-US" smtClean="0">
                <a:solidFill>
                  <a:srgbClr val="000000"/>
                </a:solidFill>
              </a:rPr>
              <a:t> </a:t>
            </a:r>
          </a:p>
        </p:txBody>
      </p:sp>
    </p:spTree>
    <p:extLst>
      <p:ext uri="{BB962C8B-B14F-4D97-AF65-F5344CB8AC3E}">
        <p14:creationId xmlns:p14="http://schemas.microsoft.com/office/powerpoint/2010/main" val="1071641006"/>
      </p:ext>
    </p:extLst>
  </p:cSld>
  <p:clrMapOvr>
    <a:masterClrMapping/>
  </p:clrMapOvr>
  <p:transition spd="slow">
    <p:cover di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2000" y="1752600"/>
            <a:ext cx="7315200" cy="4022725"/>
          </a:xfrm>
        </p:spPr>
      </p:pic>
      <p:pic>
        <p:nvPicPr>
          <p:cNvPr id="101379" name="Picture 7"/>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457200" y="381000"/>
            <a:ext cx="8153400" cy="1339850"/>
          </a:xfrm>
          <a:noFill/>
        </p:spPr>
      </p:pic>
    </p:spTree>
    <p:extLst>
      <p:ext uri="{BB962C8B-B14F-4D97-AF65-F5344CB8AC3E}">
        <p14:creationId xmlns:p14="http://schemas.microsoft.com/office/powerpoint/2010/main" val="7841609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73152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6"/>
          <p:cNvSpPr>
            <a:spLocks noChangeArrowheads="1"/>
          </p:cNvSpPr>
          <p:nvPr/>
        </p:nvSpPr>
        <p:spPr bwMode="auto">
          <a:xfrm>
            <a:off x="762000" y="381000"/>
            <a:ext cx="457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CA" altLang="zh-CN" sz="3600" smtClean="0">
                <a:solidFill>
                  <a:srgbClr val="0000CC"/>
                </a:solidFill>
              </a:rPr>
              <a:t>Brownian Motion</a:t>
            </a:r>
            <a:endParaRPr lang="zh-CN" altLang="en-US" sz="3600" smtClean="0">
              <a:solidFill>
                <a:srgbClr val="0000CC"/>
              </a:solidFill>
            </a:endParaRPr>
          </a:p>
        </p:txBody>
      </p:sp>
      <p:pic>
        <p:nvPicPr>
          <p:cNvPr id="2560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257800"/>
            <a:ext cx="4421188"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467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98438" y="3032125"/>
            <a:ext cx="8640762" cy="1387475"/>
            <a:chOff x="125" y="1536"/>
            <a:chExt cx="5443" cy="874"/>
          </a:xfrm>
        </p:grpSpPr>
        <p:pic>
          <p:nvPicPr>
            <p:cNvPr id="10343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 y="1842"/>
              <a:ext cx="5443" cy="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8" name="Text Box 11"/>
            <p:cNvSpPr txBox="1">
              <a:spLocks noChangeArrowheads="1"/>
            </p:cNvSpPr>
            <p:nvPr/>
          </p:nvSpPr>
          <p:spPr bwMode="auto">
            <a:xfrm>
              <a:off x="190" y="1536"/>
              <a:ext cx="25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smtClean="0">
                  <a:solidFill>
                    <a:srgbClr val="000000"/>
                  </a:solidFill>
                </a:rPr>
                <a:t>by Taylor’s series expansion,</a:t>
              </a:r>
            </a:p>
          </p:txBody>
        </p:sp>
      </p:grpSp>
      <p:grpSp>
        <p:nvGrpSpPr>
          <p:cNvPr id="103427" name="Group 15"/>
          <p:cNvGrpSpPr>
            <a:grpSpLocks/>
          </p:cNvGrpSpPr>
          <p:nvPr/>
        </p:nvGrpSpPr>
        <p:grpSpPr bwMode="auto">
          <a:xfrm>
            <a:off x="288925" y="533400"/>
            <a:ext cx="7164388" cy="2173288"/>
            <a:chOff x="182" y="336"/>
            <a:chExt cx="4513" cy="1369"/>
          </a:xfrm>
        </p:grpSpPr>
        <p:grpSp>
          <p:nvGrpSpPr>
            <p:cNvPr id="103431" name="Group 9"/>
            <p:cNvGrpSpPr>
              <a:grpSpLocks/>
            </p:cNvGrpSpPr>
            <p:nvPr/>
          </p:nvGrpSpPr>
          <p:grpSpPr bwMode="auto">
            <a:xfrm>
              <a:off x="182" y="336"/>
              <a:ext cx="4513" cy="1071"/>
              <a:chOff x="182" y="336"/>
              <a:chExt cx="4513" cy="1071"/>
            </a:xfrm>
          </p:grpSpPr>
          <p:pic>
            <p:nvPicPr>
              <p:cNvPr id="1034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672"/>
                <a:ext cx="2736"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5" name="Text Box 7"/>
              <p:cNvSpPr txBox="1">
                <a:spLocks noChangeArrowheads="1"/>
              </p:cNvSpPr>
              <p:nvPr/>
            </p:nvSpPr>
            <p:spPr bwMode="auto">
              <a:xfrm>
                <a:off x="182" y="336"/>
                <a:ext cx="3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smtClean="0">
                    <a:solidFill>
                      <a:srgbClr val="000000"/>
                    </a:solidFill>
                  </a:rPr>
                  <a:t>Observing that for  Brownian Motion,</a:t>
                </a:r>
              </a:p>
            </p:txBody>
          </p:sp>
          <p:sp>
            <p:nvSpPr>
              <p:cNvPr id="103436" name="Text Box 8"/>
              <p:cNvSpPr txBox="1">
                <a:spLocks noChangeArrowheads="1"/>
              </p:cNvSpPr>
              <p:nvPr/>
            </p:nvSpPr>
            <p:spPr bwMode="auto">
              <a:xfrm>
                <a:off x="3446" y="889"/>
                <a:ext cx="124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smtClean="0">
                    <a:solidFill>
                      <a:srgbClr val="000000"/>
                    </a:solidFill>
                  </a:rPr>
                  <a:t>in probability,</a:t>
                </a:r>
              </a:p>
            </p:txBody>
          </p:sp>
        </p:grpSp>
        <p:pic>
          <p:nvPicPr>
            <p:cNvPr id="103432"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 y="1344"/>
              <a:ext cx="3442"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3" name="Text Box 14"/>
            <p:cNvSpPr txBox="1">
              <a:spLocks noChangeArrowheads="1"/>
            </p:cNvSpPr>
            <p:nvPr/>
          </p:nvSpPr>
          <p:spPr bwMode="auto">
            <a:xfrm>
              <a:off x="288" y="1392"/>
              <a:ext cx="30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smtClean="0">
                  <a:solidFill>
                    <a:srgbClr val="000000"/>
                  </a:solidFill>
                </a:rPr>
                <a:t>for</a:t>
              </a:r>
            </a:p>
          </p:txBody>
        </p:sp>
      </p:grpSp>
      <p:grpSp>
        <p:nvGrpSpPr>
          <p:cNvPr id="5" name="Group 18"/>
          <p:cNvGrpSpPr>
            <a:grpSpLocks/>
          </p:cNvGrpSpPr>
          <p:nvPr/>
        </p:nvGrpSpPr>
        <p:grpSpPr bwMode="auto">
          <a:xfrm>
            <a:off x="441325" y="4572000"/>
            <a:ext cx="7029450" cy="1501775"/>
            <a:chOff x="278" y="2841"/>
            <a:chExt cx="4428" cy="946"/>
          </a:xfrm>
        </p:grpSpPr>
        <p:pic>
          <p:nvPicPr>
            <p:cNvPr id="103429"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3216"/>
              <a:ext cx="4418"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 Box 17"/>
            <p:cNvSpPr txBox="1">
              <a:spLocks noChangeArrowheads="1"/>
            </p:cNvSpPr>
            <p:nvPr/>
          </p:nvSpPr>
          <p:spPr bwMode="auto">
            <a:xfrm>
              <a:off x="278" y="2841"/>
              <a:ext cx="21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smtClean="0">
                  <a:solidFill>
                    <a:srgbClr val="000000"/>
                  </a:solidFill>
                </a:rPr>
                <a:t>we get Ito’s formula</a:t>
              </a:r>
              <a:r>
                <a:rPr lang="en-US" altLang="zh-CN" smtClean="0">
                  <a:solidFill>
                    <a:srgbClr val="000000"/>
                  </a:solidFill>
                </a:rPr>
                <a:t> </a:t>
              </a:r>
            </a:p>
          </p:txBody>
        </p:sp>
      </p:grpSp>
      <p:sp>
        <p:nvSpPr>
          <p:cNvPr id="3" name="矩形 2"/>
          <p:cNvSpPr/>
          <p:nvPr/>
        </p:nvSpPr>
        <p:spPr bwMode="auto">
          <a:xfrm>
            <a:off x="161412" y="2971800"/>
            <a:ext cx="8640762" cy="1506859"/>
          </a:xfrm>
          <a:prstGeom prst="rect">
            <a:avLst/>
          </a:prstGeom>
          <a:solidFill>
            <a:schemeClr val="accent1">
              <a:alpha val="0"/>
            </a:schemeClr>
          </a:solidFill>
          <a:ln w="412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26427703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body" idx="1"/>
          </p:nvPr>
        </p:nvSpPr>
        <p:spPr>
          <a:xfrm>
            <a:off x="341436" y="1628760"/>
            <a:ext cx="8229600" cy="4525962"/>
          </a:xfrm>
        </p:spPr>
        <p:txBody>
          <a:bodyPr/>
          <a:lstStyle/>
          <a:p>
            <a:pPr marL="0" indent="0" eaLnBrk="1" hangingPunct="1">
              <a:lnSpc>
                <a:spcPct val="90000"/>
              </a:lnSpc>
              <a:buNone/>
            </a:pPr>
            <a:r>
              <a:rPr lang="zh-CN" altLang="en-US" dirty="0" smtClean="0">
                <a:solidFill>
                  <a:srgbClr val="000000"/>
                </a:solidFill>
                <a:latin typeface="华文行楷" panose="02010800040101010101" pitchFamily="2" charset="-122"/>
                <a:ea typeface="华文行楷" panose="02010800040101010101" pitchFamily="2" charset="-122"/>
              </a:rPr>
              <a:t>依据 </a:t>
            </a:r>
            <a:r>
              <a:rPr lang="en-US" altLang="zh-CN" dirty="0" smtClean="0">
                <a:solidFill>
                  <a:srgbClr val="000000"/>
                </a:solidFill>
                <a:ea typeface="+mj-ea"/>
              </a:rPr>
              <a:t>Ito</a:t>
            </a:r>
            <a:r>
              <a:rPr lang="zh-CN" altLang="en-US" dirty="0">
                <a:latin typeface="华文行楷" panose="02010800040101010101" pitchFamily="2" charset="-122"/>
                <a:ea typeface="华文行楷" panose="02010800040101010101" pitchFamily="2" charset="-122"/>
              </a:rPr>
              <a:t>公式，伊藤清发展出一个全新的数学形式</a:t>
            </a:r>
            <a:r>
              <a:rPr lang="zh-CN" altLang="en-US" dirty="0" smtClean="0">
                <a:latin typeface="华文行楷" panose="02010800040101010101" pitchFamily="2" charset="-122"/>
                <a:ea typeface="华文行楷" panose="02010800040101010101" pitchFamily="2" charset="-122"/>
              </a:rPr>
              <a:t>体系</a:t>
            </a:r>
            <a:r>
              <a:rPr lang="en-US" altLang="zh-CN" dirty="0" smtClean="0">
                <a:latin typeface="华文行楷" panose="02010800040101010101" pitchFamily="2" charset="-122"/>
                <a:ea typeface="华文行楷" panose="02010800040101010101" pitchFamily="2" charset="-122"/>
              </a:rPr>
              <a:t>-</a:t>
            </a:r>
            <a:r>
              <a:rPr lang="zh-CN" altLang="en-US" dirty="0" smtClean="0">
                <a:latin typeface="华文行楷" panose="02010800040101010101" pitchFamily="2" charset="-122"/>
                <a:ea typeface="华文行楷" panose="02010800040101010101" pitchFamily="2" charset="-122"/>
              </a:rPr>
              <a:t>随机分析</a:t>
            </a:r>
            <a:r>
              <a:rPr lang="zh-CN" altLang="en-US" dirty="0">
                <a:latin typeface="华文行楷" panose="02010800040101010101" pitchFamily="2" charset="-122"/>
                <a:ea typeface="华文行楷" panose="02010800040101010101" pitchFamily="2" charset="-122"/>
              </a:rPr>
              <a:t>，让数学家们</a:t>
            </a:r>
            <a:r>
              <a:rPr lang="zh-CN" altLang="en-US" dirty="0" smtClean="0">
                <a:latin typeface="华文行楷" panose="02010800040101010101" pitchFamily="2" charset="-122"/>
                <a:ea typeface="华文行楷" panose="02010800040101010101" pitchFamily="2" charset="-122"/>
              </a:rPr>
              <a:t>能够用随机偏微分方程来表示随机的组合和其决定的力量。</a:t>
            </a:r>
            <a:endParaRPr lang="en-US" altLang="zh-CN" dirty="0" smtClean="0">
              <a:latin typeface="华文行楷" panose="02010800040101010101" pitchFamily="2" charset="-122"/>
              <a:ea typeface="华文行楷" panose="02010800040101010101" pitchFamily="2" charset="-122"/>
            </a:endParaRPr>
          </a:p>
          <a:p>
            <a:pPr marL="0" indent="0" eaLnBrk="1" hangingPunct="1">
              <a:lnSpc>
                <a:spcPct val="90000"/>
              </a:lnSpc>
              <a:buNone/>
            </a:pPr>
            <a:r>
              <a:rPr lang="zh-CN" altLang="en-US" dirty="0" smtClean="0">
                <a:latin typeface="华文行楷" panose="02010800040101010101" pitchFamily="2" charset="-122"/>
                <a:ea typeface="华文行楷" panose="02010800040101010101" pitchFamily="2" charset="-122"/>
              </a:rPr>
              <a:t>     如今，伊藤清的理论已经应用到</a:t>
            </a:r>
            <a:r>
              <a:rPr lang="zh-CN" altLang="en-US" dirty="0">
                <a:latin typeface="华文行楷" panose="02010800040101010101" pitchFamily="2" charset="-122"/>
                <a:ea typeface="华文行楷" panose="02010800040101010101" pitchFamily="2" charset="-122"/>
              </a:rPr>
              <a:t>金融数学</a:t>
            </a:r>
            <a:r>
              <a:rPr lang="zh-CN" altLang="en-US" dirty="0" smtClean="0">
                <a:latin typeface="华文行楷" panose="02010800040101010101" pitchFamily="2" charset="-122"/>
                <a:ea typeface="华文行楷" panose="02010800040101010101" pitchFamily="2" charset="-122"/>
              </a:rPr>
              <a:t>、生态系统中人群数量的测算以及复杂生物学的测算之中。随机分析成为数学领域中一个重要而富有成果的分支，并对“技术、商业和日常生活产生了重要影响”。</a:t>
            </a:r>
          </a:p>
        </p:txBody>
      </p:sp>
      <p:sp>
        <p:nvSpPr>
          <p:cNvPr id="2" name="标题 1"/>
          <p:cNvSpPr>
            <a:spLocks noGrp="1"/>
          </p:cNvSpPr>
          <p:nvPr>
            <p:ph type="title"/>
          </p:nvPr>
        </p:nvSpPr>
        <p:spPr/>
        <p:txBody>
          <a:bodyPr/>
          <a:lstStyle/>
          <a:p>
            <a:r>
              <a:rPr lang="zh-CN" altLang="en-US" sz="6000" dirty="0">
                <a:solidFill>
                  <a:srgbClr val="FF0000"/>
                </a:solidFill>
                <a:latin typeface="华文行楷" panose="02010800040101010101" pitchFamily="2" charset="-122"/>
                <a:ea typeface="华文行楷" panose="02010800040101010101" pitchFamily="2" charset="-122"/>
                <a:cs typeface="+mn-cs"/>
              </a:rPr>
              <a:t>随机分析</a:t>
            </a:r>
            <a:endParaRPr lang="zh-CN" altLang="en-US" sz="8000" dirty="0"/>
          </a:p>
        </p:txBody>
      </p:sp>
    </p:spTree>
    <p:extLst>
      <p:ext uri="{BB962C8B-B14F-4D97-AF65-F5344CB8AC3E}">
        <p14:creationId xmlns:p14="http://schemas.microsoft.com/office/powerpoint/2010/main" val="22387397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609600"/>
            <a:ext cx="8229600" cy="1752600"/>
          </a:xfrm>
        </p:spPr>
        <p:txBody>
          <a:bodyPr/>
          <a:lstStyle/>
          <a:p>
            <a:pPr eaLnBrk="1" hangingPunct="1"/>
            <a:r>
              <a:rPr lang="en-US" altLang="zh-CN" sz="5400" b="1" dirty="0" smtClean="0">
                <a:solidFill>
                  <a:srgbClr val="0070C0"/>
                </a:solidFill>
              </a:rPr>
              <a:t>2006</a:t>
            </a:r>
            <a:r>
              <a:rPr lang="zh-CN" altLang="en-US" sz="5400" b="1" dirty="0" smtClean="0">
                <a:solidFill>
                  <a:srgbClr val="0070C0"/>
                </a:solidFill>
              </a:rPr>
              <a:t>首届高斯奖</a:t>
            </a:r>
            <a:r>
              <a:rPr lang="en-US" altLang="zh-CN" sz="4000" b="1" dirty="0" smtClean="0">
                <a:solidFill>
                  <a:srgbClr val="0070C0"/>
                </a:solidFill>
              </a:rPr>
              <a:t/>
            </a:r>
            <a:br>
              <a:rPr lang="en-US" altLang="zh-CN" sz="4000" b="1" dirty="0" smtClean="0">
                <a:solidFill>
                  <a:srgbClr val="0070C0"/>
                </a:solidFill>
              </a:rPr>
            </a:br>
            <a:r>
              <a:rPr lang="zh-CN" altLang="en-US" sz="4000" b="1" dirty="0" smtClean="0">
                <a:solidFill>
                  <a:schemeClr val="hlink"/>
                </a:solidFill>
              </a:rPr>
              <a:t>伊藤清（</a:t>
            </a:r>
            <a:r>
              <a:rPr lang="en-US" altLang="zh-CN" sz="4000" b="1" dirty="0" smtClean="0">
                <a:solidFill>
                  <a:schemeClr val="hlink"/>
                </a:solidFill>
              </a:rPr>
              <a:t>Ito Kiyoshi</a:t>
            </a:r>
            <a:r>
              <a:rPr lang="zh-CN" altLang="en-US" sz="4000" b="1" dirty="0" smtClean="0">
                <a:solidFill>
                  <a:schemeClr val="hlink"/>
                </a:solidFill>
              </a:rPr>
              <a:t>）</a:t>
            </a:r>
            <a:r>
              <a:rPr lang="zh-CN" altLang="en-US" sz="4000" dirty="0" smtClean="0"/>
              <a:t> </a:t>
            </a:r>
          </a:p>
        </p:txBody>
      </p:sp>
      <p:sp>
        <p:nvSpPr>
          <p:cNvPr id="48131" name="Rectangle 3"/>
          <p:cNvSpPr>
            <a:spLocks noGrp="1" noChangeArrowheads="1"/>
          </p:cNvSpPr>
          <p:nvPr>
            <p:ph type="body" idx="1"/>
          </p:nvPr>
        </p:nvSpPr>
        <p:spPr>
          <a:xfrm>
            <a:off x="457200" y="2408238"/>
            <a:ext cx="8229600" cy="4525962"/>
          </a:xfrm>
        </p:spPr>
        <p:txBody>
          <a:bodyPr/>
          <a:lstStyle/>
          <a:p>
            <a:pPr eaLnBrk="1" hangingPunct="1">
              <a:lnSpc>
                <a:spcPct val="90000"/>
              </a:lnSpc>
            </a:pPr>
            <a:r>
              <a:rPr lang="zh-CN" altLang="en-US" sz="2800" dirty="0" smtClean="0"/>
              <a:t>伊藤清从</a:t>
            </a:r>
            <a:r>
              <a:rPr lang="en-US" altLang="zh-CN" sz="2800" dirty="0" smtClean="0"/>
              <a:t>20</a:t>
            </a:r>
            <a:r>
              <a:rPr lang="zh-CN" altLang="en-US" sz="2800" dirty="0" smtClean="0"/>
              <a:t>世纪</a:t>
            </a:r>
            <a:r>
              <a:rPr lang="en-US" altLang="zh-CN" sz="2800" dirty="0" smtClean="0"/>
              <a:t>40</a:t>
            </a:r>
            <a:r>
              <a:rPr lang="zh-CN" altLang="en-US" sz="2800" dirty="0" smtClean="0"/>
              <a:t>年代开始着手研究这个问题：控制随机粒子的运动途径。他发展出一个全新的数学形式体系</a:t>
            </a:r>
            <a:r>
              <a:rPr lang="en-US" altLang="zh-CN" sz="2800" dirty="0" smtClean="0"/>
              <a:t>——</a:t>
            </a:r>
            <a:r>
              <a:rPr lang="zh-CN" altLang="en-US" sz="2800" dirty="0" smtClean="0">
                <a:solidFill>
                  <a:srgbClr val="FF0000"/>
                </a:solidFill>
              </a:rPr>
              <a:t>随机分析</a:t>
            </a:r>
            <a:r>
              <a:rPr lang="zh-CN" altLang="en-US" sz="2800" dirty="0" smtClean="0"/>
              <a:t>，让数学家们能够用随机偏微分方程来表示随机的组合和其决定的力量。如今，伊藤清的理论已经应用到股票分析、生态系统中人群数量的测算以及复杂生物学的测算之中。随机分析成为数学领域中一个重要而富有成果的分支，并对“技术、商业和日常生活产生了重要影响”。</a:t>
            </a:r>
          </a:p>
        </p:txBody>
      </p:sp>
    </p:spTree>
    <p:extLst>
      <p:ext uri="{BB962C8B-B14F-4D97-AF65-F5344CB8AC3E}">
        <p14:creationId xmlns:p14="http://schemas.microsoft.com/office/powerpoint/2010/main" val="35107138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04800" y="838200"/>
            <a:ext cx="8229600" cy="1143000"/>
          </a:xfrm>
        </p:spPr>
        <p:txBody>
          <a:bodyPr/>
          <a:lstStyle/>
          <a:p>
            <a:pPr algn="l" eaLnBrk="1" hangingPunct="1"/>
            <a:r>
              <a:rPr lang="zh-CN" altLang="en-US" sz="4800" b="1" smtClean="0">
                <a:solidFill>
                  <a:schemeClr val="hlink"/>
                </a:solidFill>
              </a:rPr>
              <a:t>伊藤清</a:t>
            </a:r>
            <a:r>
              <a:rPr lang="zh-CN" altLang="en-US" sz="4800" b="1" smtClean="0">
                <a:solidFill>
                  <a:srgbClr val="3333FF"/>
                </a:solidFill>
                <a:latin typeface="楷体_GB2312" pitchFamily="49" charset="-122"/>
                <a:ea typeface="楷体_GB2312" pitchFamily="49" charset="-122"/>
              </a:rPr>
              <a:t>：</a:t>
            </a:r>
            <a:r>
              <a:rPr lang="zh-CN" altLang="en-US" sz="4800" smtClean="0">
                <a:solidFill>
                  <a:srgbClr val="3333FF"/>
                </a:solidFill>
                <a:latin typeface="楷体_GB2312" pitchFamily="49" charset="-122"/>
                <a:ea typeface="楷体_GB2312" pitchFamily="49" charset="-122"/>
              </a:rPr>
              <a:t/>
            </a:r>
            <a:br>
              <a:rPr lang="zh-CN" altLang="en-US" sz="4800" smtClean="0">
                <a:solidFill>
                  <a:srgbClr val="3333FF"/>
                </a:solidFill>
                <a:latin typeface="楷体_GB2312" pitchFamily="49" charset="-122"/>
                <a:ea typeface="楷体_GB2312" pitchFamily="49" charset="-122"/>
              </a:rPr>
            </a:br>
            <a:endParaRPr lang="zh-CN" altLang="en-US" sz="4800" smtClean="0">
              <a:solidFill>
                <a:srgbClr val="3333FF"/>
              </a:solidFill>
              <a:latin typeface="楷体_GB2312" pitchFamily="49" charset="-122"/>
              <a:ea typeface="楷体_GB2312" pitchFamily="49" charset="-122"/>
            </a:endParaRPr>
          </a:p>
        </p:txBody>
      </p:sp>
      <p:sp>
        <p:nvSpPr>
          <p:cNvPr id="106499" name="Rectangle 3"/>
          <p:cNvSpPr>
            <a:spLocks noGrp="1" noChangeArrowheads="1"/>
          </p:cNvSpPr>
          <p:nvPr>
            <p:ph type="body" idx="1"/>
          </p:nvPr>
        </p:nvSpPr>
        <p:spPr>
          <a:xfrm>
            <a:off x="431800" y="1538288"/>
            <a:ext cx="8229600" cy="4525962"/>
          </a:xfrm>
        </p:spPr>
        <p:txBody>
          <a:bodyPr/>
          <a:lstStyle/>
          <a:p>
            <a:pPr eaLnBrk="1" hangingPunct="1"/>
            <a:r>
              <a:rPr lang="zh-CN" altLang="en-US" sz="3600" smtClean="0">
                <a:latin typeface="楷体_GB2312" pitchFamily="49" charset="-122"/>
                <a:ea typeface="楷体_GB2312" pitchFamily="49" charset="-122"/>
              </a:rPr>
              <a:t>我自己关于随机分析的研究是纯数学的，因此把应用数学的高斯奖颁发给我的确是出乎意外，我深深地感谢。</a:t>
            </a:r>
            <a:endParaRPr lang="en-US" altLang="zh-CN" sz="3600" smtClean="0">
              <a:latin typeface="楷体_GB2312" pitchFamily="49" charset="-122"/>
              <a:ea typeface="楷体_GB2312" pitchFamily="49" charset="-122"/>
            </a:endParaRPr>
          </a:p>
          <a:p>
            <a:pPr eaLnBrk="1" hangingPunct="1"/>
            <a:r>
              <a:rPr lang="en-US" altLang="zh-CN" sz="2400" smtClean="0">
                <a:latin typeface="楷体_GB2312" pitchFamily="49" charset="-122"/>
                <a:ea typeface="楷体_GB2312" pitchFamily="49" charset="-122"/>
              </a:rPr>
              <a:t>B</a:t>
            </a:r>
            <a:r>
              <a:rPr lang="en-US" altLang="zh-CN" sz="2800" smtClean="0">
                <a:latin typeface="楷体_GB2312" pitchFamily="49" charset="-122"/>
                <a:ea typeface="楷体_GB2312" pitchFamily="49" charset="-122"/>
              </a:rPr>
              <a:t>ecause </a:t>
            </a:r>
            <a:r>
              <a:rPr lang="en-US" altLang="zh-CN" sz="2800" b="1" smtClean="0">
                <a:solidFill>
                  <a:srgbClr val="FF0066"/>
                </a:solidFill>
                <a:latin typeface="楷体_GB2312" pitchFamily="49" charset="-122"/>
                <a:ea typeface="楷体_GB2312" pitchFamily="49" charset="-122"/>
              </a:rPr>
              <a:t>my own research on stochastic analysis is in pure mathematics</a:t>
            </a:r>
            <a:r>
              <a:rPr lang="en-US" altLang="zh-CN" sz="2800" smtClean="0">
                <a:latin typeface="楷体_GB2312" pitchFamily="49" charset="-122"/>
                <a:ea typeface="楷体_GB2312" pitchFamily="49" charset="-122"/>
              </a:rPr>
              <a:t>, the fact that my work has been chosen for the </a:t>
            </a:r>
            <a:r>
              <a:rPr lang="en-US" altLang="zh-CN" sz="2800" b="1" smtClean="0">
                <a:solidFill>
                  <a:srgbClr val="3333FF"/>
                </a:solidFill>
                <a:latin typeface="楷体_GB2312" pitchFamily="49" charset="-122"/>
                <a:ea typeface="楷体_GB2312" pitchFamily="49" charset="-122"/>
              </a:rPr>
              <a:t>Gauss Prize for applications of mathematics</a:t>
            </a:r>
            <a:r>
              <a:rPr lang="en-US" altLang="zh-CN" sz="2800" smtClean="0">
                <a:latin typeface="楷体_GB2312" pitchFamily="49" charset="-122"/>
                <a:ea typeface="楷体_GB2312" pitchFamily="49" charset="-122"/>
              </a:rPr>
              <a:t> is truely unexpected and deeply gratifying</a:t>
            </a:r>
            <a:r>
              <a:rPr lang="en-US" altLang="zh-CN" sz="3600" smtClean="0">
                <a:latin typeface="楷体_GB2312" pitchFamily="49" charset="-122"/>
                <a:ea typeface="楷体_GB2312" pitchFamily="49" charset="-122"/>
              </a:rPr>
              <a:t>. </a:t>
            </a:r>
          </a:p>
        </p:txBody>
      </p:sp>
    </p:spTree>
    <p:extLst>
      <p:ext uri="{BB962C8B-B14F-4D97-AF65-F5344CB8AC3E}">
        <p14:creationId xmlns:p14="http://schemas.microsoft.com/office/powerpoint/2010/main" val="40971534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内容占位符 2"/>
          <p:cNvSpPr>
            <a:spLocks noGrp="1"/>
          </p:cNvSpPr>
          <p:nvPr>
            <p:ph idx="1"/>
          </p:nvPr>
        </p:nvSpPr>
        <p:spPr>
          <a:xfrm>
            <a:off x="381000" y="533400"/>
            <a:ext cx="8229600" cy="2209800"/>
          </a:xfrm>
        </p:spPr>
        <p:txBody>
          <a:bodyPr/>
          <a:lstStyle/>
          <a:p>
            <a:r>
              <a:rPr lang="zh-CN" altLang="zh-CN" sz="2800" smtClean="0">
                <a:latin typeface="楷体" pitchFamily="49" charset="-122"/>
                <a:ea typeface="楷体" pitchFamily="49" charset="-122"/>
              </a:rPr>
              <a:t>伊藤清（</a:t>
            </a:r>
            <a:r>
              <a:rPr lang="en-US" altLang="zh-CN" sz="2800" smtClean="0">
                <a:latin typeface="楷体" pitchFamily="49" charset="-122"/>
                <a:ea typeface="楷体" pitchFamily="49" charset="-122"/>
              </a:rPr>
              <a:t>Ito Kiyoshi</a:t>
            </a:r>
            <a:r>
              <a:rPr lang="zh-CN" altLang="zh-CN" sz="2800" smtClean="0">
                <a:latin typeface="楷体" pitchFamily="49" charset="-122"/>
                <a:ea typeface="楷体" pitchFamily="49" charset="-122"/>
              </a:rPr>
              <a:t>），</a:t>
            </a:r>
            <a:r>
              <a:rPr lang="en-US" altLang="zh-CN" sz="2800" smtClean="0">
                <a:latin typeface="楷体" pitchFamily="49" charset="-122"/>
                <a:ea typeface="楷体" pitchFamily="49" charset="-122"/>
              </a:rPr>
              <a:t>1915</a:t>
            </a:r>
            <a:r>
              <a:rPr lang="zh-CN" altLang="zh-CN" sz="2800" smtClean="0">
                <a:latin typeface="楷体" pitchFamily="49" charset="-122"/>
                <a:ea typeface="楷体" pitchFamily="49" charset="-122"/>
              </a:rPr>
              <a:t>年</a:t>
            </a:r>
            <a:r>
              <a:rPr lang="en-US" altLang="zh-CN" sz="2800" smtClean="0">
                <a:latin typeface="楷体" pitchFamily="49" charset="-122"/>
                <a:ea typeface="楷体" pitchFamily="49" charset="-122"/>
              </a:rPr>
              <a:t>9</a:t>
            </a:r>
            <a:r>
              <a:rPr lang="zh-CN" altLang="zh-CN" sz="2800" smtClean="0">
                <a:latin typeface="楷体" pitchFamily="49" charset="-122"/>
                <a:ea typeface="楷体" pitchFamily="49" charset="-122"/>
              </a:rPr>
              <a:t>月</a:t>
            </a:r>
            <a:r>
              <a:rPr lang="en-US" altLang="zh-CN" sz="2800" smtClean="0">
                <a:latin typeface="楷体" pitchFamily="49" charset="-122"/>
                <a:ea typeface="楷体" pitchFamily="49" charset="-122"/>
              </a:rPr>
              <a:t>7</a:t>
            </a:r>
            <a:r>
              <a:rPr lang="zh-CN" altLang="zh-CN" sz="2800" smtClean="0">
                <a:latin typeface="楷体" pitchFamily="49" charset="-122"/>
                <a:ea typeface="楷体" pitchFamily="49" charset="-122"/>
              </a:rPr>
              <a:t>日出生于日本三重县。其父是教日本文学和汉语文学的中学教师。</a:t>
            </a:r>
            <a:r>
              <a:rPr lang="en-US" altLang="zh-CN" sz="2800" smtClean="0">
                <a:latin typeface="楷体" pitchFamily="49" charset="-122"/>
                <a:ea typeface="楷体" pitchFamily="49" charset="-122"/>
              </a:rPr>
              <a:t>1935</a:t>
            </a:r>
            <a:r>
              <a:rPr lang="zh-CN" altLang="zh-CN" sz="2800" smtClean="0">
                <a:latin typeface="楷体" pitchFamily="49" charset="-122"/>
                <a:ea typeface="楷体" pitchFamily="49" charset="-122"/>
              </a:rPr>
              <a:t>年至</a:t>
            </a:r>
            <a:r>
              <a:rPr lang="en-US" altLang="zh-CN" sz="2800" smtClean="0">
                <a:latin typeface="楷体" pitchFamily="49" charset="-122"/>
                <a:ea typeface="楷体" pitchFamily="49" charset="-122"/>
              </a:rPr>
              <a:t>1938</a:t>
            </a:r>
            <a:r>
              <a:rPr lang="zh-CN" altLang="zh-CN" sz="2800" smtClean="0">
                <a:latin typeface="楷体" pitchFamily="49" charset="-122"/>
                <a:ea typeface="楷体" pitchFamily="49" charset="-122"/>
              </a:rPr>
              <a:t>年就读于东京大学数学系。毕业后在东京的政府统计局做小职员，直到</a:t>
            </a:r>
            <a:r>
              <a:rPr lang="en-US" altLang="zh-CN" sz="2800" smtClean="0">
                <a:latin typeface="楷体" pitchFamily="49" charset="-122"/>
                <a:ea typeface="楷体" pitchFamily="49" charset="-122"/>
              </a:rPr>
              <a:t>1943</a:t>
            </a:r>
            <a:r>
              <a:rPr lang="zh-CN" altLang="zh-CN" sz="2800" smtClean="0">
                <a:latin typeface="楷体" pitchFamily="49" charset="-122"/>
                <a:ea typeface="楷体" pitchFamily="49" charset="-122"/>
              </a:rPr>
              <a:t>年进入日本名古屋大学作副教授。</a:t>
            </a:r>
            <a:endParaRPr lang="en-US" altLang="zh-CN" sz="2800" smtClean="0">
              <a:latin typeface="楷体" pitchFamily="49" charset="-122"/>
              <a:ea typeface="楷体" pitchFamily="49" charset="-122"/>
            </a:endParaRPr>
          </a:p>
        </p:txBody>
      </p:sp>
      <p:pic>
        <p:nvPicPr>
          <p:cNvPr id="50179" name="Picture 4"/>
          <p:cNvPicPr>
            <a:picLocks noChangeAspect="1" noChangeArrowheads="1"/>
          </p:cNvPicPr>
          <p:nvPr/>
        </p:nvPicPr>
        <p:blipFill>
          <a:blip r:embed="rId2" cstate="print"/>
          <a:srcRect/>
          <a:stretch>
            <a:fillRect/>
          </a:stretch>
        </p:blipFill>
        <p:spPr bwMode="auto">
          <a:xfrm>
            <a:off x="1447800" y="2774950"/>
            <a:ext cx="5410200" cy="4083050"/>
          </a:xfrm>
          <a:prstGeom prst="rect">
            <a:avLst/>
          </a:prstGeom>
          <a:noFill/>
          <a:ln w="9525">
            <a:noFill/>
            <a:miter lim="800000"/>
            <a:headEnd/>
            <a:tailEnd/>
          </a:ln>
        </p:spPr>
      </p:pic>
    </p:spTree>
    <p:extLst>
      <p:ext uri="{BB962C8B-B14F-4D97-AF65-F5344CB8AC3E}">
        <p14:creationId xmlns:p14="http://schemas.microsoft.com/office/powerpoint/2010/main" val="149332561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内容占位符 2"/>
          <p:cNvSpPr>
            <a:spLocks noGrp="1"/>
          </p:cNvSpPr>
          <p:nvPr>
            <p:ph idx="1"/>
          </p:nvPr>
        </p:nvSpPr>
        <p:spPr>
          <a:xfrm>
            <a:off x="457200" y="3505200"/>
            <a:ext cx="8229600" cy="2971800"/>
          </a:xfrm>
        </p:spPr>
        <p:txBody>
          <a:bodyPr/>
          <a:lstStyle/>
          <a:p>
            <a:pPr>
              <a:buFontTx/>
              <a:buNone/>
            </a:pPr>
            <a:r>
              <a:rPr lang="en-US" altLang="zh-CN" smtClean="0">
                <a:latin typeface="楷体" pitchFamily="49" charset="-122"/>
                <a:ea typeface="楷体" pitchFamily="49" charset="-122"/>
              </a:rPr>
              <a:t>50</a:t>
            </a:r>
            <a:r>
              <a:rPr lang="zh-CN" altLang="en-US" smtClean="0">
                <a:latin typeface="楷体" pitchFamily="49" charset="-122"/>
                <a:ea typeface="楷体" pitchFamily="49" charset="-122"/>
              </a:rPr>
              <a:t>年代末 </a:t>
            </a:r>
            <a:r>
              <a:rPr lang="en-US" altLang="zh-CN" smtClean="0">
                <a:latin typeface="楷体" pitchFamily="49" charset="-122"/>
                <a:ea typeface="楷体" pitchFamily="49" charset="-122"/>
              </a:rPr>
              <a:t>K.Ito </a:t>
            </a:r>
            <a:r>
              <a:rPr lang="zh-CN" altLang="en-US" smtClean="0">
                <a:latin typeface="楷体" pitchFamily="49" charset="-122"/>
                <a:ea typeface="楷体" pitchFamily="49" charset="-122"/>
              </a:rPr>
              <a:t>的研究生：</a:t>
            </a:r>
            <a:r>
              <a:rPr lang="en-US" altLang="zh-CN" smtClean="0">
                <a:latin typeface="楷体" pitchFamily="49" charset="-122"/>
                <a:ea typeface="楷体" pitchFamily="49" charset="-122"/>
              </a:rPr>
              <a:t>      S.Watanabe, H. Kunita. M.Fukushima  </a:t>
            </a:r>
          </a:p>
          <a:p>
            <a:pPr>
              <a:buFontTx/>
              <a:buNone/>
            </a:pPr>
            <a:r>
              <a:rPr lang="zh-CN" altLang="en-US" smtClean="0">
                <a:latin typeface="楷体" pitchFamily="49" charset="-122"/>
                <a:ea typeface="楷体" pitchFamily="49" charset="-122"/>
              </a:rPr>
              <a:t>当时 </a:t>
            </a:r>
            <a:r>
              <a:rPr lang="en-US" altLang="zh-CN" smtClean="0">
                <a:latin typeface="楷体" pitchFamily="49" charset="-122"/>
                <a:ea typeface="楷体" pitchFamily="49" charset="-122"/>
              </a:rPr>
              <a:t>Seminar </a:t>
            </a:r>
            <a:r>
              <a:rPr lang="zh-CN" altLang="en-US" smtClean="0">
                <a:latin typeface="楷体" pitchFamily="49" charset="-122"/>
                <a:ea typeface="楷体" pitchFamily="49" charset="-122"/>
              </a:rPr>
              <a:t>成员还包括：             </a:t>
            </a:r>
            <a:r>
              <a:rPr lang="nn-NO" altLang="zh-CN" smtClean="0">
                <a:latin typeface="楷体" pitchFamily="49" charset="-122"/>
                <a:ea typeface="楷体" pitchFamily="49" charset="-122"/>
              </a:rPr>
              <a:t>N. Ikeda, M. Motoo, T.</a:t>
            </a:r>
            <a:r>
              <a:rPr lang="en-US" altLang="zh-CN" smtClean="0">
                <a:latin typeface="楷体" pitchFamily="49" charset="-122"/>
                <a:ea typeface="楷体" pitchFamily="49" charset="-122"/>
              </a:rPr>
              <a:t>Hida,             M. Nisio,   H. Tanaka</a:t>
            </a:r>
          </a:p>
          <a:p>
            <a:endParaRPr lang="zh-CN" altLang="en-US" smtClean="0"/>
          </a:p>
        </p:txBody>
      </p:sp>
      <p:sp>
        <p:nvSpPr>
          <p:cNvPr id="51203" name="矩形 3"/>
          <p:cNvSpPr>
            <a:spLocks noChangeArrowheads="1"/>
          </p:cNvSpPr>
          <p:nvPr/>
        </p:nvSpPr>
        <p:spPr bwMode="auto">
          <a:xfrm>
            <a:off x="609600" y="457200"/>
            <a:ext cx="8229600" cy="3046413"/>
          </a:xfrm>
          <a:prstGeom prst="rect">
            <a:avLst/>
          </a:prstGeom>
          <a:noFill/>
          <a:ln w="9525">
            <a:noFill/>
            <a:miter lim="800000"/>
            <a:headEnd/>
            <a:tailEnd/>
          </a:ln>
        </p:spPr>
        <p:txBody>
          <a:bodyPr>
            <a:spAutoFit/>
          </a:bodyPr>
          <a:lstStyle/>
          <a:p>
            <a:r>
              <a:rPr lang="zh-CN" altLang="zh-CN" sz="3200">
                <a:solidFill>
                  <a:srgbClr val="000000"/>
                </a:solidFill>
                <a:latin typeface="楷体" pitchFamily="49" charset="-122"/>
                <a:ea typeface="楷体" pitchFamily="49" charset="-122"/>
              </a:rPr>
              <a:t>伊藤清的最初两篇论文发表于</a:t>
            </a:r>
            <a:r>
              <a:rPr lang="en-US" altLang="zh-CN" sz="3200">
                <a:solidFill>
                  <a:srgbClr val="000000"/>
                </a:solidFill>
                <a:latin typeface="楷体" pitchFamily="49" charset="-122"/>
                <a:ea typeface="楷体" pitchFamily="49" charset="-122"/>
              </a:rPr>
              <a:t>1942</a:t>
            </a:r>
            <a:r>
              <a:rPr lang="zh-CN" altLang="zh-CN" sz="3200">
                <a:solidFill>
                  <a:srgbClr val="000000"/>
                </a:solidFill>
                <a:latin typeface="楷体" pitchFamily="49" charset="-122"/>
                <a:ea typeface="楷体" pitchFamily="49" charset="-122"/>
              </a:rPr>
              <a:t>年。其中第一篇论文研究</a:t>
            </a:r>
            <a:r>
              <a:rPr lang="en-US" altLang="zh-CN" sz="3200">
                <a:solidFill>
                  <a:srgbClr val="000000"/>
                </a:solidFill>
                <a:latin typeface="楷体" pitchFamily="49" charset="-122"/>
                <a:ea typeface="楷体" pitchFamily="49" charset="-122"/>
              </a:rPr>
              <a:t>L</a:t>
            </a:r>
            <a:r>
              <a:rPr lang="zh-CN" altLang="zh-CN" sz="3200">
                <a:solidFill>
                  <a:srgbClr val="000000"/>
                </a:solidFill>
                <a:latin typeface="楷体" pitchFamily="49" charset="-122"/>
                <a:ea typeface="楷体" pitchFamily="49" charset="-122"/>
              </a:rPr>
              <a:t>é</a:t>
            </a:r>
            <a:r>
              <a:rPr lang="en-US" altLang="zh-CN" sz="3200">
                <a:solidFill>
                  <a:srgbClr val="000000"/>
                </a:solidFill>
                <a:latin typeface="楷体" pitchFamily="49" charset="-122"/>
                <a:ea typeface="楷体" pitchFamily="49" charset="-122"/>
              </a:rPr>
              <a:t>vy</a:t>
            </a:r>
            <a:r>
              <a:rPr lang="zh-CN" altLang="zh-CN" sz="3200">
                <a:solidFill>
                  <a:srgbClr val="000000"/>
                </a:solidFill>
                <a:latin typeface="楷体" pitchFamily="49" charset="-122"/>
                <a:ea typeface="楷体" pitchFamily="49" charset="-122"/>
              </a:rPr>
              <a:t>过程的分解，他给出了后来被称为</a:t>
            </a:r>
            <a:r>
              <a:rPr lang="en-US" altLang="zh-CN" sz="3200">
                <a:solidFill>
                  <a:srgbClr val="000000"/>
                </a:solidFill>
                <a:latin typeface="楷体" pitchFamily="49" charset="-122"/>
                <a:ea typeface="楷体" pitchFamily="49" charset="-122"/>
              </a:rPr>
              <a:t>L</a:t>
            </a:r>
            <a:r>
              <a:rPr lang="zh-CN" altLang="zh-CN" sz="3200">
                <a:solidFill>
                  <a:srgbClr val="000000"/>
                </a:solidFill>
                <a:latin typeface="楷体" pitchFamily="49" charset="-122"/>
                <a:ea typeface="楷体" pitchFamily="49" charset="-122"/>
              </a:rPr>
              <a:t>é</a:t>
            </a:r>
            <a:r>
              <a:rPr lang="en-US" altLang="zh-CN" sz="3200">
                <a:solidFill>
                  <a:srgbClr val="000000"/>
                </a:solidFill>
                <a:latin typeface="楷体" pitchFamily="49" charset="-122"/>
                <a:ea typeface="楷体" pitchFamily="49" charset="-122"/>
              </a:rPr>
              <a:t>vy-Ito</a:t>
            </a:r>
            <a:r>
              <a:rPr lang="zh-CN" altLang="zh-CN" sz="3200">
                <a:solidFill>
                  <a:srgbClr val="000000"/>
                </a:solidFill>
                <a:latin typeface="楷体" pitchFamily="49" charset="-122"/>
                <a:ea typeface="楷体" pitchFamily="49" charset="-122"/>
              </a:rPr>
              <a:t>分解的著名结果。第二篇论文发表于大阪大学发行的油印手写版日文杂志。这篇论文已经包含随机积分，</a:t>
            </a:r>
            <a:r>
              <a:rPr lang="en-US" altLang="zh-CN" sz="3200">
                <a:solidFill>
                  <a:srgbClr val="000000"/>
                </a:solidFill>
                <a:latin typeface="楷体" pitchFamily="49" charset="-122"/>
                <a:ea typeface="楷体" pitchFamily="49" charset="-122"/>
              </a:rPr>
              <a:t>Lipschitz</a:t>
            </a:r>
            <a:r>
              <a:rPr lang="zh-CN" altLang="zh-CN" sz="3200">
                <a:solidFill>
                  <a:srgbClr val="000000"/>
                </a:solidFill>
                <a:latin typeface="楷体" pitchFamily="49" charset="-122"/>
                <a:ea typeface="楷体" pitchFamily="49" charset="-122"/>
              </a:rPr>
              <a:t>系数随机微分方程和</a:t>
            </a:r>
            <a:r>
              <a:rPr lang="en-US" altLang="zh-CN" sz="3200">
                <a:solidFill>
                  <a:srgbClr val="000000"/>
                </a:solidFill>
                <a:latin typeface="楷体" pitchFamily="49" charset="-122"/>
                <a:ea typeface="楷体" pitchFamily="49" charset="-122"/>
              </a:rPr>
              <a:t>Ito</a:t>
            </a:r>
            <a:r>
              <a:rPr lang="zh-CN" altLang="zh-CN" sz="3200">
                <a:solidFill>
                  <a:srgbClr val="000000"/>
                </a:solidFill>
                <a:latin typeface="楷体" pitchFamily="49" charset="-122"/>
                <a:ea typeface="楷体" pitchFamily="49" charset="-122"/>
              </a:rPr>
              <a:t>公式</a:t>
            </a:r>
            <a:r>
              <a:rPr lang="zh-CN" altLang="zh-CN">
                <a:solidFill>
                  <a:srgbClr val="000000"/>
                </a:solidFill>
                <a:latin typeface="华文隶书" pitchFamily="2" charset="-122"/>
                <a:ea typeface="华文隶书" pitchFamily="2" charset="-122"/>
              </a:rPr>
              <a:t>。</a:t>
            </a:r>
            <a:endParaRPr lang="zh-CN" altLang="en-US">
              <a:solidFill>
                <a:srgbClr val="000000"/>
              </a:solidFill>
              <a:latin typeface="华文隶书" pitchFamily="2" charset="-122"/>
              <a:ea typeface="华文隶书" pitchFamily="2" charset="-122"/>
            </a:endParaRPr>
          </a:p>
        </p:txBody>
      </p:sp>
    </p:spTree>
    <p:extLst>
      <p:ext uri="{BB962C8B-B14F-4D97-AF65-F5344CB8AC3E}">
        <p14:creationId xmlns:p14="http://schemas.microsoft.com/office/powerpoint/2010/main" val="396271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blinds(horizontal)">
                                      <p:cBhvr>
                                        <p:cTn id="12" dur="500"/>
                                        <p:tgtEl>
                                          <p:spTgt spid="21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762000" y="231775"/>
            <a:ext cx="7620000" cy="6402388"/>
          </a:xfrm>
          <a:prstGeom prst="rect">
            <a:avLst/>
          </a:prstGeom>
          <a:noFill/>
          <a:ln w="9525">
            <a:noFill/>
            <a:miter lim="800000"/>
            <a:headEnd/>
            <a:tailEnd/>
          </a:ln>
        </p:spPr>
      </p:pic>
      <p:sp>
        <p:nvSpPr>
          <p:cNvPr id="11267" name="Line 3"/>
          <p:cNvSpPr>
            <a:spLocks noChangeShapeType="1"/>
          </p:cNvSpPr>
          <p:nvPr/>
        </p:nvSpPr>
        <p:spPr bwMode="auto">
          <a:xfrm>
            <a:off x="3657600" y="5867400"/>
            <a:ext cx="1066800" cy="0"/>
          </a:xfrm>
          <a:prstGeom prst="line">
            <a:avLst/>
          </a:prstGeom>
          <a:noFill/>
          <a:ln w="28575">
            <a:solidFill>
              <a:srgbClr val="FF0000"/>
            </a:solidFill>
            <a:round/>
            <a:headEnd/>
            <a:tailEnd/>
          </a:ln>
        </p:spPr>
        <p:txBody>
          <a:bodyPr/>
          <a:lstStyle/>
          <a:p>
            <a:endParaRPr lang="zh-CN" altLang="en-US">
              <a:solidFill>
                <a:srgbClr val="000000"/>
              </a:solidFill>
            </a:endParaRPr>
          </a:p>
        </p:txBody>
      </p:sp>
    </p:spTree>
    <p:extLst>
      <p:ext uri="{BB962C8B-B14F-4D97-AF65-F5344CB8AC3E}">
        <p14:creationId xmlns:p14="http://schemas.microsoft.com/office/powerpoint/2010/main" val="189810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2" cstate="print"/>
          <a:srcRect/>
          <a:stretch>
            <a:fillRect/>
          </a:stretch>
        </p:blipFill>
        <p:spPr bwMode="auto">
          <a:xfrm>
            <a:off x="0" y="838200"/>
            <a:ext cx="8839200" cy="4854575"/>
          </a:xfrm>
          <a:prstGeom prst="rect">
            <a:avLst/>
          </a:prstGeom>
          <a:noFill/>
          <a:ln w="9525">
            <a:noFill/>
            <a:miter lim="800000"/>
            <a:headEnd/>
            <a:tailEnd/>
          </a:ln>
        </p:spPr>
      </p:pic>
      <p:sp>
        <p:nvSpPr>
          <p:cNvPr id="12297" name="Line 9"/>
          <p:cNvSpPr>
            <a:spLocks noChangeShapeType="1"/>
          </p:cNvSpPr>
          <p:nvPr/>
        </p:nvSpPr>
        <p:spPr bwMode="auto">
          <a:xfrm>
            <a:off x="381000" y="3581400"/>
            <a:ext cx="8305800" cy="0"/>
          </a:xfrm>
          <a:prstGeom prst="line">
            <a:avLst/>
          </a:prstGeom>
          <a:noFill/>
          <a:ln w="28575">
            <a:solidFill>
              <a:srgbClr val="FF0000"/>
            </a:solidFill>
            <a:round/>
            <a:headEnd/>
            <a:tailEnd/>
          </a:ln>
        </p:spPr>
        <p:txBody>
          <a:bodyPr/>
          <a:lstStyle/>
          <a:p>
            <a:endParaRPr lang="zh-CN" altLang="en-US">
              <a:solidFill>
                <a:srgbClr val="000000"/>
              </a:solidFill>
            </a:endParaRPr>
          </a:p>
        </p:txBody>
      </p:sp>
      <p:sp>
        <p:nvSpPr>
          <p:cNvPr id="12299" name="Line 11"/>
          <p:cNvSpPr>
            <a:spLocks noChangeShapeType="1"/>
          </p:cNvSpPr>
          <p:nvPr/>
        </p:nvSpPr>
        <p:spPr bwMode="auto">
          <a:xfrm>
            <a:off x="381000" y="4267200"/>
            <a:ext cx="8077200" cy="0"/>
          </a:xfrm>
          <a:prstGeom prst="line">
            <a:avLst/>
          </a:prstGeom>
          <a:noFill/>
          <a:ln w="28575">
            <a:solidFill>
              <a:srgbClr val="FF0000"/>
            </a:solidFill>
            <a:round/>
            <a:headEnd/>
            <a:tailEnd/>
          </a:ln>
        </p:spPr>
        <p:txBody>
          <a:bodyPr/>
          <a:lstStyle/>
          <a:p>
            <a:endParaRPr lang="zh-CN" altLang="en-US">
              <a:solidFill>
                <a:srgbClr val="000000"/>
              </a:solidFill>
            </a:endParaRPr>
          </a:p>
        </p:txBody>
      </p:sp>
      <p:sp>
        <p:nvSpPr>
          <p:cNvPr id="12300" name="Line 12"/>
          <p:cNvSpPr>
            <a:spLocks noChangeShapeType="1"/>
          </p:cNvSpPr>
          <p:nvPr/>
        </p:nvSpPr>
        <p:spPr bwMode="auto">
          <a:xfrm>
            <a:off x="5715000" y="4953000"/>
            <a:ext cx="2971800" cy="0"/>
          </a:xfrm>
          <a:prstGeom prst="line">
            <a:avLst/>
          </a:prstGeom>
          <a:noFill/>
          <a:ln w="28575">
            <a:solidFill>
              <a:srgbClr val="FF0000"/>
            </a:solidFill>
            <a:round/>
            <a:headEnd/>
            <a:tailEnd/>
          </a:ln>
        </p:spPr>
        <p:txBody>
          <a:bodyPr/>
          <a:lstStyle/>
          <a:p>
            <a:endParaRPr lang="zh-CN" altLang="en-US">
              <a:solidFill>
                <a:srgbClr val="000000"/>
              </a:solidFill>
            </a:endParaRPr>
          </a:p>
        </p:txBody>
      </p:sp>
    </p:spTree>
    <p:extLst>
      <p:ext uri="{BB962C8B-B14F-4D97-AF65-F5344CB8AC3E}">
        <p14:creationId xmlns:p14="http://schemas.microsoft.com/office/powerpoint/2010/main" val="318604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animBg="1"/>
      <p:bldP spid="12299" grpId="0" animBg="1"/>
      <p:bldP spid="12300" grpId="0" animBg="1"/>
    </p:bld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0"/>
          </a:schemeClr>
        </a:solidFill>
        <a:ln w="412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alpha val="0"/>
          </a:schemeClr>
        </a:solidFill>
        <a:ln w="412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1" u="none" strike="noStrike" cap="none" normalizeH="0" baseline="0" smtClean="0">
            <a:ln>
              <a:noFill/>
            </a:ln>
            <a:solidFill>
              <a:schemeClr val="tx2"/>
            </a:solidFill>
            <a:effectLst/>
            <a:latin typeface="华文楷体" pitchFamily="2" charset="-122"/>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1" u="none" strike="noStrike" cap="none" normalizeH="0" baseline="0" smtClean="0">
            <a:ln>
              <a:noFill/>
            </a:ln>
            <a:solidFill>
              <a:schemeClr val="tx2"/>
            </a:solidFill>
            <a:effectLst/>
            <a:latin typeface="华文楷体" pitchFamily="2" charset="-122"/>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1" u="none" strike="noStrike" cap="none" normalizeH="0" baseline="0" smtClean="0">
            <a:ln>
              <a:noFill/>
            </a:ln>
            <a:solidFill>
              <a:schemeClr val="tx2"/>
            </a:solidFill>
            <a:effectLst/>
            <a:latin typeface="华文楷体" pitchFamily="2" charset="-122"/>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1" u="none" strike="noStrike" cap="none" normalizeH="0" baseline="0" smtClean="0">
            <a:ln>
              <a:noFill/>
            </a:ln>
            <a:solidFill>
              <a:schemeClr val="tx2"/>
            </a:solidFill>
            <a:effectLst/>
            <a:latin typeface="华文楷体" pitchFamily="2" charset="-122"/>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1" u="none" strike="noStrike" cap="none" normalizeH="0" baseline="0" smtClean="0">
            <a:ln>
              <a:noFill/>
            </a:ln>
            <a:solidFill>
              <a:schemeClr val="tx2"/>
            </a:solidFill>
            <a:effectLst/>
            <a:latin typeface="华文楷体" pitchFamily="2" charset="-122"/>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1" u="none" strike="noStrike" cap="none" normalizeH="0" baseline="0" smtClean="0">
            <a:ln>
              <a:noFill/>
            </a:ln>
            <a:solidFill>
              <a:schemeClr val="tx2"/>
            </a:solidFill>
            <a:effectLst/>
            <a:latin typeface="华文楷体" pitchFamily="2" charset="-122"/>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0"/>
          </a:schemeClr>
        </a:solidFill>
        <a:ln w="412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alpha val="0"/>
          </a:schemeClr>
        </a:solidFill>
        <a:ln w="412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0"/>
          </a:schemeClr>
        </a:solidFill>
        <a:ln w="412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alpha val="0"/>
          </a:schemeClr>
        </a:solidFill>
        <a:ln w="412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1" u="none" strike="noStrike" cap="none" normalizeH="0" baseline="0" smtClean="0">
            <a:ln>
              <a:noFill/>
            </a:ln>
            <a:solidFill>
              <a:schemeClr val="tx2"/>
            </a:solidFill>
            <a:effectLst/>
            <a:latin typeface="华文楷体" pitchFamily="2" charset="-122"/>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1" u="none" strike="noStrike" cap="none" normalizeH="0" baseline="0" smtClean="0">
            <a:ln>
              <a:noFill/>
            </a:ln>
            <a:solidFill>
              <a:schemeClr val="tx2"/>
            </a:solidFill>
            <a:effectLst/>
            <a:latin typeface="华文楷体" pitchFamily="2" charset="-122"/>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都市">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都市">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1_都市">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都市">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0"/>
          </a:schemeClr>
        </a:solidFill>
        <a:ln w="412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alpha val="0"/>
          </a:schemeClr>
        </a:solidFill>
        <a:ln w="412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13160</TotalTime>
  <Words>8233</Words>
  <Application>Microsoft Office PowerPoint</Application>
  <PresentationFormat>全屏显示(4:3)</PresentationFormat>
  <Paragraphs>940</Paragraphs>
  <Slides>166</Slides>
  <Notes>38</Notes>
  <HiddenSlides>0</HiddenSlides>
  <MMClips>0</MMClips>
  <ScaleCrop>false</ScaleCrop>
  <HeadingPairs>
    <vt:vector size="8" baseType="variant">
      <vt:variant>
        <vt:lpstr>已用的字体</vt:lpstr>
      </vt:variant>
      <vt:variant>
        <vt:i4>30</vt:i4>
      </vt:variant>
      <vt:variant>
        <vt:lpstr>主题</vt:lpstr>
      </vt:variant>
      <vt:variant>
        <vt:i4>19</vt:i4>
      </vt:variant>
      <vt:variant>
        <vt:lpstr>嵌入 OLE 服务器</vt:lpstr>
      </vt:variant>
      <vt:variant>
        <vt:i4>5</vt:i4>
      </vt:variant>
      <vt:variant>
        <vt:lpstr>幻灯片标题</vt:lpstr>
      </vt:variant>
      <vt:variant>
        <vt:i4>166</vt:i4>
      </vt:variant>
    </vt:vector>
  </HeadingPairs>
  <TitlesOfParts>
    <vt:vector size="220" baseType="lpstr">
      <vt:lpstr>Helvetica-Light</vt:lpstr>
      <vt:lpstr>KaiTi</vt:lpstr>
      <vt:lpstr>等线</vt:lpstr>
      <vt:lpstr>等线 Light</vt:lpstr>
      <vt:lpstr>方正舒体</vt:lpstr>
      <vt:lpstr>方正姚体</vt:lpstr>
      <vt:lpstr>黑体</vt:lpstr>
      <vt:lpstr>华文行楷</vt:lpstr>
      <vt:lpstr>华文楷体</vt:lpstr>
      <vt:lpstr>华文隶书</vt:lpstr>
      <vt:lpstr>华文新魏</vt:lpstr>
      <vt:lpstr>楷体</vt:lpstr>
      <vt:lpstr>楷体_GB2312</vt:lpstr>
      <vt:lpstr>隶书</vt:lpstr>
      <vt:lpstr>宋体</vt:lpstr>
      <vt:lpstr>微软雅黑</vt:lpstr>
      <vt:lpstr>Arial</vt:lpstr>
      <vt:lpstr>Arial Rounded MT Bold</vt:lpstr>
      <vt:lpstr>Calibri</vt:lpstr>
      <vt:lpstr>Calibri Light</vt:lpstr>
      <vt:lpstr>Cambria Math</vt:lpstr>
      <vt:lpstr>Georgia</vt:lpstr>
      <vt:lpstr>Helvetica</vt:lpstr>
      <vt:lpstr>Segoe UI Emoji</vt:lpstr>
      <vt:lpstr>Symbol</vt:lpstr>
      <vt:lpstr>Tempus Sans ITC</vt:lpstr>
      <vt:lpstr>Times New Roman</vt:lpstr>
      <vt:lpstr>Trebuchet MS</vt:lpstr>
      <vt:lpstr>Wingdings</vt:lpstr>
      <vt:lpstr>Wingdings 2</vt:lpstr>
      <vt:lpstr>默认设计模板</vt:lpstr>
      <vt:lpstr>1_默认设计模板</vt:lpstr>
      <vt:lpstr>4_默认设计模板</vt:lpstr>
      <vt:lpstr>1_Office 主题</vt:lpstr>
      <vt:lpstr>都市</vt:lpstr>
      <vt:lpstr>1_都市</vt:lpstr>
      <vt:lpstr>3_默认设计模板</vt:lpstr>
      <vt:lpstr>6_Office Theme</vt:lpstr>
      <vt:lpstr>7_Office Theme</vt:lpstr>
      <vt:lpstr>1_Office Theme</vt:lpstr>
      <vt:lpstr>Office Theme</vt:lpstr>
      <vt:lpstr>2_默认设计模板</vt:lpstr>
      <vt:lpstr>5_Office Theme</vt:lpstr>
      <vt:lpstr>5_默认设计模板</vt:lpstr>
      <vt:lpstr>6_默认设计模板</vt:lpstr>
      <vt:lpstr>2_Office Theme</vt:lpstr>
      <vt:lpstr>3_Office Theme</vt:lpstr>
      <vt:lpstr>4_Office Theme</vt:lpstr>
      <vt:lpstr>7_默认设计模板</vt:lpstr>
      <vt:lpstr>Image</vt:lpstr>
      <vt:lpstr>Equation</vt:lpstr>
      <vt:lpstr>Equation.3</vt:lpstr>
      <vt:lpstr>公式</vt:lpstr>
      <vt:lpstr>剪辑</vt:lpstr>
      <vt:lpstr>PowerPoint 演示文稿</vt:lpstr>
      <vt:lpstr>PowerPoint 演示文稿</vt:lpstr>
      <vt:lpstr>促进数学发展的动力： 实际需求、科学研究、好奇心和纯思维的逻辑思考、对美的追求… </vt:lpstr>
      <vt:lpstr>PowerPoint 演示文稿</vt:lpstr>
      <vt:lpstr>PowerPoint 演示文稿</vt:lpstr>
      <vt:lpstr>现代文明的特征： 网络、手机、多媒体、DNA…</vt:lpstr>
      <vt:lpstr>多媒体中的数学</vt:lpstr>
      <vt:lpstr>电磁波的发现源于数学</vt:lpstr>
      <vt:lpstr>PowerPoint 演示文稿</vt:lpstr>
      <vt:lpstr>PowerPoint 演示文稿</vt:lpstr>
      <vt:lpstr>     库仑定律             高斯定律      安培定律      法拉第定律       </vt:lpstr>
      <vt:lpstr>计算机科学与数学</vt:lpstr>
      <vt:lpstr>PowerPoint 演示文稿</vt:lpstr>
      <vt:lpstr>现代数学工具举例：小波分析</vt:lpstr>
      <vt:lpstr>小波分析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Burst of GANs</vt:lpstr>
      <vt:lpstr>Challenges of GANs</vt:lpstr>
      <vt:lpstr>Challenges of GANs</vt:lpstr>
      <vt:lpstr>PowerPoint 演示文稿</vt:lpstr>
      <vt:lpstr>PowerPoint 演示文稿</vt:lpstr>
      <vt:lpstr>Different Distances</vt:lpstr>
      <vt:lpstr>PowerPoint 演示文稿</vt:lpstr>
      <vt:lpstr>PowerPoint 演示文稿</vt:lpstr>
      <vt:lpstr>Advantages of W-1 Distance</vt:lpstr>
      <vt:lpstr>PowerPoint 演示文稿</vt:lpstr>
      <vt:lpstr>令人拍案叫绝的 Wasserstein GAN</vt:lpstr>
      <vt:lpstr>Gaspard Monge (蒙日) 最优传输问题</vt:lpstr>
      <vt:lpstr>Cédric Villani， 2010年菲尔兹奖得主  one of the pioneers in the applications of optimal transport theory to geometric and functional inequalities。</vt:lpstr>
      <vt:lpstr>最优传输的量化：Wassestein 距离 </vt:lpstr>
      <vt:lpstr>PowerPoint 演示文稿</vt:lpstr>
      <vt:lpstr>2017年10月26日第十四届 中国计算机大会（CNCC 2017）,福州</vt:lpstr>
      <vt:lpstr>PowerPoint 演示文稿</vt:lpstr>
      <vt:lpstr>PowerPoint 演示文稿</vt:lpstr>
      <vt:lpstr>Some words from  Discussion and Conclusion</vt:lpstr>
      <vt:lpstr>PowerPoint 演示文稿</vt:lpstr>
      <vt:lpstr>Deep Reinforcement Learning and AlphaGo  AlphaGo 与 深度强化学习 </vt:lpstr>
      <vt:lpstr>Reinforcement Learning</vt:lpstr>
      <vt:lpstr>围棋的棋谱是大数据</vt:lpstr>
      <vt:lpstr>AlphaGo </vt:lpstr>
      <vt:lpstr>AlphaGo 的四个网络（相当于四个大脑）</vt:lpstr>
      <vt:lpstr>PowerPoint 演示文稿</vt:lpstr>
      <vt:lpstr>PowerPoint 演示文稿</vt:lpstr>
      <vt:lpstr>Monte-Carlo Tree Search</vt:lpstr>
      <vt:lpstr>Monte-Carlo Tree Search</vt:lpstr>
      <vt:lpstr>PowerPoint 演示文稿</vt:lpstr>
      <vt:lpstr>PowerPoint 演示文稿</vt:lpstr>
      <vt:lpstr>中科院自动化研究所：邵坤,唐振韬,赵冬斌                   专业解读“深度强化学习“：从AlphaGo到AlphaGoZero</vt:lpstr>
      <vt:lpstr>AlphaGoZero与之前的版本有很大不同。 几个主要的不同点在于:</vt:lpstr>
      <vt:lpstr>PowerPoint 演示文稿</vt:lpstr>
      <vt:lpstr>PowerPoint 演示文稿</vt:lpstr>
      <vt:lpstr>PowerPoint 演示文稿</vt:lpstr>
      <vt:lpstr>PowerPoint 演示文稿</vt:lpstr>
      <vt:lpstr>Some Mathematical Aspects  of Machine Learning</vt:lpstr>
      <vt:lpstr>Geometric Understanding of Deep Learning Na Lei ，Zhongxuan Luo ，Shing-Tung Yau，David Xianfeng Gu arXiv:1805.10451v2  [cs.LG]  31 May 2018</vt:lpstr>
      <vt:lpstr>Solving high-dimensional partial differential equations using deep learning  Jiequn Han, Arnulf Jentzen, and Weinan E Proceedings of the National Academy of Sciences 115(34) · July 2017 </vt:lpstr>
      <vt:lpstr>Some Mathematical Aspects of  Machine Learning</vt:lpstr>
      <vt:lpstr>Optimizing ReLU Neural Networks in the Equivalence Class Space </vt:lpstr>
      <vt:lpstr>The Equivalence Class in DNN Space</vt:lpstr>
      <vt:lpstr>PowerPoint 演示文稿</vt:lpstr>
      <vt:lpstr>Machine Learning Task</vt:lpstr>
      <vt:lpstr>Gradient Decent methods</vt:lpstr>
      <vt:lpstr>PowerPoint 演示文稿</vt:lpstr>
      <vt:lpstr>PowerPoint 演示文稿</vt:lpstr>
      <vt:lpstr>PowerPoint 演示文稿</vt:lpstr>
      <vt:lpstr>PowerPoint 演示文稿</vt:lpstr>
      <vt:lpstr>Stochastic Modified Equations and Adaptive Stochastic Gradient Algorithms Qianxiao Li, Cheng Tai, and Weinan E ,     ICML 2017</vt:lpstr>
      <vt:lpstr>Approximation Result</vt:lpstr>
      <vt:lpstr>SGD Variants </vt:lpstr>
      <vt:lpstr>PowerPoint 演示文稿</vt:lpstr>
      <vt:lpstr>How does Asynchronous SGD work?</vt:lpstr>
      <vt:lpstr>Stochastic Delay Deferential Equation</vt:lpstr>
      <vt:lpstr>Derivation of SDDE</vt:lpstr>
      <vt:lpstr>Some Results on SDDE</vt:lpstr>
      <vt:lpstr>    Euler-Maruyama Approximation </vt:lpstr>
      <vt:lpstr>数学与经济金融</vt:lpstr>
      <vt:lpstr>PowerPoint 演示文稿</vt:lpstr>
      <vt:lpstr>沙普利-舒必克指数 （Shapley-Shubik index）</vt:lpstr>
      <vt:lpstr>Gale-Shapley算法    -------c.f.  江苏卫视《非诚勿扰》</vt:lpstr>
      <vt:lpstr>PowerPoint 演示文稿</vt:lpstr>
      <vt:lpstr>PowerPoint 演示文稿</vt:lpstr>
      <vt:lpstr>从牛顿公式 到 Ito 公式</vt:lpstr>
      <vt:lpstr>PowerPoint 演示文稿</vt:lpstr>
      <vt:lpstr>PowerPoint 演示文稿</vt:lpstr>
      <vt:lpstr>PowerPoint 演示文稿</vt:lpstr>
      <vt:lpstr>PowerPoint 演示文稿</vt:lpstr>
      <vt:lpstr>随机分析</vt:lpstr>
      <vt:lpstr>2006首届高斯奖 伊藤清（Ito Kiyoshi） </vt:lpstr>
      <vt:lpstr>伊藤清： </vt:lpstr>
      <vt:lpstr>PowerPoint 演示文稿</vt:lpstr>
      <vt:lpstr>PowerPoint 演示文稿</vt:lpstr>
      <vt:lpstr>PowerPoint 演示文稿</vt:lpstr>
      <vt:lpstr>PowerPoint 演示文稿</vt:lpstr>
      <vt:lpstr>M. Fukushima [1971]</vt:lpstr>
      <vt:lpstr>PowerPoint 演示文稿</vt:lpstr>
      <vt:lpstr>PowerPoint 演示文稿</vt:lpstr>
      <vt:lpstr>PowerPoint 演示文稿</vt:lpstr>
      <vt:lpstr>To appear in Annals of Probability       DISTRIBUTION FLOWS ASSOCIATED WITH        POSITIVITY PRESERVING COERCIVE FORMS Xian Chen, Zhi-Ming Ma and Xue Peng</vt:lpstr>
      <vt:lpstr>PowerPoint 演示文稿</vt:lpstr>
      <vt:lpstr>Mathematics in population genetics and evolution  Minisymposium at ICIAM 2015</vt:lpstr>
      <vt:lpstr>Description of the minisymposium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Bayesian Inference</vt:lpstr>
      <vt:lpstr>Bayesian Phylogeny reconstruction</vt:lpstr>
      <vt:lpstr>Bayesian methods in phylogenetics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Estimate speciation times</vt:lpstr>
      <vt:lpstr>Impact of prior on Bayesian Estimation of  divergence time  </vt:lpstr>
      <vt:lpstr>Compound Dirichlet rate prior</vt:lpstr>
      <vt:lpstr>PowerPoint 演示文稿</vt:lpstr>
      <vt:lpstr>PowerPoint 演示文稿</vt:lpstr>
      <vt:lpstr>Some Thoughts about   Bayesian method in phylogenetics  </vt:lpstr>
      <vt:lpstr>Problems and Challenge</vt:lpstr>
      <vt:lpstr>PowerPoint 演示文稿</vt:lpstr>
      <vt:lpstr>PowerPoint 演示文稿</vt:lpstr>
      <vt:lpstr>PowerPoint 演示文稿</vt:lpstr>
      <vt:lpstr>PowerPoint 演示文稿</vt:lpstr>
      <vt:lpstr>Result</vt:lpstr>
      <vt:lpstr>PowerPoint 演示文稿</vt:lpstr>
      <vt:lpstr>Markov Jump Processes in Modeling Coalescent with Recombination</vt:lpstr>
      <vt:lpstr>PowerPoint 演示文稿</vt:lpstr>
      <vt:lpstr> Why study recombination? </vt:lpstr>
      <vt:lpstr>PowerPoint 演示文稿</vt:lpstr>
      <vt:lpstr>Coalescent without recombination    </vt:lpstr>
      <vt:lpstr>Back in time model  </vt:lpstr>
      <vt:lpstr>State space of the process</vt:lpstr>
      <vt:lpstr> State space of the process</vt:lpstr>
      <vt:lpstr> Coalescent with recombination </vt:lpstr>
      <vt:lpstr>Rigorous Mathematical Model</vt:lpstr>
      <vt:lpstr>Mathematical models </vt:lpstr>
      <vt:lpstr>Our model: SC algorithm</vt:lpstr>
      <vt:lpstr>PowerPoint 演示文稿</vt:lpstr>
      <vt:lpstr>PowerPoint 演示文稿</vt:lpstr>
      <vt:lpstr>PowerPoint 演示文稿</vt:lpstr>
      <vt:lpstr>PowerPoint 演示文稿</vt:lpstr>
      <vt:lpstr>PowerPoint 演示文稿</vt:lpstr>
      <vt:lpstr>Thank you !</vt:lpstr>
      <vt:lpstr>PowerPoint 演示文稿</vt:lpstr>
      <vt:lpstr>PowerPoint 演示文稿</vt:lpstr>
      <vt:lpstr>PowerPoint 演示文稿</vt:lpstr>
      <vt:lpstr>Cédric Villani， 2010年菲尔兹奖得主  one of the pioneers in the applications of optimal transport theory to geometric and functional inequalities。</vt:lpstr>
      <vt:lpstr>PowerPoint 演示文稿</vt:lpstr>
      <vt:lpstr>许宝騄：</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c:creator>
  <cp:lastModifiedBy>unknown</cp:lastModifiedBy>
  <cp:revision>830</cp:revision>
  <dcterms:created xsi:type="dcterms:W3CDTF">1601-01-01T00:00:00Z</dcterms:created>
  <dcterms:modified xsi:type="dcterms:W3CDTF">2018-12-05T10:08:44Z</dcterms:modified>
</cp:coreProperties>
</file>