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7" r:id="rId3"/>
    <p:sldId id="299" r:id="rId4"/>
    <p:sldId id="258" r:id="rId5"/>
    <p:sldId id="312" r:id="rId6"/>
    <p:sldId id="259" r:id="rId7"/>
    <p:sldId id="260" r:id="rId8"/>
    <p:sldId id="261" r:id="rId9"/>
    <p:sldId id="275" r:id="rId10"/>
    <p:sldId id="273" r:id="rId11"/>
    <p:sldId id="293" r:id="rId12"/>
    <p:sldId id="265" r:id="rId13"/>
    <p:sldId id="301" r:id="rId14"/>
    <p:sldId id="266" r:id="rId15"/>
    <p:sldId id="302" r:id="rId16"/>
    <p:sldId id="303" r:id="rId17"/>
    <p:sldId id="304" r:id="rId18"/>
    <p:sldId id="310" r:id="rId19"/>
    <p:sldId id="305" r:id="rId20"/>
    <p:sldId id="311" r:id="rId21"/>
    <p:sldId id="294" r:id="rId22"/>
    <p:sldId id="295" r:id="rId23"/>
    <p:sldId id="270" r:id="rId24"/>
    <p:sldId id="271" r:id="rId25"/>
    <p:sldId id="307" r:id="rId26"/>
    <p:sldId id="309" r:id="rId27"/>
    <p:sldId id="308" r:id="rId28"/>
    <p:sldId id="313" r:id="rId29"/>
    <p:sldId id="314" r:id="rId30"/>
    <p:sldId id="306" r:id="rId31"/>
    <p:sldId id="272" r:id="rId32"/>
    <p:sldId id="281" r:id="rId33"/>
    <p:sldId id="276" r:id="rId34"/>
    <p:sldId id="282" r:id="rId35"/>
    <p:sldId id="317" r:id="rId36"/>
    <p:sldId id="318" r:id="rId37"/>
    <p:sldId id="283" r:id="rId38"/>
    <p:sldId id="286" r:id="rId39"/>
    <p:sldId id="289" r:id="rId40"/>
    <p:sldId id="288" r:id="rId41"/>
    <p:sldId id="292" r:id="rId42"/>
    <p:sldId id="290" r:id="rId4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73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0763F3-BA76-4572-BB34-227F81976532}" type="doc">
      <dgm:prSet loTypeId="urn:microsoft.com/office/officeart/2008/layout/LinedList" loCatId="list" qsTypeId="urn:microsoft.com/office/officeart/2005/8/quickstyle/simple1" qsCatId="simple" csTypeId="urn:microsoft.com/office/officeart/2005/8/colors/accent1_2" csCatId="accent1" phldr="0"/>
      <dgm:spPr/>
      <dgm:t>
        <a:bodyPr/>
        <a:lstStyle/>
        <a:p>
          <a:endParaRPr lang="zh-CN" altLang="en-US"/>
        </a:p>
      </dgm:t>
    </dgm:pt>
    <dgm:pt modelId="{7D87D2DB-B551-4896-A6F3-0E73133F8450}" type="pres">
      <dgm:prSet presAssocID="{C80763F3-BA76-4572-BB34-227F81976532}" presName="vert0" presStyleCnt="0">
        <dgm:presLayoutVars>
          <dgm:dir/>
          <dgm:animOne val="branch"/>
          <dgm:animLvl val="lvl"/>
        </dgm:presLayoutVars>
      </dgm:prSet>
      <dgm:spPr/>
      <dgm:t>
        <a:bodyPr/>
        <a:lstStyle/>
        <a:p>
          <a:endParaRPr lang="zh-CN" altLang="en-US"/>
        </a:p>
      </dgm:t>
    </dgm:pt>
  </dgm:ptLst>
  <dgm:cxnLst>
    <dgm:cxn modelId="{6AA315CB-FF7D-4A99-85F9-D0EB9372FF05}" type="presOf" srcId="{C80763F3-BA76-4572-BB34-227F81976532}" destId="{7D87D2DB-B551-4896-A6F3-0E73133F8450}" srcOrd="0"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F06AC4-4F39-4D2E-8B8D-D8D2F2515056}" type="datetimeFigureOut">
              <a:rPr lang="zh-CN" altLang="en-US" smtClean="0"/>
              <a:t>2019/5/31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04C998-D456-4137-BF54-984CE35AE2E8}" type="slidenum">
              <a:rPr lang="zh-CN" altLang="en-US" smtClean="0"/>
              <a:t>‹#›</a:t>
            </a:fld>
            <a:endParaRPr lang="zh-CN" altLang="en-US"/>
          </a:p>
        </p:txBody>
      </p:sp>
    </p:spTree>
    <p:extLst>
      <p:ext uri="{BB962C8B-B14F-4D97-AF65-F5344CB8AC3E}">
        <p14:creationId xmlns:p14="http://schemas.microsoft.com/office/powerpoint/2010/main" val="1946155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4804B785-6D4D-42F6-93B7-A990E542D2E1}" type="slidenum">
              <a:rPr lang="zh-CN" altLang="en-US" smtClean="0"/>
              <a:pPr>
                <a:defRPr/>
              </a:pPr>
              <a:t>32</a:t>
            </a:fld>
            <a:endParaRPr lang="en-US" altLang="zh-CN"/>
          </a:p>
        </p:txBody>
      </p:sp>
    </p:spTree>
    <p:extLst>
      <p:ext uri="{BB962C8B-B14F-4D97-AF65-F5344CB8AC3E}">
        <p14:creationId xmlns:p14="http://schemas.microsoft.com/office/powerpoint/2010/main" val="3639332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2019/5/31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2019/5/31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7.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8.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9.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1.wmf"/></Relationships>
</file>

<file path=ppt/slides/_rels/slide22.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13.wmf"/><Relationship Id="rId5" Type="http://schemas.openxmlformats.org/officeDocument/2006/relationships/oleObject" Target="../embeddings/oleObject13.bin"/><Relationship Id="rId4" Type="http://schemas.openxmlformats.org/officeDocument/2006/relationships/image" Target="../media/image12.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15.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19.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sz="7200" dirty="0" smtClean="0">
                <a:latin typeface="华文新魏" panose="02010800040101010101" pitchFamily="2" charset="-122"/>
                <a:ea typeface="华文新魏" panose="02010800040101010101" pitchFamily="2" charset="-122"/>
              </a:rPr>
              <a:t>高维黎曼问题</a:t>
            </a:r>
            <a:endParaRPr lang="zh-CN" altLang="en-US" sz="7200" dirty="0">
              <a:latin typeface="华文新魏" panose="02010800040101010101" pitchFamily="2" charset="-122"/>
              <a:ea typeface="华文新魏" panose="02010800040101010101" pitchFamily="2" charset="-122"/>
            </a:endParaRPr>
          </a:p>
        </p:txBody>
      </p:sp>
      <p:sp>
        <p:nvSpPr>
          <p:cNvPr id="3" name="副标题 2"/>
          <p:cNvSpPr>
            <a:spLocks noGrp="1"/>
          </p:cNvSpPr>
          <p:nvPr>
            <p:ph type="subTitle" idx="1"/>
          </p:nvPr>
        </p:nvSpPr>
        <p:spPr/>
        <p:txBody>
          <a:bodyPr>
            <a:noAutofit/>
          </a:bodyPr>
          <a:lstStyle/>
          <a:p>
            <a:r>
              <a:rPr lang="zh-CN" altLang="en-US" sz="4800" dirty="0" smtClean="0">
                <a:solidFill>
                  <a:schemeClr val="tx1"/>
                </a:solidFill>
                <a:latin typeface="华文楷体" panose="02010600040101010101" pitchFamily="2" charset="-122"/>
                <a:ea typeface="华文楷体" panose="02010600040101010101" pitchFamily="2" charset="-122"/>
              </a:rPr>
              <a:t>陈恕行</a:t>
            </a:r>
            <a:endParaRPr lang="en-US" altLang="zh-CN" sz="4800" dirty="0" smtClean="0">
              <a:solidFill>
                <a:schemeClr val="tx1"/>
              </a:solidFill>
              <a:latin typeface="华文楷体" panose="02010600040101010101" pitchFamily="2" charset="-122"/>
              <a:ea typeface="华文楷体" panose="02010600040101010101" pitchFamily="2" charset="-122"/>
            </a:endParaRPr>
          </a:p>
          <a:p>
            <a:r>
              <a:rPr lang="zh-CN" altLang="en-US" sz="4800" dirty="0" smtClean="0">
                <a:solidFill>
                  <a:schemeClr val="tx1"/>
                </a:solidFill>
                <a:latin typeface="华文楷体" panose="02010600040101010101" pitchFamily="2" charset="-122"/>
                <a:ea typeface="华文楷体" panose="02010600040101010101" pitchFamily="2" charset="-122"/>
              </a:rPr>
              <a:t>（复旦大学）</a:t>
            </a:r>
            <a:endParaRPr lang="en-US" altLang="zh-CN" sz="4800" dirty="0">
              <a:solidFill>
                <a:schemeClr val="tx1"/>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val="10201027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0"/>
            <a:ext cx="8229600" cy="1143000"/>
          </a:xfrm>
        </p:spPr>
        <p:txBody>
          <a:bodyPr/>
          <a:lstStyle/>
          <a:p>
            <a:endParaRPr lang="zh-CN" altLang="en-US" dirty="0"/>
          </a:p>
        </p:txBody>
      </p:sp>
      <p:sp>
        <p:nvSpPr>
          <p:cNvPr id="3" name="内容占位符 2"/>
          <p:cNvSpPr>
            <a:spLocks noGrp="1"/>
          </p:cNvSpPr>
          <p:nvPr>
            <p:ph idx="1"/>
          </p:nvPr>
        </p:nvSpPr>
        <p:spPr>
          <a:xfrm>
            <a:off x="467544" y="1340768"/>
            <a:ext cx="8229600" cy="5141168"/>
          </a:xfrm>
        </p:spPr>
        <p:txBody>
          <a:bodyPr>
            <a:normAutofit/>
          </a:bodyPr>
          <a:lstStyle/>
          <a:p>
            <a:r>
              <a:rPr lang="zh-CN" altLang="en-US" sz="4000" dirty="0" smtClean="0">
                <a:latin typeface="华文新魏" panose="02010800040101010101" pitchFamily="2" charset="-122"/>
                <a:ea typeface="华文新魏" panose="02010800040101010101" pitchFamily="2" charset="-122"/>
              </a:rPr>
              <a:t>在离原点充分远处为双曲型方程</a:t>
            </a:r>
            <a:endParaRPr lang="en-US" altLang="zh-CN" sz="4000" dirty="0" smtClean="0">
              <a:latin typeface="华文新魏" panose="02010800040101010101" pitchFamily="2" charset="-122"/>
              <a:ea typeface="华文新魏" panose="02010800040101010101" pitchFamily="2" charset="-122"/>
            </a:endParaRPr>
          </a:p>
          <a:p>
            <a:r>
              <a:rPr lang="zh-CN" altLang="en-US" sz="4000" dirty="0" smtClean="0">
                <a:latin typeface="华文新魏" panose="02010800040101010101" pitchFamily="2" charset="-122"/>
                <a:ea typeface="华文新魏" panose="02010800040101010101" pitchFamily="2" charset="-122"/>
              </a:rPr>
              <a:t>在原点附近为椭圆型</a:t>
            </a:r>
            <a:endParaRPr lang="en-US" altLang="zh-CN" sz="4000" dirty="0" smtClean="0">
              <a:latin typeface="华文新魏" panose="02010800040101010101" pitchFamily="2" charset="-122"/>
              <a:ea typeface="华文新魏" panose="02010800040101010101" pitchFamily="2" charset="-122"/>
            </a:endParaRPr>
          </a:p>
          <a:p>
            <a:endParaRPr lang="en-US" altLang="zh-CN" sz="4000" dirty="0">
              <a:latin typeface="华文新魏" panose="02010800040101010101" pitchFamily="2" charset="-122"/>
              <a:ea typeface="华文新魏" panose="02010800040101010101" pitchFamily="2" charset="-122"/>
            </a:endParaRPr>
          </a:p>
          <a:p>
            <a:pPr marL="0" indent="0">
              <a:buNone/>
            </a:pPr>
            <a:r>
              <a:rPr lang="zh-CN" altLang="en-US" sz="4000" dirty="0" smtClean="0">
                <a:latin typeface="华文新魏" panose="02010800040101010101" pitchFamily="2" charset="-122"/>
                <a:ea typeface="华文新魏" panose="02010800040101010101" pitchFamily="2" charset="-122"/>
              </a:rPr>
              <a:t>  混合型、不定边界、间断解以及可能出现的未知奇性、整体解</a:t>
            </a:r>
            <a:endParaRPr lang="en-US" altLang="zh-CN" sz="4000" dirty="0" smtClean="0">
              <a:latin typeface="华文新魏" panose="02010800040101010101" pitchFamily="2" charset="-122"/>
              <a:ea typeface="华文新魏" panose="02010800040101010101" pitchFamily="2" charset="-122"/>
            </a:endParaRPr>
          </a:p>
          <a:p>
            <a:pPr marL="0" indent="0">
              <a:buNone/>
            </a:pPr>
            <a:r>
              <a:rPr lang="en-US" altLang="zh-CN" sz="4000" dirty="0">
                <a:latin typeface="华文新魏" panose="02010800040101010101" pitchFamily="2" charset="-122"/>
                <a:ea typeface="华文新魏" panose="02010800040101010101" pitchFamily="2" charset="-122"/>
              </a:rPr>
              <a:t> </a:t>
            </a:r>
            <a:r>
              <a:rPr lang="en-US" altLang="zh-CN" sz="4000" dirty="0" smtClean="0">
                <a:latin typeface="华文新魏" panose="02010800040101010101" pitchFamily="2" charset="-122"/>
                <a:ea typeface="华文新魏" panose="02010800040101010101" pitchFamily="2" charset="-122"/>
              </a:rPr>
              <a:t> </a:t>
            </a:r>
            <a:r>
              <a:rPr lang="zh-CN" altLang="en-US" sz="4000" dirty="0" smtClean="0">
                <a:latin typeface="华文新魏" panose="02010800040101010101" pitchFamily="2" charset="-122"/>
                <a:ea typeface="华文新魏" panose="02010800040101010101" pitchFamily="2" charset="-122"/>
              </a:rPr>
              <a:t>在双曲区域特征线的分布怎样？</a:t>
            </a:r>
            <a:endParaRPr lang="en-US" altLang="zh-CN" sz="4000" dirty="0" smtClean="0">
              <a:latin typeface="华文新魏" panose="02010800040101010101" pitchFamily="2" charset="-122"/>
              <a:ea typeface="华文新魏" panose="02010800040101010101" pitchFamily="2" charset="-122"/>
            </a:endParaRPr>
          </a:p>
          <a:p>
            <a:pPr marL="0" indent="0">
              <a:buNone/>
            </a:pPr>
            <a:r>
              <a:rPr lang="en-US" altLang="zh-CN" sz="4000" dirty="0">
                <a:latin typeface="华文新魏" panose="02010800040101010101" pitchFamily="2" charset="-122"/>
                <a:ea typeface="华文新魏" panose="02010800040101010101" pitchFamily="2" charset="-122"/>
              </a:rPr>
              <a:t> </a:t>
            </a:r>
            <a:r>
              <a:rPr lang="en-US" altLang="zh-CN" sz="4000" dirty="0" smtClean="0">
                <a:latin typeface="华文新魏" panose="02010800040101010101" pitchFamily="2" charset="-122"/>
                <a:ea typeface="华文新魏" panose="02010800040101010101" pitchFamily="2" charset="-122"/>
              </a:rPr>
              <a:t> </a:t>
            </a:r>
            <a:r>
              <a:rPr lang="zh-CN" altLang="en-US" sz="4000" dirty="0" smtClean="0">
                <a:latin typeface="华文新魏" panose="02010800040101010101" pitchFamily="2" charset="-122"/>
                <a:ea typeface="华文新魏" panose="02010800040101010101" pitchFamily="2" charset="-122"/>
              </a:rPr>
              <a:t>在椭圆区域初始近似解如何确定？</a:t>
            </a:r>
            <a:endParaRPr lang="en-US" altLang="zh-CN" sz="4000" dirty="0" smtClean="0">
              <a:latin typeface="华文新魏" panose="02010800040101010101" pitchFamily="2" charset="-122"/>
              <a:ea typeface="华文新魏" panose="02010800040101010101" pitchFamily="2" charset="-122"/>
            </a:endParaRPr>
          </a:p>
          <a:p>
            <a:pPr marL="0" indent="0">
              <a:buNone/>
            </a:pPr>
            <a:endParaRPr lang="zh-CN" altLang="en-US" sz="40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2118920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6000" dirty="0" smtClean="0">
                <a:latin typeface="华文新魏" panose="02010800040101010101" pitchFamily="2" charset="-122"/>
                <a:ea typeface="华文新魏" panose="02010800040101010101" pitchFamily="2" charset="-122"/>
              </a:rPr>
              <a:t>对一般方程组的讨论</a:t>
            </a:r>
            <a:endParaRPr lang="zh-CN" altLang="en-US" sz="60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a:xfrm>
            <a:off x="1331640" y="1556792"/>
            <a:ext cx="6480720" cy="4237931"/>
          </a:xfrm>
        </p:spPr>
        <p:txBody>
          <a:bodyPr>
            <a:normAutofit lnSpcReduction="10000"/>
          </a:bodyPr>
          <a:lstStyle/>
          <a:p>
            <a:pPr marL="0" indent="0">
              <a:buNone/>
            </a:pPr>
            <a:r>
              <a:rPr lang="zh-CN" altLang="en-US" sz="4800" dirty="0" smtClean="0">
                <a:latin typeface="华文新魏" panose="02010800040101010101" pitchFamily="2" charset="-122"/>
                <a:ea typeface="华文新魏" panose="02010800040101010101" pitchFamily="2" charset="-122"/>
              </a:rPr>
              <a:t>将整个方程组分拆成两个方程组</a:t>
            </a:r>
            <a:endParaRPr lang="en-US" altLang="zh-CN" sz="4800" dirty="0" smtClean="0">
              <a:latin typeface="华文新魏" panose="02010800040101010101" pitchFamily="2" charset="-122"/>
              <a:ea typeface="华文新魏" panose="02010800040101010101" pitchFamily="2" charset="-122"/>
            </a:endParaRPr>
          </a:p>
          <a:p>
            <a:pPr marL="0" indent="0">
              <a:buNone/>
            </a:pPr>
            <a:r>
              <a:rPr lang="en-US" altLang="zh-CN" sz="4000" dirty="0" smtClean="0">
                <a:latin typeface="+mj-lt"/>
                <a:ea typeface="华文新魏" panose="02010800040101010101" pitchFamily="2" charset="-122"/>
              </a:rPr>
              <a:t>Zheng </a:t>
            </a:r>
            <a:r>
              <a:rPr lang="en-US" altLang="zh-CN" sz="4000" dirty="0" err="1" smtClean="0">
                <a:latin typeface="+mj-lt"/>
                <a:ea typeface="华文新魏" panose="02010800040101010101" pitchFamily="2" charset="-122"/>
              </a:rPr>
              <a:t>Yuxi</a:t>
            </a:r>
            <a:r>
              <a:rPr lang="en-US" altLang="zh-CN" sz="4000" dirty="0" smtClean="0">
                <a:latin typeface="+mj-lt"/>
                <a:ea typeface="华文新魏" panose="02010800040101010101" pitchFamily="2" charset="-122"/>
              </a:rPr>
              <a:t>:  </a:t>
            </a:r>
          </a:p>
          <a:p>
            <a:pPr marL="0" indent="0">
              <a:buNone/>
            </a:pPr>
            <a:r>
              <a:rPr lang="en-US" altLang="zh-CN" sz="4000" dirty="0" smtClean="0">
                <a:latin typeface="+mj-lt"/>
                <a:ea typeface="华文新魏" panose="02010800040101010101" pitchFamily="2" charset="-122"/>
              </a:rPr>
              <a:t>Systems of Conservation Laws</a:t>
            </a:r>
          </a:p>
          <a:p>
            <a:pPr marL="0" indent="0">
              <a:buNone/>
            </a:pPr>
            <a:r>
              <a:rPr lang="en-US" altLang="zh-CN" sz="4000" dirty="0" smtClean="0">
                <a:latin typeface="+mj-lt"/>
                <a:ea typeface="华文新魏" panose="02010800040101010101" pitchFamily="2" charset="-122"/>
              </a:rPr>
              <a:t>Two-dimensional Riemann Problems</a:t>
            </a:r>
            <a:endParaRPr lang="en-US" altLang="zh-CN" sz="4000" dirty="0">
              <a:latin typeface="+mj-lt"/>
              <a:ea typeface="华文新魏" panose="02010800040101010101" pitchFamily="2" charset="-122"/>
            </a:endParaRPr>
          </a:p>
          <a:p>
            <a:pPr marL="0" indent="0">
              <a:buNone/>
            </a:pPr>
            <a:endParaRPr lang="zh-CN" altLang="en-US" sz="60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2133192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2362274"/>
          </a:xfrm>
        </p:spPr>
        <p:txBody>
          <a:bodyPr/>
          <a:lstStyle/>
          <a:p>
            <a:r>
              <a:rPr lang="zh-CN" altLang="en-US" sz="5400" dirty="0" smtClean="0">
                <a:latin typeface="华文新魏" panose="02010800040101010101" pitchFamily="2" charset="-122"/>
                <a:ea typeface="华文新魏" panose="02010800040101010101" pitchFamily="2" charset="-122"/>
              </a:rPr>
              <a:t>压力梯度方程</a:t>
            </a:r>
            <a:r>
              <a:rPr lang="en-US" altLang="zh-CN" sz="5400" dirty="0" smtClean="0">
                <a:latin typeface="华文新魏" panose="02010800040101010101" pitchFamily="2" charset="-122"/>
                <a:ea typeface="华文新魏" panose="02010800040101010101" pitchFamily="2" charset="-122"/>
              </a:rPr>
              <a:t/>
            </a:r>
            <a:br>
              <a:rPr lang="en-US" altLang="zh-CN" sz="5400" dirty="0" smtClean="0">
                <a:latin typeface="华文新魏" panose="02010800040101010101" pitchFamily="2" charset="-122"/>
                <a:ea typeface="华文新魏" panose="02010800040101010101" pitchFamily="2" charset="-122"/>
              </a:rPr>
            </a:br>
            <a:r>
              <a:rPr lang="en-US" altLang="zh-CN" sz="4000" dirty="0" smtClean="0">
                <a:ea typeface="华文新魏" panose="02010800040101010101" pitchFamily="2" charset="-122"/>
              </a:rPr>
              <a:t>(pressure-gradient equation)</a:t>
            </a:r>
            <a:endParaRPr lang="zh-CN" altLang="en-US" sz="4000" dirty="0">
              <a:ea typeface="华文新魏" panose="02010800040101010101" pitchFamily="2" charset="-122"/>
            </a:endParaRPr>
          </a:p>
        </p:txBody>
      </p:sp>
      <p:graphicFrame>
        <p:nvGraphicFramePr>
          <p:cNvPr id="5" name="内容占位符 4"/>
          <p:cNvGraphicFramePr>
            <a:graphicFrameLocks noGrp="1" noChangeAspect="1"/>
          </p:cNvGraphicFramePr>
          <p:nvPr>
            <p:ph idx="1"/>
            <p:extLst>
              <p:ext uri="{D42A27DB-BD31-4B8C-83A1-F6EECF244321}">
                <p14:modId xmlns:p14="http://schemas.microsoft.com/office/powerpoint/2010/main" val="578613230"/>
              </p:ext>
            </p:extLst>
          </p:nvPr>
        </p:nvGraphicFramePr>
        <p:xfrm>
          <a:off x="1907704" y="2564904"/>
          <a:ext cx="5780102" cy="3240360"/>
        </p:xfrm>
        <a:graphic>
          <a:graphicData uri="http://schemas.openxmlformats.org/presentationml/2006/ole">
            <mc:AlternateContent xmlns:mc="http://schemas.openxmlformats.org/markup-compatibility/2006">
              <mc:Choice xmlns:v="urn:schemas-microsoft-com:vml" Requires="v">
                <p:oleObj spid="_x0000_s4128" name="Equation" r:id="rId3" imgW="1676160" imgH="939600" progId="Equation.DSMT4">
                  <p:embed/>
                </p:oleObj>
              </mc:Choice>
              <mc:Fallback>
                <p:oleObj name="Equation" r:id="rId3" imgW="1676160" imgH="939600" progId="Equation.DSMT4">
                  <p:embed/>
                  <p:pic>
                    <p:nvPicPr>
                      <p:cNvPr id="0" name="对象 3"/>
                      <p:cNvPicPr>
                        <a:picLocks noChangeAspect="1" noChangeArrowheads="1"/>
                      </p:cNvPicPr>
                      <p:nvPr/>
                    </p:nvPicPr>
                    <p:blipFill>
                      <a:blip r:embed="rId4"/>
                      <a:srcRect/>
                      <a:stretch>
                        <a:fillRect/>
                      </a:stretch>
                    </p:blipFill>
                    <p:spPr bwMode="auto">
                      <a:xfrm>
                        <a:off x="1907704" y="2564904"/>
                        <a:ext cx="5780102" cy="324036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7141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332656"/>
            <a:ext cx="8229600" cy="2362274"/>
          </a:xfrm>
        </p:spPr>
        <p:txBody>
          <a:bodyPr>
            <a:normAutofit fontScale="90000"/>
          </a:bodyPr>
          <a:lstStyle/>
          <a:p>
            <a:r>
              <a:rPr lang="zh-CN" altLang="en-US" sz="6000" dirty="0" smtClean="0">
                <a:latin typeface="华文新魏" panose="02010800040101010101" pitchFamily="2" charset="-122"/>
                <a:ea typeface="华文新魏" panose="02010800040101010101" pitchFamily="2" charset="-122"/>
              </a:rPr>
              <a:t>零压流方程（输运方程）</a:t>
            </a:r>
            <a:r>
              <a:rPr lang="en-US" altLang="zh-CN" sz="5400" dirty="0" smtClean="0">
                <a:latin typeface="华文新魏" panose="02010800040101010101" pitchFamily="2" charset="-122"/>
                <a:ea typeface="华文新魏" panose="02010800040101010101" pitchFamily="2" charset="-122"/>
              </a:rPr>
              <a:t/>
            </a:r>
            <a:br>
              <a:rPr lang="en-US" altLang="zh-CN" sz="5400" dirty="0" smtClean="0">
                <a:latin typeface="华文新魏" panose="02010800040101010101" pitchFamily="2" charset="-122"/>
                <a:ea typeface="华文新魏" panose="02010800040101010101" pitchFamily="2" charset="-122"/>
              </a:rPr>
            </a:br>
            <a:r>
              <a:rPr lang="en-US" altLang="zh-CN" dirty="0" smtClean="0">
                <a:latin typeface="+mn-lt"/>
                <a:ea typeface="华文新魏" panose="02010800040101010101" pitchFamily="2" charset="-122"/>
              </a:rPr>
              <a:t>( zero pressure equation</a:t>
            </a:r>
            <a:r>
              <a:rPr lang="zh-CN" altLang="en-US" dirty="0" smtClean="0">
                <a:latin typeface="+mn-lt"/>
                <a:ea typeface="华文新魏" panose="02010800040101010101" pitchFamily="2" charset="-122"/>
              </a:rPr>
              <a:t>，</a:t>
            </a:r>
            <a:r>
              <a:rPr lang="en-US" altLang="zh-CN" dirty="0" smtClean="0">
                <a:latin typeface="+mn-lt"/>
                <a:ea typeface="华文新魏" panose="02010800040101010101" pitchFamily="2" charset="-122"/>
              </a:rPr>
              <a:t/>
            </a:r>
            <a:br>
              <a:rPr lang="en-US" altLang="zh-CN" dirty="0" smtClean="0">
                <a:latin typeface="+mn-lt"/>
                <a:ea typeface="华文新魏" panose="02010800040101010101" pitchFamily="2" charset="-122"/>
              </a:rPr>
            </a:br>
            <a:r>
              <a:rPr lang="en-US" altLang="zh-CN" dirty="0" smtClean="0">
                <a:latin typeface="+mn-lt"/>
                <a:ea typeface="华文新魏" panose="02010800040101010101" pitchFamily="2" charset="-122"/>
              </a:rPr>
              <a:t>transport equation )</a:t>
            </a:r>
            <a:r>
              <a:rPr lang="en-US" altLang="zh-CN" sz="5400" dirty="0" smtClean="0">
                <a:latin typeface="华文新魏" panose="02010800040101010101" pitchFamily="2" charset="-122"/>
                <a:ea typeface="华文新魏" panose="02010800040101010101" pitchFamily="2" charset="-122"/>
              </a:rPr>
              <a:t/>
            </a:r>
            <a:br>
              <a:rPr lang="en-US" altLang="zh-CN" sz="5400" dirty="0" smtClean="0">
                <a:latin typeface="华文新魏" panose="02010800040101010101" pitchFamily="2" charset="-122"/>
                <a:ea typeface="华文新魏" panose="02010800040101010101" pitchFamily="2" charset="-122"/>
              </a:rPr>
            </a:br>
            <a:endParaRPr lang="zh-CN" altLang="en-US" sz="5400" dirty="0">
              <a:latin typeface="华文新魏" panose="02010800040101010101" pitchFamily="2" charset="-122"/>
              <a:ea typeface="华文新魏" panose="02010800040101010101" pitchFamily="2" charset="-122"/>
            </a:endParaRPr>
          </a:p>
        </p:txBody>
      </p:sp>
      <p:sp>
        <p:nvSpPr>
          <p:cNvPr id="5" name="TextBox 4"/>
          <p:cNvSpPr txBox="1"/>
          <p:nvPr/>
        </p:nvSpPr>
        <p:spPr>
          <a:xfrm>
            <a:off x="971600" y="5805264"/>
            <a:ext cx="5827236" cy="769441"/>
          </a:xfrm>
          <a:prstGeom prst="rect">
            <a:avLst/>
          </a:prstGeom>
          <a:noFill/>
        </p:spPr>
        <p:txBody>
          <a:bodyPr wrap="none" rtlCol="0">
            <a:spAutoFit/>
          </a:bodyPr>
          <a:lstStyle/>
          <a:p>
            <a:r>
              <a:rPr lang="zh-CN" altLang="en-US" sz="4400" dirty="0" smtClean="0">
                <a:latin typeface="华文新魏" panose="02010800040101010101" pitchFamily="2" charset="-122"/>
                <a:ea typeface="华文新魏" panose="02010800040101010101" pitchFamily="2" charset="-122"/>
              </a:rPr>
              <a:t>特点：只含一族特征线</a:t>
            </a:r>
            <a:endParaRPr lang="zh-CN" altLang="en-US" sz="4400" dirty="0">
              <a:latin typeface="华文新魏" panose="02010800040101010101" pitchFamily="2" charset="-122"/>
              <a:ea typeface="华文新魏" panose="02010800040101010101" pitchFamily="2" charset="-122"/>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1622558365"/>
              </p:ext>
            </p:extLst>
          </p:nvPr>
        </p:nvGraphicFramePr>
        <p:xfrm>
          <a:off x="1691680" y="2636912"/>
          <a:ext cx="5730875" cy="2865437"/>
        </p:xfrm>
        <a:graphic>
          <a:graphicData uri="http://schemas.openxmlformats.org/presentationml/2006/ole">
            <mc:AlternateContent xmlns:mc="http://schemas.openxmlformats.org/markup-compatibility/2006">
              <mc:Choice xmlns:v="urn:schemas-microsoft-com:vml" Requires="v">
                <p:oleObj spid="_x0000_s11274" name="Equation" r:id="rId3" imgW="1930320" imgH="965160" progId="Equation.DSMT4">
                  <p:embed/>
                </p:oleObj>
              </mc:Choice>
              <mc:Fallback>
                <p:oleObj name="Equation" r:id="rId3" imgW="1930320" imgH="965160" progId="Equation.DSMT4">
                  <p:embed/>
                  <p:pic>
                    <p:nvPicPr>
                      <p:cNvPr id="0" name=""/>
                      <p:cNvPicPr>
                        <a:picLocks noChangeAspect="1" noChangeArrowheads="1"/>
                      </p:cNvPicPr>
                      <p:nvPr/>
                    </p:nvPicPr>
                    <p:blipFill>
                      <a:blip r:embed="rId4"/>
                      <a:srcRect/>
                      <a:stretch>
                        <a:fillRect/>
                      </a:stretch>
                    </p:blipFill>
                    <p:spPr bwMode="auto">
                      <a:xfrm>
                        <a:off x="1691680" y="2636912"/>
                        <a:ext cx="5730875" cy="286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内容占位符 5"/>
          <p:cNvSpPr>
            <a:spLocks noGrp="1"/>
          </p:cNvSpPr>
          <p:nvPr>
            <p:ph idx="1"/>
          </p:nvPr>
        </p:nvSpPr>
        <p:spPr>
          <a:xfrm>
            <a:off x="539552" y="3212976"/>
            <a:ext cx="8147248" cy="2913187"/>
          </a:xfrm>
        </p:spPr>
        <p:txBody>
          <a:bodyPr/>
          <a:lstStyle/>
          <a:p>
            <a:endParaRPr lang="zh-CN" altLang="en-US" dirty="0"/>
          </a:p>
        </p:txBody>
      </p:sp>
    </p:spTree>
    <p:extLst>
      <p:ext uri="{BB962C8B-B14F-4D97-AF65-F5344CB8AC3E}">
        <p14:creationId xmlns:p14="http://schemas.microsoft.com/office/powerpoint/2010/main" val="33814864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642194"/>
          </a:xfrm>
        </p:spPr>
        <p:txBody>
          <a:bodyPr>
            <a:normAutofit fontScale="90000"/>
          </a:bodyPr>
          <a:lstStyle/>
          <a:p>
            <a:r>
              <a:rPr lang="zh-CN" altLang="en-US" sz="5400" dirty="0" smtClean="0">
                <a:latin typeface="华文新魏" panose="02010800040101010101" pitchFamily="2" charset="-122"/>
                <a:ea typeface="华文新魏" panose="02010800040101010101" pitchFamily="2" charset="-122"/>
              </a:rPr>
              <a:t>由零压流方程导出的非严格双曲组</a:t>
            </a:r>
            <a:endParaRPr lang="zh-CN" altLang="en-US" sz="5400" dirty="0">
              <a:latin typeface="华文新魏" panose="02010800040101010101" pitchFamily="2" charset="-122"/>
              <a:ea typeface="华文新魏" panose="02010800040101010101" pitchFamily="2" charset="-122"/>
            </a:endParaRPr>
          </a:p>
        </p:txBody>
      </p:sp>
      <p:graphicFrame>
        <p:nvGraphicFramePr>
          <p:cNvPr id="4" name="内容占位符 3"/>
          <p:cNvGraphicFramePr>
            <a:graphicFrameLocks noGrp="1" noChangeAspect="1"/>
          </p:cNvGraphicFramePr>
          <p:nvPr>
            <p:ph idx="1"/>
            <p:extLst>
              <p:ext uri="{D42A27DB-BD31-4B8C-83A1-F6EECF244321}">
                <p14:modId xmlns:p14="http://schemas.microsoft.com/office/powerpoint/2010/main" val="2309434307"/>
              </p:ext>
            </p:extLst>
          </p:nvPr>
        </p:nvGraphicFramePr>
        <p:xfrm>
          <a:off x="3131840" y="2276872"/>
          <a:ext cx="2678782" cy="2822655"/>
        </p:xfrm>
        <a:graphic>
          <a:graphicData uri="http://schemas.openxmlformats.org/presentationml/2006/ole">
            <mc:AlternateContent xmlns:mc="http://schemas.openxmlformats.org/markup-compatibility/2006">
              <mc:Choice xmlns:v="urn:schemas-microsoft-com:vml" Requires="v">
                <p:oleObj spid="_x0000_s5150" name="Equation" r:id="rId3" imgW="952200" imgH="1002960" progId="Equation.DSMT4">
                  <p:embed/>
                </p:oleObj>
              </mc:Choice>
              <mc:Fallback>
                <p:oleObj name="Equation" r:id="rId3" imgW="952200" imgH="1002960" progId="Equation.DSMT4">
                  <p:embed/>
                  <p:pic>
                    <p:nvPicPr>
                      <p:cNvPr id="0" name="内容占位符 3"/>
                      <p:cNvPicPr>
                        <a:picLocks noGrp="1" noChangeAspect="1" noChangeArrowheads="1"/>
                      </p:cNvPicPr>
                      <p:nvPr/>
                    </p:nvPicPr>
                    <p:blipFill>
                      <a:blip r:embed="rId4"/>
                      <a:srcRect/>
                      <a:stretch>
                        <a:fillRect/>
                      </a:stretch>
                    </p:blipFill>
                    <p:spPr bwMode="auto">
                      <a:xfrm>
                        <a:off x="3131840" y="2276872"/>
                        <a:ext cx="2678782" cy="282265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6495696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i="1" dirty="0" smtClean="0"/>
              <a:t>Tan </a:t>
            </a:r>
            <a:r>
              <a:rPr lang="en-US" altLang="zh-CN" i="1" dirty="0" err="1" smtClean="0"/>
              <a:t>Dechun</a:t>
            </a:r>
            <a:r>
              <a:rPr lang="en-US" altLang="zh-CN" i="1" dirty="0" smtClean="0"/>
              <a:t>, Zhang Tong,  </a:t>
            </a:r>
            <a:r>
              <a:rPr lang="en-US" altLang="zh-CN" i="1" dirty="0" smtClean="0"/>
              <a:t>Two-Dimensional </a:t>
            </a:r>
            <a:r>
              <a:rPr lang="en-US" altLang="zh-CN" i="1" dirty="0" smtClean="0"/>
              <a:t>Riemann Problem for a Hyperbolic System of Nonlinear Conservation Laws,  Jour. Diff. </a:t>
            </a:r>
            <a:r>
              <a:rPr lang="en-US" altLang="zh-CN" i="1" dirty="0" err="1" smtClean="0"/>
              <a:t>Eqs</a:t>
            </a:r>
            <a:r>
              <a:rPr lang="en-US" altLang="zh-CN" i="1" dirty="0" smtClean="0"/>
              <a:t>.</a:t>
            </a:r>
          </a:p>
          <a:p>
            <a:pPr marL="0" indent="0">
              <a:buNone/>
            </a:pPr>
            <a:r>
              <a:rPr lang="en-US" altLang="zh-CN" i="1" dirty="0" smtClean="0"/>
              <a:t>v.111 (1994)</a:t>
            </a:r>
          </a:p>
        </p:txBody>
      </p:sp>
    </p:spTree>
    <p:extLst>
      <p:ext uri="{BB962C8B-B14F-4D97-AF65-F5344CB8AC3E}">
        <p14:creationId xmlns:p14="http://schemas.microsoft.com/office/powerpoint/2010/main" val="6666181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5400" dirty="0" smtClean="0">
                <a:latin typeface="华文新魏" panose="02010800040101010101" pitchFamily="2" charset="-122"/>
                <a:ea typeface="华文新魏" panose="02010800040101010101" pitchFamily="2" charset="-122"/>
              </a:rPr>
              <a:t>守恒律形式</a:t>
            </a:r>
            <a:endParaRPr lang="zh-CN" altLang="en-US" sz="5400" dirty="0">
              <a:latin typeface="华文新魏" panose="02010800040101010101" pitchFamily="2" charset="-122"/>
              <a:ea typeface="华文新魏" panose="02010800040101010101" pitchFamily="2" charset="-122"/>
            </a:endParaRPr>
          </a:p>
        </p:txBody>
      </p:sp>
      <p:graphicFrame>
        <p:nvGraphicFramePr>
          <p:cNvPr id="4" name="内容占位符 3"/>
          <p:cNvGraphicFramePr>
            <a:graphicFrameLocks noGrp="1" noChangeAspect="1"/>
          </p:cNvGraphicFramePr>
          <p:nvPr>
            <p:ph idx="1"/>
            <p:extLst>
              <p:ext uri="{D42A27DB-BD31-4B8C-83A1-F6EECF244321}">
                <p14:modId xmlns:p14="http://schemas.microsoft.com/office/powerpoint/2010/main" val="536138048"/>
              </p:ext>
            </p:extLst>
          </p:nvPr>
        </p:nvGraphicFramePr>
        <p:xfrm>
          <a:off x="2699792" y="2132856"/>
          <a:ext cx="2860317" cy="2408294"/>
        </p:xfrm>
        <a:graphic>
          <a:graphicData uri="http://schemas.openxmlformats.org/presentationml/2006/ole">
            <mc:AlternateContent xmlns:mc="http://schemas.openxmlformats.org/markup-compatibility/2006">
              <mc:Choice xmlns:v="urn:schemas-microsoft-com:vml" Requires="v">
                <p:oleObj spid="_x0000_s12298" name="Equation" r:id="rId3" imgW="1206360" imgH="1015920" progId="Equation.DSMT4">
                  <p:embed/>
                </p:oleObj>
              </mc:Choice>
              <mc:Fallback>
                <p:oleObj name="Equation" r:id="rId3" imgW="1206360" imgH="1015920" progId="Equation.DSMT4">
                  <p:embed/>
                  <p:pic>
                    <p:nvPicPr>
                      <p:cNvPr id="0" name="内容占位符 3"/>
                      <p:cNvPicPr>
                        <a:picLocks noGrp="1" noChangeAspect="1" noChangeArrowheads="1"/>
                      </p:cNvPicPr>
                      <p:nvPr/>
                    </p:nvPicPr>
                    <p:blipFill>
                      <a:blip r:embed="rId4"/>
                      <a:srcRect/>
                      <a:stretch>
                        <a:fillRect/>
                      </a:stretch>
                    </p:blipFill>
                    <p:spPr bwMode="auto">
                      <a:xfrm>
                        <a:off x="2699792" y="2132856"/>
                        <a:ext cx="2860317" cy="240829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939821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华文新魏" panose="02010800040101010101" pitchFamily="2" charset="-122"/>
                <a:ea typeface="华文新魏" panose="02010800040101010101" pitchFamily="2" charset="-122"/>
              </a:rPr>
              <a:t>以测度值函数表示的形式</a:t>
            </a:r>
            <a:endParaRPr lang="zh-CN" altLang="en-US" dirty="0">
              <a:latin typeface="华文新魏" panose="02010800040101010101" pitchFamily="2" charset="-122"/>
              <a:ea typeface="华文新魏" panose="02010800040101010101" pitchFamily="2" charset="-122"/>
            </a:endParaRPr>
          </a:p>
        </p:txBody>
      </p:sp>
      <p:graphicFrame>
        <p:nvGraphicFramePr>
          <p:cNvPr id="4" name="内容占位符 3"/>
          <p:cNvGraphicFramePr>
            <a:graphicFrameLocks noGrp="1" noChangeAspect="1"/>
          </p:cNvGraphicFramePr>
          <p:nvPr>
            <p:ph idx="1"/>
            <p:extLst>
              <p:ext uri="{D42A27DB-BD31-4B8C-83A1-F6EECF244321}">
                <p14:modId xmlns:p14="http://schemas.microsoft.com/office/powerpoint/2010/main" val="1966337168"/>
              </p:ext>
            </p:extLst>
          </p:nvPr>
        </p:nvGraphicFramePr>
        <p:xfrm>
          <a:off x="2267744" y="2132856"/>
          <a:ext cx="3524530" cy="1947019"/>
        </p:xfrm>
        <a:graphic>
          <a:graphicData uri="http://schemas.openxmlformats.org/presentationml/2006/ole">
            <mc:AlternateContent xmlns:mc="http://schemas.openxmlformats.org/markup-compatibility/2006">
              <mc:Choice xmlns:v="urn:schemas-microsoft-com:vml" Requires="v">
                <p:oleObj spid="_x0000_s13323" name="Equation" r:id="rId3" imgW="1218960" imgH="672840" progId="Equation.DSMT4">
                  <p:embed/>
                </p:oleObj>
              </mc:Choice>
              <mc:Fallback>
                <p:oleObj name="Equation" r:id="rId3" imgW="1218960" imgH="672840" progId="Equation.DSMT4">
                  <p:embed/>
                  <p:pic>
                    <p:nvPicPr>
                      <p:cNvPr id="0" name="内容占位符 3"/>
                      <p:cNvPicPr>
                        <a:picLocks noGrp="1" noChangeAspect="1" noChangeArrowheads="1"/>
                      </p:cNvPicPr>
                      <p:nvPr/>
                    </p:nvPicPr>
                    <p:blipFill>
                      <a:blip r:embed="rId4"/>
                      <a:srcRect/>
                      <a:stretch>
                        <a:fillRect/>
                      </a:stretch>
                    </p:blipFill>
                    <p:spPr bwMode="auto">
                      <a:xfrm>
                        <a:off x="2267744" y="2132856"/>
                        <a:ext cx="3524530" cy="1947019"/>
                      </a:xfrm>
                      <a:prstGeom prst="rect">
                        <a:avLst/>
                      </a:prstGeom>
                      <a:noFill/>
                      <a:ln>
                        <a:noFill/>
                      </a:ln>
                    </p:spPr>
                  </p:pic>
                </p:oleObj>
              </mc:Fallback>
            </mc:AlternateContent>
          </a:graphicData>
        </a:graphic>
      </p:graphicFrame>
      <p:sp>
        <p:nvSpPr>
          <p:cNvPr id="5" name="TextBox 4"/>
          <p:cNvSpPr txBox="1"/>
          <p:nvPr/>
        </p:nvSpPr>
        <p:spPr>
          <a:xfrm>
            <a:off x="1043608" y="4149080"/>
            <a:ext cx="7385163" cy="2062103"/>
          </a:xfrm>
          <a:prstGeom prst="rect">
            <a:avLst/>
          </a:prstGeom>
          <a:noFill/>
        </p:spPr>
        <p:txBody>
          <a:bodyPr wrap="none" rtlCol="0">
            <a:spAutoFit/>
          </a:bodyPr>
          <a:lstStyle/>
          <a:p>
            <a:r>
              <a:rPr lang="en-US" altLang="zh-CN" sz="3200" i="1" dirty="0" err="1" smtClean="0"/>
              <a:t>Weinan</a:t>
            </a:r>
            <a:r>
              <a:rPr lang="en-US" altLang="zh-CN" sz="3200" i="1" dirty="0" smtClean="0"/>
              <a:t> E, </a:t>
            </a:r>
            <a:r>
              <a:rPr lang="en-US" altLang="zh-CN" sz="3200" i="1" dirty="0" err="1" smtClean="0"/>
              <a:t>Yu.G.Rykov</a:t>
            </a:r>
            <a:r>
              <a:rPr lang="en-US" altLang="zh-CN" sz="3200" i="1" dirty="0" smtClean="0"/>
              <a:t>, </a:t>
            </a:r>
            <a:r>
              <a:rPr lang="en-US" altLang="zh-CN" sz="3200" i="1" dirty="0" err="1" smtClean="0"/>
              <a:t>Ya.G.Sinai</a:t>
            </a:r>
            <a:r>
              <a:rPr lang="en-US" altLang="zh-CN" sz="3200" i="1" dirty="0" smtClean="0"/>
              <a:t>,   </a:t>
            </a:r>
          </a:p>
          <a:p>
            <a:r>
              <a:rPr lang="en-US" altLang="zh-CN" sz="3200" i="1" dirty="0"/>
              <a:t> </a:t>
            </a:r>
            <a:r>
              <a:rPr lang="en-US" altLang="zh-CN" sz="3200" i="1" dirty="0" smtClean="0"/>
              <a:t> Comm. Math. Phys. V.177, 349-380 (1996)</a:t>
            </a:r>
          </a:p>
          <a:p>
            <a:r>
              <a:rPr lang="en-US" altLang="zh-CN" sz="3200" i="1" dirty="0" err="1" smtClean="0"/>
              <a:t>Feimiin</a:t>
            </a:r>
            <a:r>
              <a:rPr lang="en-US" altLang="zh-CN" sz="3200" i="1" dirty="0" smtClean="0"/>
              <a:t> Huang, Zhen Wang, </a:t>
            </a:r>
          </a:p>
          <a:p>
            <a:r>
              <a:rPr lang="en-US" altLang="zh-CN" sz="3200" i="1" dirty="0"/>
              <a:t> </a:t>
            </a:r>
            <a:r>
              <a:rPr lang="en-US" altLang="zh-CN" sz="3200" i="1" dirty="0" smtClean="0"/>
              <a:t> Comm. Math. Phys. V.222, 117-146 (2001)</a:t>
            </a:r>
            <a:endParaRPr lang="zh-CN" altLang="en-US" sz="3200" i="1" dirty="0"/>
          </a:p>
        </p:txBody>
      </p:sp>
    </p:spTree>
    <p:extLst>
      <p:ext uri="{BB962C8B-B14F-4D97-AF65-F5344CB8AC3E}">
        <p14:creationId xmlns:p14="http://schemas.microsoft.com/office/powerpoint/2010/main" val="1602425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5400" dirty="0" smtClean="0">
                <a:latin typeface="华文新魏" panose="02010800040101010101" pitchFamily="2" charset="-122"/>
                <a:ea typeface="华文新魏" panose="02010800040101010101" pitchFamily="2" charset="-122"/>
              </a:rPr>
              <a:t>二维的情形</a:t>
            </a:r>
            <a:endParaRPr lang="zh-CN" altLang="en-US" sz="5400" dirty="0">
              <a:latin typeface="华文新魏" panose="02010800040101010101" pitchFamily="2" charset="-122"/>
              <a:ea typeface="华文新魏" panose="02010800040101010101" pitchFamily="2" charset="-122"/>
            </a:endParaRPr>
          </a:p>
        </p:txBody>
      </p:sp>
      <p:graphicFrame>
        <p:nvGraphicFramePr>
          <p:cNvPr id="4" name="内容占位符 3"/>
          <p:cNvGraphicFramePr>
            <a:graphicFrameLocks noGrp="1" noChangeAspect="1"/>
          </p:cNvGraphicFramePr>
          <p:nvPr>
            <p:ph idx="1"/>
            <p:extLst>
              <p:ext uri="{D42A27DB-BD31-4B8C-83A1-F6EECF244321}">
                <p14:modId xmlns:p14="http://schemas.microsoft.com/office/powerpoint/2010/main" val="3672379992"/>
              </p:ext>
            </p:extLst>
          </p:nvPr>
        </p:nvGraphicFramePr>
        <p:xfrm>
          <a:off x="2267744" y="1484784"/>
          <a:ext cx="4089346" cy="3536732"/>
        </p:xfrm>
        <a:graphic>
          <a:graphicData uri="http://schemas.openxmlformats.org/presentationml/2006/ole">
            <mc:AlternateContent xmlns:mc="http://schemas.openxmlformats.org/markup-compatibility/2006">
              <mc:Choice xmlns:v="urn:schemas-microsoft-com:vml" Requires="v">
                <p:oleObj spid="_x0000_s17415" name="Equation" r:id="rId3" imgW="1790640" imgH="1549080" progId="Equation.DSMT4">
                  <p:embed/>
                </p:oleObj>
              </mc:Choice>
              <mc:Fallback>
                <p:oleObj name="Equation" r:id="rId3" imgW="1790640" imgH="1549080" progId="Equation.DSMT4">
                  <p:embed/>
                  <p:pic>
                    <p:nvPicPr>
                      <p:cNvPr id="0" name="内容占位符 3"/>
                      <p:cNvPicPr>
                        <a:picLocks noChangeAspect="1" noChangeArrowheads="1"/>
                      </p:cNvPicPr>
                      <p:nvPr/>
                    </p:nvPicPr>
                    <p:blipFill>
                      <a:blip r:embed="rId4"/>
                      <a:srcRect/>
                      <a:stretch>
                        <a:fillRect/>
                      </a:stretch>
                    </p:blipFill>
                    <p:spPr bwMode="auto">
                      <a:xfrm>
                        <a:off x="2267744" y="1484784"/>
                        <a:ext cx="4089346" cy="3536732"/>
                      </a:xfrm>
                      <a:prstGeom prst="rect">
                        <a:avLst/>
                      </a:prstGeom>
                      <a:noFill/>
                      <a:ln>
                        <a:noFill/>
                      </a:ln>
                    </p:spPr>
                  </p:pic>
                </p:oleObj>
              </mc:Fallback>
            </mc:AlternateContent>
          </a:graphicData>
        </a:graphic>
      </p:graphicFrame>
      <p:sp>
        <p:nvSpPr>
          <p:cNvPr id="5" name="TextBox 4"/>
          <p:cNvSpPr txBox="1"/>
          <p:nvPr/>
        </p:nvSpPr>
        <p:spPr>
          <a:xfrm>
            <a:off x="827585" y="4869160"/>
            <a:ext cx="7848872" cy="1846659"/>
          </a:xfrm>
          <a:prstGeom prst="rect">
            <a:avLst/>
          </a:prstGeom>
          <a:noFill/>
        </p:spPr>
        <p:txBody>
          <a:bodyPr wrap="square" rtlCol="0">
            <a:spAutoFit/>
          </a:bodyPr>
          <a:lstStyle/>
          <a:p>
            <a:r>
              <a:rPr lang="en-US" altLang="zh-CN" sz="3200" i="1" dirty="0"/>
              <a:t>Sheng </a:t>
            </a:r>
            <a:r>
              <a:rPr lang="en-US" altLang="zh-CN" sz="3200" i="1" dirty="0" err="1"/>
              <a:t>Wancheng</a:t>
            </a:r>
            <a:r>
              <a:rPr lang="en-US" altLang="zh-CN" sz="3200" i="1" dirty="0"/>
              <a:t>, Zhang Tong, The Riemann Problems for the Transport Equations, </a:t>
            </a:r>
          </a:p>
          <a:p>
            <a:r>
              <a:rPr lang="en-US" altLang="zh-CN" sz="3200" i="1" dirty="0"/>
              <a:t>Memoirs AMS, (1999), n.654     </a:t>
            </a:r>
            <a:endParaRPr lang="zh-CN" altLang="en-US" sz="3200" i="1" dirty="0"/>
          </a:p>
          <a:p>
            <a:endParaRPr lang="zh-CN" altLang="en-US" dirty="0"/>
          </a:p>
        </p:txBody>
      </p:sp>
    </p:spTree>
    <p:extLst>
      <p:ext uri="{BB962C8B-B14F-4D97-AF65-F5344CB8AC3E}">
        <p14:creationId xmlns:p14="http://schemas.microsoft.com/office/powerpoint/2010/main" val="4057952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980728"/>
            <a:ext cx="8229600" cy="1143000"/>
          </a:xfrm>
        </p:spPr>
        <p:txBody>
          <a:bodyPr>
            <a:noAutofit/>
          </a:bodyPr>
          <a:lstStyle/>
          <a:p>
            <a:r>
              <a:rPr lang="zh-CN" altLang="en-US" dirty="0" smtClean="0">
                <a:latin typeface="华文新魏" panose="02010800040101010101" pitchFamily="2" charset="-122"/>
                <a:ea typeface="华文新魏" panose="02010800040101010101" pitchFamily="2" charset="-122"/>
              </a:rPr>
              <a:t>不</a:t>
            </a:r>
            <a:r>
              <a:rPr lang="zh-CN" altLang="en-US" dirty="0">
                <a:latin typeface="华文新魏" panose="02010800040101010101" pitchFamily="2" charset="-122"/>
                <a:ea typeface="华文新魏" panose="02010800040101010101" pitchFamily="2" charset="-122"/>
              </a:rPr>
              <a:t>出现</a:t>
            </a:r>
            <a:r>
              <a:rPr lang="en-US" altLang="zh-CN" dirty="0">
                <a:latin typeface="华文新魏" panose="02010800040101010101" pitchFamily="2" charset="-122"/>
                <a:ea typeface="华文新魏" panose="02010800040101010101" pitchFamily="2" charset="-122"/>
              </a:rPr>
              <a:t>Delta</a:t>
            </a:r>
            <a:r>
              <a:rPr lang="zh-CN" altLang="en-US" dirty="0" smtClean="0">
                <a:latin typeface="华文新魏" panose="02010800040101010101" pitchFamily="2" charset="-122"/>
                <a:ea typeface="华文新魏" panose="02010800040101010101" pitchFamily="2" charset="-122"/>
              </a:rPr>
              <a:t>波情况</a:t>
            </a:r>
            <a:r>
              <a:rPr lang="zh-CN" altLang="en-US" dirty="0">
                <a:latin typeface="华文新魏" panose="02010800040101010101" pitchFamily="2" charset="-122"/>
                <a:ea typeface="华文新魏" panose="02010800040101010101" pitchFamily="2" charset="-122"/>
              </a:rPr>
              <a:t>下对非严格双曲</a:t>
            </a:r>
            <a:r>
              <a:rPr lang="zh-CN" altLang="en-US" dirty="0" smtClean="0">
                <a:latin typeface="华文新魏" panose="02010800040101010101" pitchFamily="2" charset="-122"/>
                <a:ea typeface="华文新魏" panose="02010800040101010101" pitchFamily="2" charset="-122"/>
              </a:rPr>
              <a:t>组</a:t>
            </a:r>
            <a:r>
              <a:rPr lang="en-US" altLang="zh-CN" dirty="0" smtClean="0">
                <a:latin typeface="华文新魏" panose="02010800040101010101" pitchFamily="2" charset="-122"/>
                <a:ea typeface="华文新魏" panose="02010800040101010101" pitchFamily="2" charset="-122"/>
              </a:rPr>
              <a:t>Riemann </a:t>
            </a:r>
            <a:r>
              <a:rPr lang="zh-CN" altLang="en-US" dirty="0" smtClean="0">
                <a:latin typeface="华文新魏" panose="02010800040101010101" pitchFamily="2" charset="-122"/>
                <a:ea typeface="华文新魏" panose="02010800040101010101" pitchFamily="2" charset="-122"/>
              </a:rPr>
              <a:t>问题的研究</a:t>
            </a:r>
            <a:r>
              <a:rPr lang="en-US" altLang="zh-CN" dirty="0" smtClean="0">
                <a:latin typeface="华文新魏" panose="02010800040101010101" pitchFamily="2" charset="-122"/>
                <a:ea typeface="华文新魏" panose="02010800040101010101" pitchFamily="2" charset="-122"/>
              </a:rPr>
              <a:t/>
            </a:r>
            <a:br>
              <a:rPr lang="en-US" altLang="zh-CN" dirty="0" smtClean="0">
                <a:latin typeface="华文新魏" panose="02010800040101010101" pitchFamily="2" charset="-122"/>
                <a:ea typeface="华文新魏" panose="02010800040101010101" pitchFamily="2" charset="-122"/>
              </a:rPr>
            </a:br>
            <a:r>
              <a:rPr lang="zh-CN" altLang="en-US" dirty="0" smtClean="0">
                <a:latin typeface="华文新魏" panose="02010800040101010101" pitchFamily="2" charset="-122"/>
                <a:ea typeface="华文新魏" panose="02010800040101010101" pitchFamily="2" charset="-122"/>
              </a:rPr>
              <a:t>（解的整体构造）</a:t>
            </a:r>
            <a:r>
              <a:rPr lang="en-US" altLang="zh-CN" dirty="0">
                <a:latin typeface="华文新魏" panose="02010800040101010101" pitchFamily="2" charset="-122"/>
                <a:ea typeface="华文新魏" panose="02010800040101010101" pitchFamily="2" charset="-122"/>
              </a:rPr>
              <a:t/>
            </a:r>
            <a:br>
              <a:rPr lang="en-US" altLang="zh-CN" dirty="0">
                <a:latin typeface="华文新魏" panose="02010800040101010101" pitchFamily="2" charset="-122"/>
                <a:ea typeface="华文新魏" panose="02010800040101010101" pitchFamily="2" charset="-122"/>
              </a:rPr>
            </a:br>
            <a:endParaRPr lang="zh-CN" altLang="en-US"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a:xfrm>
            <a:off x="395536" y="1916832"/>
            <a:ext cx="8291264" cy="4608512"/>
          </a:xfrm>
        </p:spPr>
        <p:txBody>
          <a:bodyPr/>
          <a:lstStyle/>
          <a:p>
            <a:endParaRPr lang="en-US" altLang="zh-CN" dirty="0"/>
          </a:p>
          <a:p>
            <a:pPr marL="0" indent="0">
              <a:buNone/>
            </a:pPr>
            <a:r>
              <a:rPr lang="en-US" altLang="zh-CN" i="1" dirty="0" smtClean="0"/>
              <a:t> </a:t>
            </a:r>
            <a:endParaRPr lang="zh-CN" altLang="en-US" i="1" dirty="0"/>
          </a:p>
        </p:txBody>
      </p:sp>
      <p:graphicFrame>
        <p:nvGraphicFramePr>
          <p:cNvPr id="4" name="对象 3"/>
          <p:cNvGraphicFramePr>
            <a:graphicFrameLocks noChangeAspect="1"/>
          </p:cNvGraphicFramePr>
          <p:nvPr>
            <p:extLst>
              <p:ext uri="{D42A27DB-BD31-4B8C-83A1-F6EECF244321}">
                <p14:modId xmlns:p14="http://schemas.microsoft.com/office/powerpoint/2010/main" val="2935478090"/>
              </p:ext>
            </p:extLst>
          </p:nvPr>
        </p:nvGraphicFramePr>
        <p:xfrm>
          <a:off x="1619672" y="2708920"/>
          <a:ext cx="6156684" cy="2736304"/>
        </p:xfrm>
        <a:graphic>
          <a:graphicData uri="http://schemas.openxmlformats.org/presentationml/2006/ole">
            <mc:AlternateContent xmlns:mc="http://schemas.openxmlformats.org/markup-compatibility/2006">
              <mc:Choice xmlns:v="urn:schemas-microsoft-com:vml" Requires="v">
                <p:oleObj spid="_x0000_s18436" name="Equation" r:id="rId3" imgW="2286000" imgH="1015920" progId="Equation.DSMT4">
                  <p:embed/>
                </p:oleObj>
              </mc:Choice>
              <mc:Fallback>
                <p:oleObj name="Equation" r:id="rId3" imgW="2286000" imgH="1015920" progId="Equation.DSMT4">
                  <p:embed/>
                  <p:pic>
                    <p:nvPicPr>
                      <p:cNvPr id="0" name=""/>
                      <p:cNvPicPr/>
                      <p:nvPr/>
                    </p:nvPicPr>
                    <p:blipFill>
                      <a:blip r:embed="rId4"/>
                      <a:stretch>
                        <a:fillRect/>
                      </a:stretch>
                    </p:blipFill>
                    <p:spPr>
                      <a:xfrm>
                        <a:off x="1619672" y="2708920"/>
                        <a:ext cx="6156684" cy="2736304"/>
                      </a:xfrm>
                      <a:prstGeom prst="rect">
                        <a:avLst/>
                      </a:prstGeom>
                    </p:spPr>
                  </p:pic>
                </p:oleObj>
              </mc:Fallback>
            </mc:AlternateContent>
          </a:graphicData>
        </a:graphic>
      </p:graphicFrame>
    </p:spTree>
    <p:extLst>
      <p:ext uri="{BB962C8B-B14F-4D97-AF65-F5344CB8AC3E}">
        <p14:creationId xmlns:p14="http://schemas.microsoft.com/office/powerpoint/2010/main" val="2412019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5400" dirty="0" smtClean="0">
                <a:latin typeface="华文新魏" panose="02010800040101010101" pitchFamily="2" charset="-122"/>
                <a:ea typeface="华文新魏" panose="02010800040101010101" pitchFamily="2" charset="-122"/>
              </a:rPr>
              <a:t>一维黎曼问题研究的意义</a:t>
            </a:r>
            <a:endParaRPr lang="zh-CN" altLang="en-US" sz="54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a:xfrm>
            <a:off x="323528" y="1600200"/>
            <a:ext cx="8640960" cy="4525963"/>
          </a:xfrm>
        </p:spPr>
        <p:txBody>
          <a:bodyPr>
            <a:normAutofit/>
          </a:bodyPr>
          <a:lstStyle/>
          <a:p>
            <a:r>
              <a:rPr lang="zh-CN" altLang="en-US" sz="4000" dirty="0" smtClean="0">
                <a:solidFill>
                  <a:schemeClr val="tx2"/>
                </a:solidFill>
                <a:latin typeface="华文新魏" panose="02010800040101010101" pitchFamily="2" charset="-122"/>
                <a:ea typeface="华文新魏" panose="02010800040101010101" pitchFamily="2" charset="-122"/>
              </a:rPr>
              <a:t>解的局部</a:t>
            </a:r>
            <a:r>
              <a:rPr lang="zh-CN" altLang="en-US" sz="4000" dirty="0" smtClean="0">
                <a:solidFill>
                  <a:schemeClr val="tx2"/>
                </a:solidFill>
                <a:latin typeface="华文新魏" panose="02010800040101010101" pitchFamily="2" charset="-122"/>
                <a:ea typeface="华文新魏" panose="02010800040101010101" pitchFamily="2" charset="-122"/>
              </a:rPr>
              <a:t>结构（具间断初值的柯西问题的入门）</a:t>
            </a:r>
            <a:endParaRPr lang="en-US" altLang="zh-CN" sz="4000" dirty="0" smtClean="0">
              <a:solidFill>
                <a:schemeClr val="tx2"/>
              </a:solidFill>
              <a:latin typeface="华文新魏" panose="02010800040101010101" pitchFamily="2" charset="-122"/>
              <a:ea typeface="华文新魏" panose="02010800040101010101" pitchFamily="2" charset="-122"/>
            </a:endParaRPr>
          </a:p>
          <a:p>
            <a:r>
              <a:rPr lang="zh-CN" altLang="en-US" sz="4000" dirty="0" smtClean="0">
                <a:solidFill>
                  <a:schemeClr val="tx2"/>
                </a:solidFill>
                <a:latin typeface="华文新魏" panose="02010800040101010101" pitchFamily="2" charset="-122"/>
                <a:ea typeface="华文新魏" panose="02010800040101010101" pitchFamily="2" charset="-122"/>
              </a:rPr>
              <a:t>解的渐近性态</a:t>
            </a:r>
            <a:endParaRPr lang="en-US" altLang="zh-CN" sz="4000" dirty="0" smtClean="0">
              <a:solidFill>
                <a:schemeClr val="tx2"/>
              </a:solidFill>
              <a:latin typeface="华文新魏" panose="02010800040101010101" pitchFamily="2" charset="-122"/>
              <a:ea typeface="华文新魏" panose="02010800040101010101" pitchFamily="2" charset="-122"/>
            </a:endParaRPr>
          </a:p>
          <a:p>
            <a:r>
              <a:rPr lang="zh-CN" altLang="en-US" sz="4000" dirty="0" smtClean="0">
                <a:solidFill>
                  <a:schemeClr val="tx2"/>
                </a:solidFill>
                <a:latin typeface="华文新魏" panose="02010800040101010101" pitchFamily="2" charset="-122"/>
                <a:ea typeface="华文新魏" panose="02010800040101010101" pitchFamily="2" charset="-122"/>
              </a:rPr>
              <a:t>构造整体解的基本元素</a:t>
            </a:r>
            <a:endParaRPr lang="en-US" altLang="zh-CN" sz="4000" dirty="0" smtClean="0">
              <a:solidFill>
                <a:schemeClr val="tx2"/>
              </a:solidFill>
              <a:latin typeface="华文新魏" panose="02010800040101010101" pitchFamily="2" charset="-122"/>
              <a:ea typeface="华文新魏" panose="02010800040101010101" pitchFamily="2" charset="-122"/>
            </a:endParaRPr>
          </a:p>
          <a:p>
            <a:r>
              <a:rPr lang="zh-CN" altLang="en-US" sz="4000" dirty="0" smtClean="0">
                <a:solidFill>
                  <a:schemeClr val="tx2"/>
                </a:solidFill>
                <a:latin typeface="华文新魏" panose="02010800040101010101" pitchFamily="2" charset="-122"/>
                <a:ea typeface="华文新魏" panose="02010800040101010101" pitchFamily="2" charset="-122"/>
              </a:rPr>
              <a:t>对数值计算方法有效性的</a:t>
            </a:r>
            <a:r>
              <a:rPr lang="zh-CN" altLang="en-US" sz="4000" dirty="0" smtClean="0">
                <a:solidFill>
                  <a:schemeClr val="tx2"/>
                </a:solidFill>
                <a:latin typeface="华文新魏" panose="02010800040101010101" pitchFamily="2" charset="-122"/>
                <a:ea typeface="华文新魏" panose="02010800040101010101" pitchFamily="2" charset="-122"/>
              </a:rPr>
              <a:t>检验</a:t>
            </a:r>
            <a:endParaRPr lang="en-US" altLang="zh-CN" sz="4000" dirty="0" smtClean="0">
              <a:solidFill>
                <a:schemeClr val="tx2"/>
              </a:solidFill>
              <a:latin typeface="华文新魏" panose="02010800040101010101" pitchFamily="2" charset="-122"/>
              <a:ea typeface="华文新魏" panose="02010800040101010101" pitchFamily="2" charset="-122"/>
            </a:endParaRPr>
          </a:p>
          <a:p>
            <a:r>
              <a:rPr lang="zh-CN" altLang="en-US" sz="4000" dirty="0" smtClean="0">
                <a:solidFill>
                  <a:schemeClr val="tx2"/>
                </a:solidFill>
                <a:latin typeface="华文新魏" panose="02010800040101010101" pitchFamily="2" charset="-122"/>
                <a:ea typeface="华文新魏" panose="02010800040101010101" pitchFamily="2" charset="-122"/>
              </a:rPr>
              <a:t>计算格式</a:t>
            </a:r>
            <a:r>
              <a:rPr lang="zh-CN" altLang="en-US" sz="4000" dirty="0" smtClean="0">
                <a:solidFill>
                  <a:schemeClr val="tx2"/>
                </a:solidFill>
                <a:latin typeface="Arial Unicode MS" panose="020B0604020202020204" pitchFamily="34" charset="-122"/>
                <a:ea typeface="Arial Unicode MS" panose="020B0604020202020204" pitchFamily="34" charset="-122"/>
                <a:cs typeface="Arial Unicode MS" panose="020B0604020202020204" pitchFamily="34" charset="-122"/>
              </a:rPr>
              <a:t>（</a:t>
            </a:r>
            <a:r>
              <a:rPr lang="en-US" altLang="zh-CN" sz="4000" dirty="0" smtClean="0">
                <a:solidFill>
                  <a:schemeClr val="tx2"/>
                </a:solidFill>
                <a:latin typeface="Arial Unicode MS" panose="020B0604020202020204" pitchFamily="34" charset="-122"/>
                <a:ea typeface="Arial Unicode MS" panose="020B0604020202020204" pitchFamily="34" charset="-122"/>
                <a:cs typeface="Arial Unicode MS" panose="020B0604020202020204" pitchFamily="34" charset="-122"/>
              </a:rPr>
              <a:t>Godunov</a:t>
            </a:r>
            <a:r>
              <a:rPr lang="zh-CN" altLang="en-US" sz="4000" dirty="0" smtClean="0">
                <a:solidFill>
                  <a:schemeClr val="tx2"/>
                </a:solidFill>
                <a:latin typeface="Arial Unicode MS" panose="020B0604020202020204" pitchFamily="34" charset="-122"/>
                <a:ea typeface="Arial Unicode MS" panose="020B0604020202020204" pitchFamily="34" charset="-122"/>
                <a:cs typeface="Arial Unicode MS" panose="020B0604020202020204" pitchFamily="34" charset="-122"/>
              </a:rPr>
              <a:t>）</a:t>
            </a:r>
            <a:endParaRPr lang="zh-CN" altLang="en-US" sz="4000" dirty="0">
              <a:solidFill>
                <a:schemeClr val="tx2"/>
              </a:solidFill>
              <a:latin typeface="Arial Unicode MS" panose="020B0604020202020204" pitchFamily="34" charset="-122"/>
              <a:ea typeface="Arial Unicode MS" panose="020B0604020202020204" pitchFamily="34" charset="-122"/>
              <a:cs typeface="Arial Unicode MS" panose="020B0604020202020204" pitchFamily="34" charset="-122"/>
            </a:endParaRPr>
          </a:p>
        </p:txBody>
      </p:sp>
    </p:spTree>
    <p:extLst>
      <p:ext uri="{BB962C8B-B14F-4D97-AF65-F5344CB8AC3E}">
        <p14:creationId xmlns:p14="http://schemas.microsoft.com/office/powerpoint/2010/main" val="29099144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i="1" dirty="0" err="1"/>
              <a:t>Shuxing</a:t>
            </a:r>
            <a:r>
              <a:rPr lang="en-US" altLang="zh-CN" i="1" dirty="0"/>
              <a:t> Chen:</a:t>
            </a:r>
          </a:p>
          <a:p>
            <a:pPr marL="0" indent="0">
              <a:buNone/>
            </a:pPr>
            <a:r>
              <a:rPr lang="en-US" altLang="zh-CN" i="1" dirty="0"/>
              <a:t>Solution to M-D Riemann Problems for Quasilinear Hyperbolic System of Proportional Conservation Laws </a:t>
            </a:r>
          </a:p>
          <a:p>
            <a:pPr marL="0" indent="0">
              <a:buNone/>
            </a:pPr>
            <a:r>
              <a:rPr lang="en-US" altLang="zh-CN" i="1" dirty="0"/>
              <a:t>AMS/IP Studies in Advanced Mathematics</a:t>
            </a:r>
          </a:p>
          <a:p>
            <a:pPr marL="0" indent="0">
              <a:buNone/>
            </a:pPr>
            <a:r>
              <a:rPr lang="en-US" altLang="zh-CN" i="1" dirty="0"/>
              <a:t>Vol. 3 (1997)</a:t>
            </a:r>
            <a:endParaRPr lang="zh-CN" altLang="en-US" i="1" dirty="0"/>
          </a:p>
        </p:txBody>
      </p:sp>
    </p:spTree>
    <p:extLst>
      <p:ext uri="{BB962C8B-B14F-4D97-AF65-F5344CB8AC3E}">
        <p14:creationId xmlns:p14="http://schemas.microsoft.com/office/powerpoint/2010/main" val="19957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Pressure-gradient system</a:t>
            </a:r>
            <a:endParaRPr lang="zh-CN" altLang="en-US" dirty="0"/>
          </a:p>
        </p:txBody>
      </p:sp>
      <p:sp>
        <p:nvSpPr>
          <p:cNvPr id="3" name="内容占位符 2"/>
          <p:cNvSpPr>
            <a:spLocks noGrp="1"/>
          </p:cNvSpPr>
          <p:nvPr>
            <p:ph idx="1"/>
          </p:nvPr>
        </p:nvSpPr>
        <p:spPr/>
        <p:txBody>
          <a:bodyPr/>
          <a:lstStyle/>
          <a:p>
            <a:endParaRPr lang="zh-CN" altLang="en-US" dirty="0"/>
          </a:p>
        </p:txBody>
      </p:sp>
      <p:graphicFrame>
        <p:nvGraphicFramePr>
          <p:cNvPr id="4" name="对象 3"/>
          <p:cNvGraphicFramePr>
            <a:graphicFrameLocks noChangeAspect="1"/>
          </p:cNvGraphicFramePr>
          <p:nvPr>
            <p:extLst>
              <p:ext uri="{D42A27DB-BD31-4B8C-83A1-F6EECF244321}">
                <p14:modId xmlns:p14="http://schemas.microsoft.com/office/powerpoint/2010/main" val="1813843946"/>
              </p:ext>
            </p:extLst>
          </p:nvPr>
        </p:nvGraphicFramePr>
        <p:xfrm>
          <a:off x="1835696" y="2100262"/>
          <a:ext cx="6063830" cy="3291793"/>
        </p:xfrm>
        <a:graphic>
          <a:graphicData uri="http://schemas.openxmlformats.org/presentationml/2006/ole">
            <mc:AlternateContent xmlns:mc="http://schemas.openxmlformats.org/markup-compatibility/2006">
              <mc:Choice xmlns:v="urn:schemas-microsoft-com:vml" Requires="v">
                <p:oleObj spid="_x0000_s8209" name="Equation" r:id="rId3" imgW="1333440" imgH="723600" progId="Equation.DSMT4">
                  <p:embed/>
                </p:oleObj>
              </mc:Choice>
              <mc:Fallback>
                <p:oleObj name="Equation" r:id="rId3" imgW="1333440" imgH="723600" progId="Equation.DSMT4">
                  <p:embed/>
                  <p:pic>
                    <p:nvPicPr>
                      <p:cNvPr id="0" name=""/>
                      <p:cNvPicPr/>
                      <p:nvPr/>
                    </p:nvPicPr>
                    <p:blipFill>
                      <a:blip r:embed="rId4"/>
                      <a:stretch>
                        <a:fillRect/>
                      </a:stretch>
                    </p:blipFill>
                    <p:spPr>
                      <a:xfrm>
                        <a:off x="1835696" y="2100262"/>
                        <a:ext cx="6063830" cy="3291793"/>
                      </a:xfrm>
                      <a:prstGeom prst="rect">
                        <a:avLst/>
                      </a:prstGeom>
                    </p:spPr>
                  </p:pic>
                </p:oleObj>
              </mc:Fallback>
            </mc:AlternateContent>
          </a:graphicData>
        </a:graphic>
      </p:graphicFrame>
    </p:spTree>
    <p:extLst>
      <p:ext uri="{BB962C8B-B14F-4D97-AF65-F5344CB8AC3E}">
        <p14:creationId xmlns:p14="http://schemas.microsoft.com/office/powerpoint/2010/main" val="10491502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1954560" cy="2506290"/>
          </a:xfrm>
        </p:spPr>
        <p:txBody>
          <a:bodyPr>
            <a:normAutofit/>
          </a:bodyPr>
          <a:lstStyle/>
          <a:p>
            <a:r>
              <a:rPr lang="zh-CN" altLang="en-US" dirty="0" smtClean="0">
                <a:latin typeface="华文新魏" panose="02010800040101010101" pitchFamily="2" charset="-122"/>
                <a:ea typeface="华文新魏" panose="02010800040101010101" pitchFamily="2" charset="-122"/>
              </a:rPr>
              <a:t>若</a:t>
            </a:r>
            <a:r>
              <a:rPr lang="en-US" altLang="zh-CN" dirty="0" smtClean="0">
                <a:latin typeface="华文新魏" panose="02010800040101010101" pitchFamily="2" charset="-122"/>
                <a:ea typeface="华文新魏" panose="02010800040101010101" pitchFamily="2" charset="-122"/>
              </a:rPr>
              <a:t/>
            </a:r>
            <a:br>
              <a:rPr lang="en-US" altLang="zh-CN" dirty="0" smtClean="0">
                <a:latin typeface="华文新魏" panose="02010800040101010101" pitchFamily="2" charset="-122"/>
                <a:ea typeface="华文新魏" panose="02010800040101010101" pitchFamily="2" charset="-122"/>
              </a:rPr>
            </a:br>
            <a:r>
              <a:rPr lang="en-US" altLang="zh-CN" dirty="0" smtClean="0">
                <a:latin typeface="华文新魏" panose="02010800040101010101" pitchFamily="2" charset="-122"/>
                <a:ea typeface="华文新魏" panose="02010800040101010101" pitchFamily="2" charset="-122"/>
              </a:rPr>
              <a:t/>
            </a:r>
            <a:br>
              <a:rPr lang="en-US" altLang="zh-CN" dirty="0" smtClean="0">
                <a:latin typeface="华文新魏" panose="02010800040101010101" pitchFamily="2" charset="-122"/>
                <a:ea typeface="华文新魏" panose="02010800040101010101" pitchFamily="2" charset="-122"/>
              </a:rPr>
            </a:br>
            <a:r>
              <a:rPr lang="zh-CN" altLang="en-US" dirty="0" smtClean="0">
                <a:latin typeface="华文新魏" panose="02010800040101010101" pitchFamily="2" charset="-122"/>
                <a:ea typeface="华文新魏" panose="02010800040101010101" pitchFamily="2" charset="-122"/>
              </a:rPr>
              <a:t>令</a:t>
            </a:r>
            <a:r>
              <a:rPr lang="zh-CN" altLang="en-US" dirty="0" smtClean="0"/>
              <a:t>  </a:t>
            </a:r>
            <a:endParaRPr lang="zh-CN" altLang="en-US" dirty="0"/>
          </a:p>
        </p:txBody>
      </p:sp>
      <p:sp>
        <p:nvSpPr>
          <p:cNvPr id="3" name="内容占位符 2"/>
          <p:cNvSpPr>
            <a:spLocks noGrp="1"/>
          </p:cNvSpPr>
          <p:nvPr>
            <p:ph idx="1"/>
          </p:nvPr>
        </p:nvSpPr>
        <p:spPr>
          <a:xfrm>
            <a:off x="457200" y="2780928"/>
            <a:ext cx="8229600" cy="3345235"/>
          </a:xfrm>
        </p:spPr>
        <p:txBody>
          <a:bodyPr>
            <a:normAutofit/>
          </a:bodyPr>
          <a:lstStyle/>
          <a:p>
            <a:pPr marL="0" indent="0">
              <a:buNone/>
            </a:pPr>
            <a:r>
              <a:rPr lang="zh-CN" altLang="en-US" sz="4800" dirty="0" smtClean="0">
                <a:latin typeface="华文新魏" panose="02010800040101010101" pitchFamily="2" charset="-122"/>
                <a:ea typeface="华文新魏" panose="02010800040101010101" pitchFamily="2" charset="-122"/>
              </a:rPr>
              <a:t>可得</a:t>
            </a:r>
            <a:endParaRPr lang="zh-CN" altLang="en-US" sz="4800" dirty="0">
              <a:latin typeface="华文新魏" panose="02010800040101010101" pitchFamily="2" charset="-122"/>
              <a:ea typeface="华文新魏" panose="02010800040101010101" pitchFamily="2" charset="-122"/>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1663141317"/>
              </p:ext>
            </p:extLst>
          </p:nvPr>
        </p:nvGraphicFramePr>
        <p:xfrm>
          <a:off x="1907704" y="332656"/>
          <a:ext cx="3459832" cy="1057171"/>
        </p:xfrm>
        <a:graphic>
          <a:graphicData uri="http://schemas.openxmlformats.org/presentationml/2006/ole">
            <mc:AlternateContent xmlns:mc="http://schemas.openxmlformats.org/markup-compatibility/2006">
              <mc:Choice xmlns:v="urn:schemas-microsoft-com:vml" Requires="v">
                <p:oleObj spid="_x0000_s9264" name="Equation" r:id="rId3" imgW="1371600" imgH="419040" progId="Equation.DSMT4">
                  <p:embed/>
                </p:oleObj>
              </mc:Choice>
              <mc:Fallback>
                <p:oleObj name="Equation" r:id="rId3" imgW="1371600" imgH="419040" progId="Equation.DSMT4">
                  <p:embed/>
                  <p:pic>
                    <p:nvPicPr>
                      <p:cNvPr id="0" name=""/>
                      <p:cNvPicPr/>
                      <p:nvPr/>
                    </p:nvPicPr>
                    <p:blipFill>
                      <a:blip r:embed="rId4"/>
                      <a:stretch>
                        <a:fillRect/>
                      </a:stretch>
                    </p:blipFill>
                    <p:spPr>
                      <a:xfrm>
                        <a:off x="1907704" y="332656"/>
                        <a:ext cx="3459832" cy="1057171"/>
                      </a:xfrm>
                      <a:prstGeom prst="rect">
                        <a:avLst/>
                      </a:prstGeom>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3509644573"/>
              </p:ext>
            </p:extLst>
          </p:nvPr>
        </p:nvGraphicFramePr>
        <p:xfrm>
          <a:off x="2123728" y="1628800"/>
          <a:ext cx="4013827" cy="1042963"/>
        </p:xfrm>
        <a:graphic>
          <a:graphicData uri="http://schemas.openxmlformats.org/presentationml/2006/ole">
            <mc:AlternateContent xmlns:mc="http://schemas.openxmlformats.org/markup-compatibility/2006">
              <mc:Choice xmlns:v="urn:schemas-microsoft-com:vml" Requires="v">
                <p:oleObj spid="_x0000_s9265" name="Equation" r:id="rId5" imgW="1612800" imgH="419040" progId="Equation.DSMT4">
                  <p:embed/>
                </p:oleObj>
              </mc:Choice>
              <mc:Fallback>
                <p:oleObj name="Equation" r:id="rId5" imgW="1612800" imgH="419040" progId="Equation.DSMT4">
                  <p:embed/>
                  <p:pic>
                    <p:nvPicPr>
                      <p:cNvPr id="0" name=""/>
                      <p:cNvPicPr/>
                      <p:nvPr/>
                    </p:nvPicPr>
                    <p:blipFill>
                      <a:blip r:embed="rId6"/>
                      <a:stretch>
                        <a:fillRect/>
                      </a:stretch>
                    </p:blipFill>
                    <p:spPr>
                      <a:xfrm>
                        <a:off x="2123728" y="1628800"/>
                        <a:ext cx="4013827" cy="1042963"/>
                      </a:xfrm>
                      <a:prstGeom prst="rect">
                        <a:avLst/>
                      </a:prstGeom>
                    </p:spPr>
                  </p:pic>
                </p:oleObj>
              </mc:Fallback>
            </mc:AlternateContent>
          </a:graphicData>
        </a:graphic>
      </p:graphicFrame>
      <p:graphicFrame>
        <p:nvGraphicFramePr>
          <p:cNvPr id="6" name="对象 5"/>
          <p:cNvGraphicFramePr>
            <a:graphicFrameLocks noChangeAspect="1"/>
          </p:cNvGraphicFramePr>
          <p:nvPr>
            <p:extLst>
              <p:ext uri="{D42A27DB-BD31-4B8C-83A1-F6EECF244321}">
                <p14:modId xmlns:p14="http://schemas.microsoft.com/office/powerpoint/2010/main" val="3559684843"/>
              </p:ext>
            </p:extLst>
          </p:nvPr>
        </p:nvGraphicFramePr>
        <p:xfrm>
          <a:off x="2987824" y="4005064"/>
          <a:ext cx="3528392" cy="2100233"/>
        </p:xfrm>
        <a:graphic>
          <a:graphicData uri="http://schemas.openxmlformats.org/presentationml/2006/ole">
            <mc:AlternateContent xmlns:mc="http://schemas.openxmlformats.org/markup-compatibility/2006">
              <mc:Choice xmlns:v="urn:schemas-microsoft-com:vml" Requires="v">
                <p:oleObj spid="_x0000_s9266" name="Equation" r:id="rId7" imgW="1066680" imgH="634680" progId="Equation.DSMT4">
                  <p:embed/>
                </p:oleObj>
              </mc:Choice>
              <mc:Fallback>
                <p:oleObj name="Equation" r:id="rId7" imgW="1066680" imgH="634680" progId="Equation.DSMT4">
                  <p:embed/>
                  <p:pic>
                    <p:nvPicPr>
                      <p:cNvPr id="0" name=""/>
                      <p:cNvPicPr/>
                      <p:nvPr/>
                    </p:nvPicPr>
                    <p:blipFill>
                      <a:blip r:embed="rId8"/>
                      <a:stretch>
                        <a:fillRect/>
                      </a:stretch>
                    </p:blipFill>
                    <p:spPr>
                      <a:xfrm>
                        <a:off x="2987824" y="4005064"/>
                        <a:ext cx="3528392" cy="2100233"/>
                      </a:xfrm>
                      <a:prstGeom prst="rect">
                        <a:avLst/>
                      </a:prstGeom>
                    </p:spPr>
                  </p:pic>
                </p:oleObj>
              </mc:Fallback>
            </mc:AlternateContent>
          </a:graphicData>
        </a:graphic>
      </p:graphicFrame>
    </p:spTree>
    <p:extLst>
      <p:ext uri="{BB962C8B-B14F-4D97-AF65-F5344CB8AC3E}">
        <p14:creationId xmlns:p14="http://schemas.microsoft.com/office/powerpoint/2010/main" val="20100788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dirty="0"/>
          </a:p>
        </p:txBody>
      </p:sp>
      <p:sp>
        <p:nvSpPr>
          <p:cNvPr id="3" name="内容占位符 2"/>
          <p:cNvSpPr>
            <a:spLocks noGrp="1"/>
          </p:cNvSpPr>
          <p:nvPr>
            <p:ph idx="1"/>
          </p:nvPr>
        </p:nvSpPr>
        <p:spPr>
          <a:xfrm>
            <a:off x="1115616" y="1772816"/>
            <a:ext cx="7211144" cy="4525963"/>
          </a:xfrm>
        </p:spPr>
        <p:txBody>
          <a:bodyPr>
            <a:normAutofit/>
          </a:bodyPr>
          <a:lstStyle/>
          <a:p>
            <a:pPr marL="0" indent="0">
              <a:buNone/>
            </a:pPr>
            <a:r>
              <a:rPr lang="en-US" altLang="zh-CN" sz="5400" dirty="0">
                <a:latin typeface="华文新魏" panose="02010800040101010101" pitchFamily="2" charset="-122"/>
                <a:ea typeface="华文新魏" panose="02010800040101010101" pitchFamily="2" charset="-122"/>
              </a:rPr>
              <a:t>Pressure-gradient </a:t>
            </a:r>
            <a:r>
              <a:rPr lang="zh-CN" altLang="en-US" sz="5400" dirty="0">
                <a:latin typeface="华文新魏" panose="02010800040101010101" pitchFamily="2" charset="-122"/>
                <a:ea typeface="华文新魏" panose="02010800040101010101" pitchFamily="2" charset="-122"/>
              </a:rPr>
              <a:t>方程本质上为非线性波动方程，与位势流方程</a:t>
            </a:r>
            <a:r>
              <a:rPr lang="zh-CN" altLang="en-US" sz="5400" dirty="0" smtClean="0">
                <a:latin typeface="华文新魏" panose="02010800040101010101" pitchFamily="2" charset="-122"/>
                <a:ea typeface="华文新魏" panose="02010800040101010101" pitchFamily="2" charset="-122"/>
              </a:rPr>
              <a:t>相似。</a:t>
            </a:r>
            <a:endParaRPr lang="en-US" altLang="zh-CN" sz="54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10075378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476672"/>
            <a:ext cx="7056784" cy="1143000"/>
          </a:xfrm>
        </p:spPr>
        <p:txBody>
          <a:bodyPr>
            <a:normAutofit fontScale="90000"/>
          </a:bodyPr>
          <a:lstStyle/>
          <a:p>
            <a:r>
              <a:rPr lang="zh-CN" altLang="en-US" sz="5400" dirty="0" smtClean="0">
                <a:latin typeface="华文新魏" panose="02010800040101010101" pitchFamily="2" charset="-122"/>
                <a:ea typeface="华文新魏" panose="02010800040101010101" pitchFamily="2" charset="-122"/>
              </a:rPr>
              <a:t>对非线性波动方程弱奇性传播的分析</a:t>
            </a:r>
            <a:endParaRPr lang="zh-CN" altLang="en-US" sz="54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a:xfrm>
            <a:off x="251520" y="2132856"/>
            <a:ext cx="8784976" cy="3777283"/>
          </a:xfrm>
        </p:spPr>
        <p:txBody>
          <a:bodyPr>
            <a:normAutofit fontScale="85000" lnSpcReduction="10000"/>
          </a:bodyPr>
          <a:lstStyle/>
          <a:p>
            <a:pPr marL="0" indent="0">
              <a:buNone/>
            </a:pPr>
            <a:r>
              <a:rPr lang="en-US" altLang="zh-CN" sz="4300" i="1" dirty="0" err="1" smtClean="0"/>
              <a:t>J.M.Bony</a:t>
            </a:r>
            <a:r>
              <a:rPr lang="en-US" altLang="zh-CN" sz="4300" i="1" dirty="0" smtClean="0"/>
              <a:t>,  Nonlinear </a:t>
            </a:r>
            <a:r>
              <a:rPr lang="en-US" altLang="zh-CN" sz="4300" i="1" dirty="0" err="1" smtClean="0"/>
              <a:t>Microlocal</a:t>
            </a:r>
            <a:r>
              <a:rPr lang="en-US" altLang="zh-CN" sz="4300" i="1" dirty="0" smtClean="0"/>
              <a:t> Analysis,</a:t>
            </a:r>
            <a:r>
              <a:rPr lang="en-US" altLang="zh-CN" sz="4800" i="1" dirty="0" smtClean="0"/>
              <a:t> </a:t>
            </a:r>
            <a:r>
              <a:rPr lang="en-US" altLang="zh-CN" i="1" dirty="0" err="1" smtClean="0">
                <a:ea typeface="华文新魏" panose="02010800040101010101" pitchFamily="2" charset="-122"/>
              </a:rPr>
              <a:t>Ann.Scien.Ec.Norm.Sup</a:t>
            </a:r>
            <a:r>
              <a:rPr lang="en-US" altLang="zh-CN" i="1" dirty="0" smtClean="0">
                <a:ea typeface="华文新魏" panose="02010800040101010101" pitchFamily="2" charset="-122"/>
              </a:rPr>
              <a:t>. v.14(1981), 209-246</a:t>
            </a:r>
          </a:p>
          <a:p>
            <a:pPr marL="0" indent="0">
              <a:buNone/>
            </a:pPr>
            <a:r>
              <a:rPr lang="en-US" altLang="zh-CN" sz="4300" i="1" dirty="0" err="1" smtClean="0"/>
              <a:t>J.M.Bony</a:t>
            </a:r>
            <a:r>
              <a:rPr lang="en-US" altLang="zh-CN" sz="4300" i="1" dirty="0" smtClean="0"/>
              <a:t>,  Second order </a:t>
            </a:r>
            <a:r>
              <a:rPr lang="en-US" altLang="zh-CN" sz="4300" i="1" dirty="0" err="1" smtClean="0"/>
              <a:t>Microlocal</a:t>
            </a:r>
            <a:r>
              <a:rPr lang="en-US" altLang="zh-CN" sz="4300" i="1" dirty="0" smtClean="0"/>
              <a:t> Analysis,  </a:t>
            </a:r>
            <a:r>
              <a:rPr lang="en-US" altLang="zh-CN" i="1" dirty="0" err="1" smtClean="0">
                <a:latin typeface="+mj-lt"/>
                <a:ea typeface="华文新魏" panose="02010800040101010101" pitchFamily="2" charset="-122"/>
              </a:rPr>
              <a:t>Goulaouic</a:t>
            </a:r>
            <a:r>
              <a:rPr lang="en-US" altLang="zh-CN" i="1" dirty="0" smtClean="0">
                <a:latin typeface="+mj-lt"/>
                <a:ea typeface="华文新魏" panose="02010800040101010101" pitchFamily="2" charset="-122"/>
              </a:rPr>
              <a:t>-Schwartz Sem. </a:t>
            </a:r>
            <a:r>
              <a:rPr lang="en-US" altLang="zh-CN" i="1" dirty="0" err="1" smtClean="0">
                <a:latin typeface="+mj-lt"/>
                <a:ea typeface="华文新魏" panose="02010800040101010101" pitchFamily="2" charset="-122"/>
              </a:rPr>
              <a:t>Ecole</a:t>
            </a:r>
            <a:r>
              <a:rPr lang="en-US" altLang="zh-CN" i="1" dirty="0">
                <a:latin typeface="+mj-lt"/>
                <a:ea typeface="华文新魏" panose="02010800040101010101" pitchFamily="2" charset="-122"/>
              </a:rPr>
              <a:t> </a:t>
            </a:r>
            <a:r>
              <a:rPr lang="en-US" altLang="zh-CN" i="1" dirty="0" err="1" smtClean="0">
                <a:latin typeface="+mj-lt"/>
                <a:ea typeface="华文新魏" panose="02010800040101010101" pitchFamily="2" charset="-122"/>
              </a:rPr>
              <a:t>Polytechnique</a:t>
            </a:r>
            <a:r>
              <a:rPr lang="en-US" altLang="zh-CN" i="1" dirty="0">
                <a:latin typeface="+mj-lt"/>
                <a:ea typeface="华文新魏" panose="02010800040101010101" pitchFamily="2" charset="-122"/>
              </a:rPr>
              <a:t> </a:t>
            </a:r>
            <a:r>
              <a:rPr lang="en-US" altLang="zh-CN" i="1" dirty="0" smtClean="0">
                <a:latin typeface="+mj-lt"/>
                <a:ea typeface="华文新魏" panose="02010800040101010101" pitchFamily="2" charset="-122"/>
              </a:rPr>
              <a:t>Paris, (1983-84) </a:t>
            </a:r>
          </a:p>
          <a:p>
            <a:pPr marL="0" indent="0">
              <a:buNone/>
            </a:pPr>
            <a:r>
              <a:rPr lang="en-US" altLang="zh-CN" sz="4300" i="1" dirty="0" err="1">
                <a:ea typeface="华文新魏" panose="02010800040101010101" pitchFamily="2" charset="-122"/>
              </a:rPr>
              <a:t>Shuxing</a:t>
            </a:r>
            <a:r>
              <a:rPr lang="en-US" altLang="zh-CN" sz="4300" i="1" dirty="0">
                <a:ea typeface="华文新魏" panose="02010800040101010101" pitchFamily="2" charset="-122"/>
              </a:rPr>
              <a:t> </a:t>
            </a:r>
            <a:r>
              <a:rPr lang="en-US" altLang="zh-CN" sz="4300" i="1" dirty="0" smtClean="0">
                <a:latin typeface="+mj-lt"/>
                <a:ea typeface="华文新魏" panose="02010800040101010101" pitchFamily="2" charset="-122"/>
              </a:rPr>
              <a:t>Chen,  Analysis of Singularities for   Partial Differential Equations,   </a:t>
            </a:r>
            <a:r>
              <a:rPr lang="en-US" altLang="zh-CN" i="1" dirty="0" smtClean="0">
                <a:latin typeface="+mj-lt"/>
                <a:ea typeface="华文新魏" panose="02010800040101010101" pitchFamily="2" charset="-122"/>
              </a:rPr>
              <a:t>World Scientific , (2011) </a:t>
            </a:r>
            <a:r>
              <a:rPr lang="en-US" altLang="zh-CN" sz="4300" i="1" dirty="0" smtClean="0">
                <a:latin typeface="+mj-lt"/>
                <a:ea typeface="华文新魏" panose="02010800040101010101" pitchFamily="2" charset="-122"/>
              </a:rPr>
              <a:t> </a:t>
            </a:r>
            <a:r>
              <a:rPr lang="en-US" altLang="zh-CN" i="1" dirty="0" smtClean="0">
                <a:latin typeface="+mj-lt"/>
                <a:ea typeface="华文新魏" panose="02010800040101010101" pitchFamily="2" charset="-122"/>
              </a:rPr>
              <a:t>  </a:t>
            </a:r>
          </a:p>
        </p:txBody>
      </p:sp>
    </p:spTree>
    <p:extLst>
      <p:ext uri="{BB962C8B-B14F-4D97-AF65-F5344CB8AC3E}">
        <p14:creationId xmlns:p14="http://schemas.microsoft.com/office/powerpoint/2010/main" val="3124703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i="1" dirty="0" err="1" smtClean="0"/>
              <a:t>Chaplygin</a:t>
            </a:r>
            <a:r>
              <a:rPr lang="en-US" altLang="zh-CN" dirty="0" smtClean="0"/>
              <a:t> </a:t>
            </a:r>
            <a:r>
              <a:rPr lang="zh-CN" altLang="en-US" sz="5400" dirty="0" smtClean="0">
                <a:latin typeface="华文新魏" panose="02010800040101010101" pitchFamily="2" charset="-122"/>
                <a:ea typeface="华文新魏" panose="02010800040101010101" pitchFamily="2" charset="-122"/>
              </a:rPr>
              <a:t>方程的情形</a:t>
            </a:r>
            <a:endParaRPr lang="zh-CN" altLang="en-US" sz="54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a:xfrm>
            <a:off x="539552" y="2204864"/>
            <a:ext cx="8229600" cy="4525963"/>
          </a:xfrm>
        </p:spPr>
        <p:txBody>
          <a:bodyPr/>
          <a:lstStyle/>
          <a:p>
            <a:pPr marL="0" indent="0">
              <a:buNone/>
            </a:pPr>
            <a:r>
              <a:rPr lang="en-US" altLang="zh-CN" dirty="0" smtClean="0"/>
              <a:t>   </a:t>
            </a:r>
          </a:p>
          <a:p>
            <a:pPr marL="0" indent="0">
              <a:buNone/>
            </a:pPr>
            <a:endParaRPr lang="en-US" altLang="zh-CN" dirty="0"/>
          </a:p>
        </p:txBody>
      </p:sp>
      <p:graphicFrame>
        <p:nvGraphicFramePr>
          <p:cNvPr id="4" name="对象 3"/>
          <p:cNvGraphicFramePr>
            <a:graphicFrameLocks noChangeAspect="1"/>
          </p:cNvGraphicFramePr>
          <p:nvPr>
            <p:extLst>
              <p:ext uri="{D42A27DB-BD31-4B8C-83A1-F6EECF244321}">
                <p14:modId xmlns:p14="http://schemas.microsoft.com/office/powerpoint/2010/main" val="4207976369"/>
              </p:ext>
            </p:extLst>
          </p:nvPr>
        </p:nvGraphicFramePr>
        <p:xfrm>
          <a:off x="2843808" y="1700808"/>
          <a:ext cx="2897263" cy="1368152"/>
        </p:xfrm>
        <a:graphic>
          <a:graphicData uri="http://schemas.openxmlformats.org/presentationml/2006/ole">
            <mc:AlternateContent xmlns:mc="http://schemas.openxmlformats.org/markup-compatibility/2006">
              <mc:Choice xmlns:v="urn:schemas-microsoft-com:vml" Requires="v">
                <p:oleObj spid="_x0000_s15368" name="Equation" r:id="rId3" imgW="914400" imgH="431640" progId="Equation.DSMT4">
                  <p:embed/>
                </p:oleObj>
              </mc:Choice>
              <mc:Fallback>
                <p:oleObj name="Equation" r:id="rId3" imgW="914400" imgH="431640" progId="Equation.DSMT4">
                  <p:embed/>
                  <p:pic>
                    <p:nvPicPr>
                      <p:cNvPr id="0" name=""/>
                      <p:cNvPicPr/>
                      <p:nvPr/>
                    </p:nvPicPr>
                    <p:blipFill>
                      <a:blip r:embed="rId4"/>
                      <a:stretch>
                        <a:fillRect/>
                      </a:stretch>
                    </p:blipFill>
                    <p:spPr>
                      <a:xfrm>
                        <a:off x="2843808" y="1700808"/>
                        <a:ext cx="2897263" cy="1368152"/>
                      </a:xfrm>
                      <a:prstGeom prst="rect">
                        <a:avLst/>
                      </a:prstGeom>
                    </p:spPr>
                  </p:pic>
                </p:oleObj>
              </mc:Fallback>
            </mc:AlternateContent>
          </a:graphicData>
        </a:graphic>
      </p:graphicFrame>
      <p:sp>
        <p:nvSpPr>
          <p:cNvPr id="5" name="TextBox 4"/>
          <p:cNvSpPr txBox="1"/>
          <p:nvPr/>
        </p:nvSpPr>
        <p:spPr>
          <a:xfrm>
            <a:off x="1331640" y="3140968"/>
            <a:ext cx="6336704" cy="2554545"/>
          </a:xfrm>
          <a:prstGeom prst="rect">
            <a:avLst/>
          </a:prstGeom>
          <a:noFill/>
        </p:spPr>
        <p:txBody>
          <a:bodyPr wrap="square" rtlCol="0">
            <a:spAutoFit/>
          </a:bodyPr>
          <a:lstStyle/>
          <a:p>
            <a:r>
              <a:rPr lang="zh-CN" altLang="en-US" sz="4000" dirty="0" smtClean="0">
                <a:latin typeface="华文新魏" panose="02010800040101010101" pitchFamily="2" charset="-122"/>
                <a:ea typeface="华文新魏" panose="02010800040101010101" pitchFamily="2" charset="-122"/>
              </a:rPr>
              <a:t>特点：</a:t>
            </a:r>
            <a:endParaRPr lang="en-US" altLang="zh-CN" sz="4000" dirty="0" smtClean="0">
              <a:latin typeface="华文新魏" panose="02010800040101010101" pitchFamily="2" charset="-122"/>
              <a:ea typeface="华文新魏" panose="02010800040101010101" pitchFamily="2" charset="-122"/>
            </a:endParaRPr>
          </a:p>
          <a:p>
            <a:r>
              <a:rPr lang="en-US" altLang="zh-CN" sz="4000" dirty="0" smtClean="0">
                <a:latin typeface="华文新魏" panose="02010800040101010101" pitchFamily="2" charset="-122"/>
                <a:ea typeface="华文新魏" panose="02010800040101010101" pitchFamily="2" charset="-122"/>
              </a:rPr>
              <a:t>1. </a:t>
            </a:r>
            <a:r>
              <a:rPr lang="zh-CN" altLang="en-US" sz="4000" dirty="0" smtClean="0">
                <a:latin typeface="华文新魏" panose="02010800040101010101" pitchFamily="2" charset="-122"/>
                <a:ea typeface="华文新魏" panose="02010800040101010101" pitchFamily="2" charset="-122"/>
              </a:rPr>
              <a:t>中心波退化成一条线，</a:t>
            </a:r>
            <a:endParaRPr lang="en-US" altLang="zh-CN" sz="4000" dirty="0" smtClean="0">
              <a:latin typeface="华文新魏" panose="02010800040101010101" pitchFamily="2" charset="-122"/>
              <a:ea typeface="华文新魏" panose="02010800040101010101" pitchFamily="2" charset="-122"/>
            </a:endParaRPr>
          </a:p>
          <a:p>
            <a:r>
              <a:rPr lang="zh-CN" altLang="en-US" sz="4000" dirty="0" smtClean="0">
                <a:latin typeface="华文新魏" panose="02010800040101010101" pitchFamily="2" charset="-122"/>
                <a:ea typeface="华文新魏" panose="02010800040101010101" pitchFamily="2" charset="-122"/>
              </a:rPr>
              <a:t>相当于跃度为负的激波。</a:t>
            </a:r>
            <a:endParaRPr lang="en-US" altLang="zh-CN" sz="4000" dirty="0" smtClean="0">
              <a:latin typeface="华文新魏" panose="02010800040101010101" pitchFamily="2" charset="-122"/>
              <a:ea typeface="华文新魏" panose="02010800040101010101" pitchFamily="2" charset="-122"/>
            </a:endParaRPr>
          </a:p>
          <a:p>
            <a:r>
              <a:rPr lang="en-US" altLang="zh-CN" sz="4000" dirty="0" smtClean="0">
                <a:latin typeface="华文新魏" panose="02010800040101010101" pitchFamily="2" charset="-122"/>
                <a:ea typeface="华文新魏" panose="02010800040101010101" pitchFamily="2" charset="-122"/>
              </a:rPr>
              <a:t>2. </a:t>
            </a:r>
            <a:r>
              <a:rPr lang="zh-CN" altLang="en-US" sz="4000" dirty="0" smtClean="0">
                <a:latin typeface="华文新魏" panose="02010800040101010101" pitchFamily="2" charset="-122"/>
                <a:ea typeface="华文新魏" panose="02010800040101010101" pitchFamily="2" charset="-122"/>
              </a:rPr>
              <a:t>激波与中心波都是特征。</a:t>
            </a:r>
            <a:endParaRPr lang="zh-CN" altLang="en-US" sz="40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28948983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0" indent="0">
              <a:buNone/>
            </a:pPr>
            <a:r>
              <a:rPr lang="en-US" altLang="zh-CN" i="1" dirty="0" err="1"/>
              <a:t>D.Serre</a:t>
            </a:r>
            <a:r>
              <a:rPr lang="en-US" altLang="zh-CN" i="1" dirty="0"/>
              <a:t>,  Multidimensional shock interaction</a:t>
            </a:r>
          </a:p>
          <a:p>
            <a:pPr marL="0" indent="0">
              <a:buNone/>
            </a:pPr>
            <a:r>
              <a:rPr lang="en-US" altLang="zh-CN" i="1" dirty="0"/>
              <a:t>       for a </a:t>
            </a:r>
            <a:r>
              <a:rPr lang="en-US" altLang="zh-CN" i="1" dirty="0" err="1"/>
              <a:t>Chaplygin</a:t>
            </a:r>
            <a:r>
              <a:rPr lang="en-US" altLang="zh-CN" i="1" dirty="0"/>
              <a:t> gas,  Arch. Rat. Mech. Anal.</a:t>
            </a:r>
          </a:p>
          <a:p>
            <a:pPr marL="0" indent="0">
              <a:buNone/>
            </a:pPr>
            <a:r>
              <a:rPr lang="en-US" altLang="zh-CN" i="1" dirty="0"/>
              <a:t>       2009, vol.191, 537-566.</a:t>
            </a:r>
          </a:p>
          <a:p>
            <a:pPr marL="0" indent="0">
              <a:buNone/>
            </a:pPr>
            <a:r>
              <a:rPr lang="en-US" altLang="zh-CN" sz="3600" dirty="0">
                <a:latin typeface="华文新魏" panose="02010800040101010101" pitchFamily="2" charset="-122"/>
                <a:ea typeface="华文新魏" panose="02010800040101010101" pitchFamily="2" charset="-122"/>
              </a:rPr>
              <a:t>     </a:t>
            </a:r>
            <a:r>
              <a:rPr lang="zh-CN" altLang="en-US" sz="3600" dirty="0">
                <a:latin typeface="华文新魏" panose="02010800040101010101" pitchFamily="2" charset="-122"/>
                <a:ea typeface="华文新魏" panose="02010800040101010101" pitchFamily="2" charset="-122"/>
              </a:rPr>
              <a:t>对个别典型情形波的干涉进行讨论并得到此时</a:t>
            </a:r>
            <a:r>
              <a:rPr lang="en-US" altLang="zh-CN" sz="3600" dirty="0">
                <a:latin typeface="华文新魏" panose="02010800040101010101" pitchFamily="2" charset="-122"/>
                <a:ea typeface="华文新魏" panose="02010800040101010101" pitchFamily="2" charset="-122"/>
              </a:rPr>
              <a:t>Cauchy</a:t>
            </a:r>
            <a:r>
              <a:rPr lang="zh-CN" altLang="en-US" sz="3600" dirty="0">
                <a:latin typeface="华文新魏" panose="02010800040101010101" pitchFamily="2" charset="-122"/>
                <a:ea typeface="华文新魏" panose="02010800040101010101" pitchFamily="2" charset="-122"/>
              </a:rPr>
              <a:t>问题解的存在性。</a:t>
            </a:r>
            <a:endParaRPr lang="en-US" altLang="zh-CN" sz="3600" dirty="0">
              <a:latin typeface="华文新魏" panose="02010800040101010101" pitchFamily="2" charset="-122"/>
              <a:ea typeface="华文新魏" panose="02010800040101010101" pitchFamily="2" charset="-122"/>
            </a:endParaRPr>
          </a:p>
          <a:p>
            <a:pPr marL="0" indent="0">
              <a:buNone/>
            </a:pPr>
            <a:endParaRPr lang="zh-CN" altLang="en-US" sz="36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25397247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4" name="内容占位符 2"/>
          <p:cNvSpPr txBox="1">
            <a:spLocks noGrp="1"/>
          </p:cNvSpPr>
          <p:nvPr>
            <p:ph idx="1"/>
          </p:nvPr>
        </p:nvSpPr>
        <p:spPr>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altLang="zh-CN" i="1" dirty="0" smtClean="0"/>
              <a:t>  </a:t>
            </a:r>
            <a:r>
              <a:rPr lang="en-US" altLang="zh-CN" i="1" dirty="0" err="1" smtClean="0"/>
              <a:t>Shuxing</a:t>
            </a:r>
            <a:r>
              <a:rPr lang="en-US" altLang="zh-CN" i="1" dirty="0" smtClean="0"/>
              <a:t> Chen and </a:t>
            </a:r>
            <a:r>
              <a:rPr lang="en-US" altLang="zh-CN" i="1" dirty="0" err="1" smtClean="0"/>
              <a:t>Aifang</a:t>
            </a:r>
            <a:r>
              <a:rPr lang="en-US" altLang="zh-CN" i="1" dirty="0" smtClean="0"/>
              <a:t> Qu,  </a:t>
            </a:r>
          </a:p>
          <a:p>
            <a:pPr marL="0" indent="0">
              <a:buFont typeface="Arial" pitchFamily="34" charset="0"/>
              <a:buNone/>
            </a:pPr>
            <a:r>
              <a:rPr lang="en-US" altLang="zh-CN" i="1" dirty="0" smtClean="0"/>
              <a:t>       Two-dimensional Riemann problems for the    </a:t>
            </a:r>
          </a:p>
          <a:p>
            <a:pPr marL="0" indent="0">
              <a:buFont typeface="Arial" pitchFamily="34" charset="0"/>
              <a:buNone/>
            </a:pPr>
            <a:r>
              <a:rPr lang="en-US" altLang="zh-CN" i="1" dirty="0" smtClean="0"/>
              <a:t>       </a:t>
            </a:r>
            <a:r>
              <a:rPr lang="en-US" altLang="zh-CN" i="1" dirty="0" err="1" smtClean="0"/>
              <a:t>Chaplygin</a:t>
            </a:r>
            <a:r>
              <a:rPr lang="en-US" altLang="zh-CN" i="1" dirty="0" smtClean="0"/>
              <a:t> gas,  SIAM J. Math. Amal. 2012,</a:t>
            </a:r>
          </a:p>
          <a:p>
            <a:pPr marL="0" indent="0">
              <a:buFont typeface="Arial" pitchFamily="34" charset="0"/>
              <a:buNone/>
            </a:pPr>
            <a:r>
              <a:rPr lang="en-US" altLang="zh-CN" i="1" dirty="0" smtClean="0"/>
              <a:t>       vol.44, 2146-2178.</a:t>
            </a:r>
          </a:p>
          <a:p>
            <a:pPr marL="0" indent="0">
              <a:buFont typeface="Arial" pitchFamily="34" charset="0"/>
              <a:buNone/>
            </a:pPr>
            <a:r>
              <a:rPr lang="en-US" altLang="zh-CN" dirty="0"/>
              <a:t> </a:t>
            </a:r>
            <a:r>
              <a:rPr lang="en-US" altLang="zh-CN" dirty="0" smtClean="0"/>
              <a:t>  </a:t>
            </a:r>
            <a:r>
              <a:rPr lang="zh-CN" altLang="en-US" sz="3600" dirty="0" smtClean="0">
                <a:latin typeface="华文新魏" panose="02010800040101010101" pitchFamily="2" charset="-122"/>
                <a:ea typeface="华文新魏" panose="02010800040101010101" pitchFamily="2" charset="-122"/>
              </a:rPr>
              <a:t>只要在所分割的角状区域中初值充分接近，</a:t>
            </a:r>
            <a:r>
              <a:rPr lang="en-US" altLang="zh-CN" sz="3600" dirty="0" smtClean="0">
                <a:latin typeface="华文新魏" panose="02010800040101010101" pitchFamily="2" charset="-122"/>
                <a:ea typeface="华文新魏" panose="02010800040101010101" pitchFamily="2" charset="-122"/>
              </a:rPr>
              <a:t>Cauchy</a:t>
            </a:r>
            <a:r>
              <a:rPr lang="zh-CN" altLang="en-US" sz="3600" dirty="0" smtClean="0">
                <a:latin typeface="华文新魏" panose="02010800040101010101" pitchFamily="2" charset="-122"/>
                <a:ea typeface="华文新魏" panose="02010800040101010101" pitchFamily="2" charset="-122"/>
              </a:rPr>
              <a:t>问题的弱解必定存在。</a:t>
            </a:r>
            <a:endParaRPr lang="zh-CN" altLang="en-US" sz="36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31634977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1945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14119" y="951272"/>
            <a:ext cx="6498241" cy="51748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082626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20482"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8382" t="30642" r="32827" b="24574"/>
          <a:stretch/>
        </p:blipFill>
        <p:spPr bwMode="auto">
          <a:xfrm>
            <a:off x="52172" y="254648"/>
            <a:ext cx="8768300" cy="60738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179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6000" dirty="0" smtClean="0">
                <a:latin typeface="华文新魏" panose="02010800040101010101" pitchFamily="2" charset="-122"/>
                <a:ea typeface="华文新魏" panose="02010800040101010101" pitchFamily="2" charset="-122"/>
              </a:rPr>
              <a:t>研究方法的</a:t>
            </a:r>
            <a:r>
              <a:rPr lang="zh-CN" altLang="en-US" sz="6000" dirty="0">
                <a:latin typeface="华文新魏" panose="02010800040101010101" pitchFamily="2" charset="-122"/>
                <a:ea typeface="华文新魏" panose="02010800040101010101" pitchFamily="2" charset="-122"/>
              </a:rPr>
              <a:t>特点</a:t>
            </a:r>
          </a:p>
        </p:txBody>
      </p:sp>
      <p:sp>
        <p:nvSpPr>
          <p:cNvPr id="3" name="内容占位符 2"/>
          <p:cNvSpPr>
            <a:spLocks noGrp="1"/>
          </p:cNvSpPr>
          <p:nvPr>
            <p:ph idx="1"/>
          </p:nvPr>
        </p:nvSpPr>
        <p:spPr>
          <a:xfrm>
            <a:off x="1259632" y="1700808"/>
            <a:ext cx="6779096" cy="4525963"/>
          </a:xfrm>
        </p:spPr>
        <p:txBody>
          <a:bodyPr>
            <a:normAutofit/>
          </a:bodyPr>
          <a:lstStyle/>
          <a:p>
            <a:pPr marL="0" indent="0">
              <a:buNone/>
            </a:pPr>
            <a:r>
              <a:rPr lang="zh-CN" altLang="en-US" sz="4800" dirty="0" smtClean="0">
                <a:latin typeface="华文新魏" panose="02010800040101010101" pitchFamily="2" charset="-122"/>
                <a:ea typeface="华文新魏" panose="02010800040101010101" pitchFamily="2" charset="-122"/>
              </a:rPr>
              <a:t>利用方程与初始条件在伸缩变换下不变的特性可寻求自模解从而减少一个自变量</a:t>
            </a:r>
            <a:endParaRPr lang="zh-CN" altLang="en-US" sz="48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25878134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solidFill>
                  <a:schemeClr val="tx2"/>
                </a:solidFill>
                <a:latin typeface="华文新魏" panose="02010800040101010101" pitchFamily="2" charset="-122"/>
                <a:ea typeface="华文新魏" panose="02010800040101010101" pitchFamily="2" charset="-122"/>
              </a:rPr>
              <a:t>二维位势流方程的</a:t>
            </a:r>
            <a:r>
              <a:rPr lang="en-US" altLang="zh-CN" i="1" dirty="0">
                <a:solidFill>
                  <a:schemeClr val="tx2"/>
                </a:solidFill>
                <a:ea typeface="华文新魏" panose="02010800040101010101" pitchFamily="2" charset="-122"/>
              </a:rPr>
              <a:t>Riemann</a:t>
            </a:r>
            <a:r>
              <a:rPr lang="zh-CN" altLang="en-US" dirty="0">
                <a:solidFill>
                  <a:schemeClr val="tx2"/>
                </a:solidFill>
                <a:latin typeface="华文新魏" panose="02010800040101010101" pitchFamily="2" charset="-122"/>
                <a:ea typeface="华文新魏" panose="02010800040101010101" pitchFamily="2" charset="-122"/>
              </a:rPr>
              <a:t>问题</a:t>
            </a:r>
            <a:endParaRPr lang="zh-CN" altLang="en-US" dirty="0">
              <a:solidFill>
                <a:schemeClr val="tx2"/>
              </a:solidFill>
            </a:endParaRPr>
          </a:p>
        </p:txBody>
      </p:sp>
      <p:sp>
        <p:nvSpPr>
          <p:cNvPr id="3" name="内容占位符 2"/>
          <p:cNvSpPr>
            <a:spLocks noGrp="1"/>
          </p:cNvSpPr>
          <p:nvPr>
            <p:ph idx="1"/>
          </p:nvPr>
        </p:nvSpPr>
        <p:spPr/>
        <p:txBody>
          <a:bodyPr>
            <a:normAutofit/>
          </a:bodyPr>
          <a:lstStyle/>
          <a:p>
            <a:r>
              <a:rPr lang="zh-CN" altLang="en-US" sz="5400" dirty="0" smtClean="0">
                <a:latin typeface="华文新魏" panose="02010800040101010101" pitchFamily="2" charset="-122"/>
                <a:ea typeface="华文新魏" panose="02010800040101010101" pitchFamily="2" charset="-122"/>
              </a:rPr>
              <a:t>各种数值计算有启示</a:t>
            </a:r>
            <a:endParaRPr lang="en-US" altLang="zh-CN" sz="5400" dirty="0" smtClean="0">
              <a:latin typeface="华文新魏" panose="02010800040101010101" pitchFamily="2" charset="-122"/>
              <a:ea typeface="华文新魏" panose="02010800040101010101" pitchFamily="2" charset="-122"/>
            </a:endParaRPr>
          </a:p>
          <a:p>
            <a:r>
              <a:rPr lang="zh-CN" altLang="en-US" sz="5400" dirty="0" smtClean="0">
                <a:latin typeface="华文新魏" panose="02010800040101010101" pitchFamily="2" charset="-122"/>
                <a:ea typeface="华文新魏" panose="02010800040101010101" pitchFamily="2" charset="-122"/>
              </a:rPr>
              <a:t>但本源的问题必须有严格的理论分析</a:t>
            </a:r>
            <a:endParaRPr lang="zh-CN" altLang="en-US" sz="54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31682152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solidFill>
                  <a:schemeClr val="tx2"/>
                </a:solidFill>
                <a:latin typeface="华文新魏" panose="02010800040101010101" pitchFamily="2" charset="-122"/>
                <a:ea typeface="华文新魏" panose="02010800040101010101" pitchFamily="2" charset="-122"/>
              </a:rPr>
              <a:t>二维位势流方程的</a:t>
            </a:r>
            <a:r>
              <a:rPr lang="en-US" altLang="zh-CN" i="1" dirty="0">
                <a:solidFill>
                  <a:schemeClr val="tx2"/>
                </a:solidFill>
                <a:ea typeface="华文新魏" panose="02010800040101010101" pitchFamily="2" charset="-122"/>
              </a:rPr>
              <a:t>Riemann</a:t>
            </a:r>
            <a:r>
              <a:rPr lang="zh-CN" altLang="en-US" dirty="0">
                <a:solidFill>
                  <a:schemeClr val="tx2"/>
                </a:solidFill>
                <a:latin typeface="华文新魏" panose="02010800040101010101" pitchFamily="2" charset="-122"/>
                <a:ea typeface="华文新魏" panose="02010800040101010101" pitchFamily="2" charset="-122"/>
              </a:rPr>
              <a:t>问题</a:t>
            </a:r>
          </a:p>
        </p:txBody>
      </p:sp>
      <p:sp>
        <p:nvSpPr>
          <p:cNvPr id="3" name="内容占位符 2"/>
          <p:cNvSpPr>
            <a:spLocks noGrp="1"/>
          </p:cNvSpPr>
          <p:nvPr>
            <p:ph idx="1"/>
          </p:nvPr>
        </p:nvSpPr>
        <p:spPr/>
        <p:txBody>
          <a:bodyPr/>
          <a:lstStyle/>
          <a:p>
            <a:pPr marL="0" indent="0">
              <a:buNone/>
            </a:pPr>
            <a:r>
              <a:rPr lang="zh-CN" altLang="en-US" dirty="0" smtClean="0">
                <a:latin typeface="华文新魏" panose="02010800040101010101" pitchFamily="2" charset="-122"/>
                <a:ea typeface="华文新魏" panose="02010800040101010101" pitchFamily="2" charset="-122"/>
              </a:rPr>
              <a:t>   由一般情形困难转向一些具体问题的解决 </a:t>
            </a:r>
            <a:r>
              <a:rPr lang="en-US" altLang="zh-CN" dirty="0" smtClean="0">
                <a:ea typeface="华文新魏" panose="02010800040101010101" pitchFamily="2" charset="-122"/>
              </a:rPr>
              <a:t> </a:t>
            </a:r>
          </a:p>
          <a:p>
            <a:pPr marL="0" indent="0">
              <a:buNone/>
            </a:pPr>
            <a:r>
              <a:rPr lang="en-US" altLang="zh-CN" dirty="0" smtClean="0">
                <a:ea typeface="华文新魏" panose="02010800040101010101" pitchFamily="2" charset="-122"/>
              </a:rPr>
              <a:t>Tai-Ping Liu  (ICM2002):  </a:t>
            </a:r>
          </a:p>
          <a:p>
            <a:pPr marL="0" indent="0">
              <a:buNone/>
            </a:pPr>
            <a:r>
              <a:rPr lang="en-US" altLang="zh-CN" dirty="0" smtClean="0">
                <a:ea typeface="华文新魏" panose="02010800040101010101" pitchFamily="2" charset="-122"/>
              </a:rPr>
              <a:t> </a:t>
            </a:r>
            <a:r>
              <a:rPr lang="en-US" altLang="zh-CN" i="1" dirty="0" smtClean="0">
                <a:ea typeface="华文新魏" panose="02010800040101010101" pitchFamily="2" charset="-122"/>
              </a:rPr>
              <a:t>Unlike single space case, multi-dimensional Riemann solutions do not represent general scattering data, and are quite difficult to study.  It is more feasible to consider flows with shocks and solid boundary. </a:t>
            </a:r>
            <a:endParaRPr lang="en-US" altLang="zh-CN" i="1" dirty="0">
              <a:ea typeface="华文新魏" panose="02010800040101010101" pitchFamily="2" charset="-122"/>
            </a:endParaRPr>
          </a:p>
        </p:txBody>
      </p:sp>
    </p:spTree>
    <p:extLst>
      <p:ext uri="{BB962C8B-B14F-4D97-AF65-F5344CB8AC3E}">
        <p14:creationId xmlns:p14="http://schemas.microsoft.com/office/powerpoint/2010/main" val="139131493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95536" y="764704"/>
            <a:ext cx="8229600" cy="1143000"/>
          </a:xfrm>
        </p:spPr>
        <p:txBody>
          <a:bodyPr>
            <a:normAutofit fontScale="90000"/>
          </a:bodyPr>
          <a:lstStyle/>
          <a:p>
            <a:pPr eaLnBrk="1" hangingPunct="1"/>
            <a:r>
              <a:rPr lang="zh-CN" altLang="en-US" sz="5400" dirty="0" smtClean="0">
                <a:ea typeface="华文新魏" pitchFamily="2" charset="-122"/>
              </a:rPr>
              <a:t>气体向真空的扩散</a:t>
            </a:r>
            <a:r>
              <a:rPr lang="en-US" altLang="zh-CN" sz="5400" dirty="0" smtClean="0">
                <a:ea typeface="华文新魏" pitchFamily="2" charset="-122"/>
              </a:rPr>
              <a:t/>
            </a:r>
            <a:br>
              <a:rPr lang="en-US" altLang="zh-CN" sz="5400" dirty="0" smtClean="0">
                <a:ea typeface="华文新魏" pitchFamily="2" charset="-122"/>
              </a:rPr>
            </a:br>
            <a:r>
              <a:rPr lang="zh-CN" altLang="en-US" sz="5400" dirty="0" smtClean="0">
                <a:ea typeface="华文新魏" pitchFamily="2" charset="-122"/>
              </a:rPr>
              <a:t>（水坝坍塌问题）</a:t>
            </a:r>
            <a:endParaRPr lang="en-US" altLang="zh-CN" sz="5400" dirty="0" smtClean="0">
              <a:ea typeface="华文新魏" pitchFamily="2" charset="-122"/>
            </a:endParaRPr>
          </a:p>
        </p:txBody>
      </p:sp>
      <p:sp>
        <p:nvSpPr>
          <p:cNvPr id="12291" name="Rectangle 3"/>
          <p:cNvSpPr>
            <a:spLocks noGrp="1" noChangeArrowheads="1"/>
          </p:cNvSpPr>
          <p:nvPr>
            <p:ph type="body" idx="1"/>
          </p:nvPr>
        </p:nvSpPr>
        <p:spPr/>
        <p:txBody>
          <a:bodyPr/>
          <a:lstStyle/>
          <a:p>
            <a:pPr eaLnBrk="1" hangingPunct="1">
              <a:buFont typeface="Wingdings" pitchFamily="2" charset="2"/>
              <a:buNone/>
            </a:pPr>
            <a:endParaRPr lang="zh-CN" altLang="en-US" dirty="0" smtClean="0"/>
          </a:p>
        </p:txBody>
      </p:sp>
      <p:sp>
        <p:nvSpPr>
          <p:cNvPr id="12292" name="Line 4"/>
          <p:cNvSpPr>
            <a:spLocks noChangeShapeType="1"/>
          </p:cNvSpPr>
          <p:nvPr/>
        </p:nvSpPr>
        <p:spPr bwMode="auto">
          <a:xfrm>
            <a:off x="4643438" y="4221163"/>
            <a:ext cx="2376487" cy="12954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2293" name="Line 5"/>
          <p:cNvSpPr>
            <a:spLocks noChangeShapeType="1"/>
          </p:cNvSpPr>
          <p:nvPr/>
        </p:nvSpPr>
        <p:spPr bwMode="auto">
          <a:xfrm flipV="1">
            <a:off x="4643438" y="2924175"/>
            <a:ext cx="2305050" cy="12969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2294" name="Text Box 6"/>
          <p:cNvSpPr txBox="1">
            <a:spLocks noChangeArrowheads="1"/>
          </p:cNvSpPr>
          <p:nvPr/>
        </p:nvSpPr>
        <p:spPr bwMode="auto">
          <a:xfrm>
            <a:off x="6424613" y="3944938"/>
            <a:ext cx="100540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r>
              <a:rPr lang="zh-CN" altLang="en-US" dirty="0">
                <a:latin typeface="华文新魏" panose="02010800040101010101" pitchFamily="2" charset="-122"/>
                <a:ea typeface="华文新魏" panose="02010800040101010101" pitchFamily="2" charset="-122"/>
              </a:rPr>
              <a:t>空气</a:t>
            </a:r>
            <a:endParaRPr lang="en-US" altLang="zh-CN" dirty="0">
              <a:latin typeface="华文新魏" panose="02010800040101010101" pitchFamily="2" charset="-122"/>
              <a:ea typeface="华文新魏" panose="02010800040101010101" pitchFamily="2" charset="-122"/>
            </a:endParaRPr>
          </a:p>
        </p:txBody>
      </p:sp>
      <p:sp>
        <p:nvSpPr>
          <p:cNvPr id="12295" name="Text Box 7"/>
          <p:cNvSpPr txBox="1">
            <a:spLocks noChangeArrowheads="1"/>
          </p:cNvSpPr>
          <p:nvPr/>
        </p:nvSpPr>
        <p:spPr bwMode="auto">
          <a:xfrm>
            <a:off x="3111500" y="3657600"/>
            <a:ext cx="100540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r>
              <a:rPr lang="zh-CN" altLang="en-US" dirty="0" smtClean="0">
                <a:latin typeface="华文新魏" panose="02010800040101010101" pitchFamily="2" charset="-122"/>
                <a:ea typeface="华文新魏" panose="02010800040101010101" pitchFamily="2" charset="-122"/>
              </a:rPr>
              <a:t>真空</a:t>
            </a:r>
            <a:endParaRPr lang="en-US" altLang="zh-CN" dirty="0">
              <a:latin typeface="华文新魏" panose="02010800040101010101" pitchFamily="2" charset="-122"/>
              <a:ea typeface="华文新魏" panose="02010800040101010101" pitchFamily="2" charset="-122"/>
            </a:endParaRPr>
          </a:p>
        </p:txBody>
      </p:sp>
      <p:sp>
        <p:nvSpPr>
          <p:cNvPr id="12296" name="Text Box 8"/>
          <p:cNvSpPr txBox="1">
            <a:spLocks noChangeArrowheads="1"/>
          </p:cNvSpPr>
          <p:nvPr/>
        </p:nvSpPr>
        <p:spPr bwMode="auto">
          <a:xfrm>
            <a:off x="5795963" y="2741613"/>
            <a:ext cx="5950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r>
              <a:rPr lang="zh-CN" altLang="en-US" dirty="0">
                <a:latin typeface="华文新魏" panose="02010800040101010101" pitchFamily="2" charset="-122"/>
                <a:ea typeface="华文新魏" panose="02010800040101010101" pitchFamily="2" charset="-122"/>
              </a:rPr>
              <a:t>墙</a:t>
            </a:r>
            <a:endParaRPr lang="en-US" altLang="zh-CN"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31110186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54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a:xfrm>
            <a:off x="323528" y="1600200"/>
            <a:ext cx="8712968" cy="4525963"/>
          </a:xfrm>
        </p:spPr>
        <p:txBody>
          <a:bodyPr>
            <a:normAutofit/>
          </a:bodyPr>
          <a:lstStyle/>
          <a:p>
            <a:pPr marL="0" indent="0">
              <a:buNone/>
            </a:pPr>
            <a:r>
              <a:rPr lang="en-US" altLang="zh-CN" i="1" dirty="0" smtClean="0"/>
              <a:t>Levine L. E.  The expansion of a wedge of gas into a vacuum.    Proc. Cambridge </a:t>
            </a:r>
            <a:r>
              <a:rPr lang="en-US" altLang="zh-CN" i="1" dirty="0" err="1" smtClean="0"/>
              <a:t>Philos</a:t>
            </a:r>
            <a:r>
              <a:rPr lang="en-US" altLang="zh-CN" i="1" dirty="0" smtClean="0"/>
              <a:t> Soc., 1968,  64: 1151-1163.</a:t>
            </a:r>
          </a:p>
          <a:p>
            <a:pPr marL="0" indent="0">
              <a:buNone/>
            </a:pPr>
            <a:r>
              <a:rPr lang="en-US" altLang="zh-CN" i="1" dirty="0" smtClean="0"/>
              <a:t>Li </a:t>
            </a:r>
            <a:r>
              <a:rPr lang="en-US" altLang="zh-CN" i="1" dirty="0" err="1" smtClean="0"/>
              <a:t>Jiequan</a:t>
            </a:r>
            <a:r>
              <a:rPr lang="zh-CN" altLang="en-US" i="1" dirty="0" smtClean="0"/>
              <a:t>， </a:t>
            </a:r>
            <a:r>
              <a:rPr lang="en-US" altLang="zh-CN" i="1" dirty="0" smtClean="0"/>
              <a:t>On the two-dimensional gas expansion   for compressible Euler equation,  SIAM  J. Appl. Math. 62(2001/01) 831-852.</a:t>
            </a:r>
          </a:p>
          <a:p>
            <a:pPr marL="0" indent="0">
              <a:buNone/>
            </a:pPr>
            <a:r>
              <a:rPr lang="zh-CN" altLang="en-US" sz="4800" dirty="0" smtClean="0">
                <a:latin typeface="华文新魏" panose="02010800040101010101" pitchFamily="2" charset="-122"/>
                <a:ea typeface="华文新魏" panose="02010800040101010101" pitchFamily="2" charset="-122"/>
              </a:rPr>
              <a:t>（椭圆区域退缩为一点）</a:t>
            </a:r>
            <a:endParaRPr lang="en-US" altLang="zh-CN" sz="4800" dirty="0" smtClean="0">
              <a:latin typeface="华文新魏" panose="02010800040101010101" pitchFamily="2" charset="-122"/>
              <a:ea typeface="华文新魏" panose="02010800040101010101" pitchFamily="2" charset="-122"/>
            </a:endParaRPr>
          </a:p>
          <a:p>
            <a:pPr marL="0" indent="0">
              <a:buNone/>
            </a:pPr>
            <a:endParaRPr lang="en-US" altLang="zh-CN" dirty="0" smtClean="0"/>
          </a:p>
          <a:p>
            <a:pPr marL="0" indent="0">
              <a:buNone/>
            </a:pPr>
            <a:endParaRPr lang="zh-CN" altLang="en-US" dirty="0"/>
          </a:p>
        </p:txBody>
      </p:sp>
    </p:spTree>
    <p:extLst>
      <p:ext uri="{BB962C8B-B14F-4D97-AF65-F5344CB8AC3E}">
        <p14:creationId xmlns:p14="http://schemas.microsoft.com/office/powerpoint/2010/main" val="8759508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r>
              <a:rPr lang="zh-CN" altLang="en-US" sz="4800" dirty="0">
                <a:latin typeface="华文新魏" panose="02010800040101010101" pitchFamily="2" charset="-122"/>
                <a:ea typeface="华文新魏" panose="02010800040101010101" pitchFamily="2" charset="-122"/>
              </a:rPr>
              <a:t>激波反射问题</a:t>
            </a:r>
            <a:endParaRPr lang="en-US" altLang="zh-CN" sz="4800" dirty="0" smtClean="0"/>
          </a:p>
        </p:txBody>
      </p:sp>
      <p:sp>
        <p:nvSpPr>
          <p:cNvPr id="14339" name="Rectangle 3"/>
          <p:cNvSpPr>
            <a:spLocks noGrp="1" noChangeArrowheads="1"/>
          </p:cNvSpPr>
          <p:nvPr>
            <p:ph type="body" idx="1"/>
          </p:nvPr>
        </p:nvSpPr>
        <p:spPr>
          <a:xfrm>
            <a:off x="1315171" y="1989138"/>
            <a:ext cx="6872432" cy="4103687"/>
          </a:xfrm>
          <a:ln w="6350">
            <a:solidFill>
              <a:schemeClr val="tx1"/>
            </a:solidFill>
            <a:miter lim="800000"/>
            <a:headEnd/>
            <a:tailEnd/>
          </a:ln>
        </p:spPr>
        <p:txBody>
          <a:bodyPr/>
          <a:lstStyle/>
          <a:p>
            <a:pPr eaLnBrk="1" hangingPunct="1">
              <a:buFont typeface="Wingdings" pitchFamily="2" charset="2"/>
              <a:buNone/>
            </a:pPr>
            <a:endParaRPr lang="zh-CN" altLang="en-US" dirty="0" smtClean="0"/>
          </a:p>
        </p:txBody>
      </p:sp>
      <p:sp>
        <p:nvSpPr>
          <p:cNvPr id="14340" name="Rectangle 4"/>
          <p:cNvSpPr>
            <a:spLocks noChangeArrowheads="1"/>
          </p:cNvSpPr>
          <p:nvPr/>
        </p:nvSpPr>
        <p:spPr bwMode="auto">
          <a:xfrm>
            <a:off x="2843213" y="4797425"/>
            <a:ext cx="1512887" cy="714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endParaRPr lang="zh-CN" altLang="en-US"/>
          </a:p>
        </p:txBody>
      </p:sp>
      <p:sp>
        <p:nvSpPr>
          <p:cNvPr id="14341" name="Line 5"/>
          <p:cNvSpPr>
            <a:spLocks noChangeShapeType="1"/>
          </p:cNvSpPr>
          <p:nvPr/>
        </p:nvSpPr>
        <p:spPr bwMode="auto">
          <a:xfrm>
            <a:off x="2124075" y="5084763"/>
            <a:ext cx="2735263"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4342" name="Line 6"/>
          <p:cNvSpPr>
            <a:spLocks noChangeShapeType="1"/>
          </p:cNvSpPr>
          <p:nvPr/>
        </p:nvSpPr>
        <p:spPr bwMode="auto">
          <a:xfrm flipV="1">
            <a:off x="4140200" y="3573463"/>
            <a:ext cx="4465638" cy="180022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4343" name="Line 7"/>
          <p:cNvSpPr>
            <a:spLocks noChangeShapeType="1"/>
          </p:cNvSpPr>
          <p:nvPr/>
        </p:nvSpPr>
        <p:spPr bwMode="auto">
          <a:xfrm>
            <a:off x="2268538" y="5373688"/>
            <a:ext cx="28082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4344" name="Line 8"/>
          <p:cNvSpPr>
            <a:spLocks noChangeShapeType="1"/>
          </p:cNvSpPr>
          <p:nvPr/>
        </p:nvSpPr>
        <p:spPr bwMode="auto">
          <a:xfrm flipV="1">
            <a:off x="5076825" y="4292600"/>
            <a:ext cx="2663825" cy="10810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4345" name="Line 9"/>
          <p:cNvSpPr>
            <a:spLocks noChangeShapeType="1"/>
          </p:cNvSpPr>
          <p:nvPr/>
        </p:nvSpPr>
        <p:spPr bwMode="auto">
          <a:xfrm flipV="1">
            <a:off x="5076825" y="2997200"/>
            <a:ext cx="0" cy="2376488"/>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4346" name="Text Box 10"/>
          <p:cNvSpPr txBox="1">
            <a:spLocks noChangeArrowheads="1"/>
          </p:cNvSpPr>
          <p:nvPr/>
        </p:nvSpPr>
        <p:spPr bwMode="auto">
          <a:xfrm>
            <a:off x="3657945" y="4089400"/>
            <a:ext cx="12202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r>
              <a:rPr lang="zh-CN" altLang="en-US" dirty="0" smtClean="0">
                <a:latin typeface="华文新魏" panose="02010800040101010101" pitchFamily="2" charset="-122"/>
                <a:ea typeface="华文新魏" panose="02010800040101010101" pitchFamily="2" charset="-122"/>
              </a:rPr>
              <a:t>状态 </a:t>
            </a:r>
            <a:r>
              <a:rPr lang="en-US" altLang="zh-CN" sz="2400" dirty="0" smtClean="0"/>
              <a:t>I</a:t>
            </a:r>
            <a:endParaRPr lang="en-US" altLang="zh-CN" sz="2400" dirty="0"/>
          </a:p>
        </p:txBody>
      </p:sp>
      <p:sp>
        <p:nvSpPr>
          <p:cNvPr id="14347" name="Text Box 11"/>
          <p:cNvSpPr txBox="1">
            <a:spLocks noChangeArrowheads="1"/>
          </p:cNvSpPr>
          <p:nvPr/>
        </p:nvSpPr>
        <p:spPr bwMode="auto">
          <a:xfrm>
            <a:off x="5632450" y="3873500"/>
            <a:ext cx="133562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r>
              <a:rPr lang="zh-CN" altLang="en-US" dirty="0" smtClean="0">
                <a:latin typeface="华文新魏" panose="02010800040101010101" pitchFamily="2" charset="-122"/>
                <a:ea typeface="华文新魏" panose="02010800040101010101" pitchFamily="2" charset="-122"/>
              </a:rPr>
              <a:t>状态 </a:t>
            </a:r>
            <a:r>
              <a:rPr lang="en-US" altLang="zh-CN" sz="2400" dirty="0" smtClean="0"/>
              <a:t>II</a:t>
            </a:r>
            <a:endParaRPr lang="en-US" altLang="zh-CN" sz="2400" dirty="0"/>
          </a:p>
        </p:txBody>
      </p:sp>
      <p:sp>
        <p:nvSpPr>
          <p:cNvPr id="3" name="TextBox 2"/>
          <p:cNvSpPr txBox="1"/>
          <p:nvPr/>
        </p:nvSpPr>
        <p:spPr>
          <a:xfrm>
            <a:off x="4627047" y="5373688"/>
            <a:ext cx="1005403" cy="584775"/>
          </a:xfrm>
          <a:prstGeom prst="rect">
            <a:avLst/>
          </a:prstGeom>
          <a:noFill/>
        </p:spPr>
        <p:txBody>
          <a:bodyPr wrap="none" rtlCol="0">
            <a:spAutoFit/>
          </a:bodyPr>
          <a:lstStyle/>
          <a:p>
            <a:r>
              <a:rPr lang="zh-CN" altLang="en-US" sz="3200" dirty="0" smtClean="0">
                <a:latin typeface="华文新魏" panose="02010800040101010101" pitchFamily="2" charset="-122"/>
                <a:ea typeface="华文新魏" panose="02010800040101010101" pitchFamily="2" charset="-122"/>
              </a:rPr>
              <a:t>固壁</a:t>
            </a:r>
            <a:endParaRPr lang="zh-CN" altLang="en-US" sz="32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42073366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normAutofit/>
          </a:bodyPr>
          <a:lstStyle/>
          <a:p>
            <a:r>
              <a:rPr lang="zh-CN" altLang="en-US" sz="4800" dirty="0" smtClean="0">
                <a:latin typeface="华文新魏" panose="02010800040101010101" pitchFamily="2" charset="-122"/>
                <a:ea typeface="华文新魏" panose="02010800040101010101" pitchFamily="2" charset="-122"/>
              </a:rPr>
              <a:t>正则反射</a:t>
            </a:r>
            <a:endParaRPr lang="en-US" altLang="zh-CN" sz="4800" dirty="0">
              <a:latin typeface="华文新魏" panose="02010800040101010101" pitchFamily="2" charset="-122"/>
              <a:ea typeface="华文新魏" panose="02010800040101010101" pitchFamily="2" charset="-122"/>
            </a:endParaRPr>
          </a:p>
        </p:txBody>
      </p:sp>
      <p:pic>
        <p:nvPicPr>
          <p:cNvPr id="117763"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l="45097" t="27777" b="11212"/>
          <a:stretch>
            <a:fillRect/>
          </a:stretch>
        </p:blipFill>
        <p:spPr>
          <a:xfrm>
            <a:off x="1219200" y="1600200"/>
            <a:ext cx="6172200" cy="4908550"/>
          </a:xfrm>
        </p:spPr>
      </p:pic>
    </p:spTree>
    <p:extLst>
      <p:ext uri="{BB962C8B-B14F-4D97-AF65-F5344CB8AC3E}">
        <p14:creationId xmlns:p14="http://schemas.microsoft.com/office/powerpoint/2010/main" val="18306722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zh-CN" altLang="en-US" sz="5400" dirty="0" smtClean="0">
                <a:latin typeface="华文新魏" panose="02010800040101010101" pitchFamily="2" charset="-122"/>
                <a:ea typeface="华文新魏" panose="02010800040101010101" pitchFamily="2" charset="-122"/>
              </a:rPr>
              <a:t>马赫反射</a:t>
            </a:r>
            <a:endParaRPr lang="en-US" altLang="zh-CN" sz="5400" dirty="0">
              <a:latin typeface="华文新魏" panose="02010800040101010101" pitchFamily="2" charset="-122"/>
              <a:ea typeface="华文新魏" panose="02010800040101010101" pitchFamily="2" charset="-122"/>
            </a:endParaRPr>
          </a:p>
        </p:txBody>
      </p:sp>
      <p:sp>
        <p:nvSpPr>
          <p:cNvPr id="92163" name="Rectangle 3" descr="Rectangle: Click to edit Master text styles&#10;Second level&#10;Third level&#10;Fourth level&#10;Fifth level"/>
          <p:cNvSpPr>
            <a:spLocks noGrp="1" noChangeArrowheads="1"/>
          </p:cNvSpPr>
          <p:nvPr>
            <p:ph type="body" idx="1"/>
          </p:nvPr>
        </p:nvSpPr>
        <p:spPr/>
        <p:txBody>
          <a:bodyPr/>
          <a:lstStyle/>
          <a:p>
            <a:endParaRPr lang="zh-CN" altLang="en-US"/>
          </a:p>
        </p:txBody>
      </p:sp>
      <p:graphicFrame>
        <p:nvGraphicFramePr>
          <p:cNvPr id="92164" name="Object 4"/>
          <p:cNvGraphicFramePr>
            <a:graphicFrameLocks noChangeAspect="1"/>
          </p:cNvGraphicFramePr>
          <p:nvPr/>
        </p:nvGraphicFramePr>
        <p:xfrm>
          <a:off x="1350963" y="1438275"/>
          <a:ext cx="6443662" cy="3981450"/>
        </p:xfrm>
        <a:graphic>
          <a:graphicData uri="http://schemas.openxmlformats.org/presentationml/2006/ole">
            <mc:AlternateContent xmlns:mc="http://schemas.openxmlformats.org/markup-compatibility/2006">
              <mc:Choice xmlns:v="urn:schemas-microsoft-com:vml" Requires="v">
                <p:oleObj spid="_x0000_s21506" name="CorelDRAW" r:id="rId3" imgW="6443280" imgH="3981960" progId="CorelDRAW.Graphic.10">
                  <p:embed/>
                </p:oleObj>
              </mc:Choice>
              <mc:Fallback>
                <p:oleObj name="CorelDRAW" r:id="rId3" imgW="6443280" imgH="3981960" progId="CorelDRAW.Graphic.10">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0963" y="1438275"/>
                        <a:ext cx="6443662" cy="3981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556157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i="1" dirty="0" err="1" smtClean="0"/>
              <a:t>G.Q.Chen</a:t>
            </a:r>
            <a:r>
              <a:rPr lang="en-US" altLang="zh-CN" i="1" dirty="0" smtClean="0"/>
              <a:t> and </a:t>
            </a:r>
            <a:r>
              <a:rPr lang="en-US" altLang="zh-CN" i="1" dirty="0" err="1" smtClean="0"/>
              <a:t>M.Feldman</a:t>
            </a:r>
            <a:r>
              <a:rPr lang="en-US" altLang="zh-CN" i="1" dirty="0" smtClean="0"/>
              <a:t>, </a:t>
            </a:r>
          </a:p>
          <a:p>
            <a:pPr marL="0" indent="0">
              <a:buNone/>
            </a:pPr>
            <a:r>
              <a:rPr lang="en-US" altLang="zh-CN" i="1" dirty="0"/>
              <a:t> </a:t>
            </a:r>
            <a:r>
              <a:rPr lang="en-US" altLang="zh-CN" i="1" dirty="0" smtClean="0"/>
              <a:t>  Global solution to shock reflection by large</a:t>
            </a:r>
          </a:p>
          <a:p>
            <a:pPr marL="0" indent="0">
              <a:buNone/>
            </a:pPr>
            <a:r>
              <a:rPr lang="en-US" altLang="zh-CN" i="1" dirty="0"/>
              <a:t> </a:t>
            </a:r>
            <a:r>
              <a:rPr lang="en-US" altLang="zh-CN" i="1" dirty="0" smtClean="0"/>
              <a:t>  wedges for potential flow,  Ann. Math. 2010,</a:t>
            </a:r>
          </a:p>
          <a:p>
            <a:pPr marL="0" indent="0">
              <a:buNone/>
            </a:pPr>
            <a:r>
              <a:rPr lang="en-US" altLang="zh-CN" i="1" dirty="0"/>
              <a:t> </a:t>
            </a:r>
            <a:r>
              <a:rPr lang="en-US" altLang="zh-CN" i="1" dirty="0" smtClean="0"/>
              <a:t>  vol.171,  1067-1182    </a:t>
            </a:r>
          </a:p>
          <a:p>
            <a:r>
              <a:rPr lang="en-US" altLang="zh-CN" i="1" dirty="0" err="1" smtClean="0"/>
              <a:t>S.X.Chen</a:t>
            </a:r>
            <a:r>
              <a:rPr lang="en-US" altLang="zh-CN" i="1" dirty="0" smtClean="0"/>
              <a:t>,  Mach configuration in pseudo-stationary compressible flow,  Jour. AMS</a:t>
            </a:r>
          </a:p>
          <a:p>
            <a:pPr marL="0" indent="0">
              <a:buNone/>
            </a:pPr>
            <a:r>
              <a:rPr lang="en-US" altLang="zh-CN" i="1" dirty="0"/>
              <a:t> </a:t>
            </a:r>
            <a:r>
              <a:rPr lang="en-US" altLang="zh-CN" i="1" dirty="0" smtClean="0"/>
              <a:t>   2008, vol.21, 63-100</a:t>
            </a:r>
            <a:endParaRPr lang="zh-CN" altLang="en-US" i="1" dirty="0"/>
          </a:p>
        </p:txBody>
      </p:sp>
    </p:spTree>
    <p:extLst>
      <p:ext uri="{BB962C8B-B14F-4D97-AF65-F5344CB8AC3E}">
        <p14:creationId xmlns:p14="http://schemas.microsoft.com/office/powerpoint/2010/main" val="277078557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a:bodyPr>
          <a:lstStyle/>
          <a:p>
            <a:r>
              <a:rPr lang="zh-CN" altLang="en-US" sz="5400" dirty="0">
                <a:latin typeface="华文新魏" panose="02010800040101010101" pitchFamily="2" charset="-122"/>
                <a:ea typeface="华文新魏" panose="02010800040101010101" pitchFamily="2" charset="-122"/>
              </a:rPr>
              <a:t>激波绕射问题</a:t>
            </a:r>
            <a:endParaRPr lang="en-US" altLang="zh-CN" sz="5400" dirty="0" smtClean="0"/>
          </a:p>
        </p:txBody>
      </p:sp>
      <p:sp>
        <p:nvSpPr>
          <p:cNvPr id="16387" name="Rectangle 3"/>
          <p:cNvSpPr>
            <a:spLocks noGrp="1" noChangeArrowheads="1"/>
          </p:cNvSpPr>
          <p:nvPr>
            <p:ph type="body" idx="1"/>
          </p:nvPr>
        </p:nvSpPr>
        <p:spPr>
          <a:xfrm>
            <a:off x="971550" y="1989138"/>
            <a:ext cx="7559675" cy="4103687"/>
          </a:xfrm>
          <a:ln w="6350">
            <a:solidFill>
              <a:schemeClr val="tx1"/>
            </a:solidFill>
            <a:miter lim="800000"/>
            <a:headEnd/>
            <a:tailEnd/>
          </a:ln>
        </p:spPr>
        <p:txBody>
          <a:bodyPr/>
          <a:lstStyle/>
          <a:p>
            <a:pPr eaLnBrk="1" hangingPunct="1">
              <a:buFont typeface="Wingdings" pitchFamily="2" charset="2"/>
              <a:buNone/>
            </a:pPr>
            <a:endParaRPr lang="zh-CN" altLang="en-US" smtClean="0"/>
          </a:p>
        </p:txBody>
      </p:sp>
      <p:sp>
        <p:nvSpPr>
          <p:cNvPr id="16388" name="Rectangle 4"/>
          <p:cNvSpPr>
            <a:spLocks noChangeArrowheads="1"/>
          </p:cNvSpPr>
          <p:nvPr/>
        </p:nvSpPr>
        <p:spPr bwMode="auto">
          <a:xfrm>
            <a:off x="2843213" y="4797425"/>
            <a:ext cx="1512887" cy="714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endParaRPr lang="zh-CN" altLang="en-US"/>
          </a:p>
        </p:txBody>
      </p:sp>
      <p:sp>
        <p:nvSpPr>
          <p:cNvPr id="16389" name="Line 5"/>
          <p:cNvSpPr>
            <a:spLocks noChangeShapeType="1"/>
          </p:cNvSpPr>
          <p:nvPr/>
        </p:nvSpPr>
        <p:spPr bwMode="auto">
          <a:xfrm>
            <a:off x="2124075" y="5084763"/>
            <a:ext cx="2735263"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6390" name="Line 6"/>
          <p:cNvSpPr>
            <a:spLocks noChangeShapeType="1"/>
          </p:cNvSpPr>
          <p:nvPr/>
        </p:nvSpPr>
        <p:spPr bwMode="auto">
          <a:xfrm flipV="1">
            <a:off x="4140200" y="3573463"/>
            <a:ext cx="4465638" cy="180022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6391" name="Line 7"/>
          <p:cNvSpPr>
            <a:spLocks noChangeShapeType="1"/>
          </p:cNvSpPr>
          <p:nvPr/>
        </p:nvSpPr>
        <p:spPr bwMode="auto">
          <a:xfrm>
            <a:off x="2268538" y="5373688"/>
            <a:ext cx="28082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6392" name="Line 8"/>
          <p:cNvSpPr>
            <a:spLocks noChangeShapeType="1"/>
          </p:cNvSpPr>
          <p:nvPr/>
        </p:nvSpPr>
        <p:spPr bwMode="auto">
          <a:xfrm>
            <a:off x="5076825" y="5373688"/>
            <a:ext cx="2808288" cy="3603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6393" name="Line 9"/>
          <p:cNvSpPr>
            <a:spLocks noChangeShapeType="1"/>
          </p:cNvSpPr>
          <p:nvPr/>
        </p:nvSpPr>
        <p:spPr bwMode="auto">
          <a:xfrm flipV="1">
            <a:off x="5076825" y="2997200"/>
            <a:ext cx="0" cy="2376488"/>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6394" name="Text Box 10"/>
          <p:cNvSpPr txBox="1">
            <a:spLocks noChangeArrowheads="1"/>
          </p:cNvSpPr>
          <p:nvPr/>
        </p:nvSpPr>
        <p:spPr bwMode="auto">
          <a:xfrm>
            <a:off x="3616325" y="4089400"/>
            <a:ext cx="1217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r>
              <a:rPr lang="zh-CN" altLang="en-US" dirty="0">
                <a:latin typeface="华文新魏" panose="02010800040101010101" pitchFamily="2" charset="-122"/>
                <a:ea typeface="华文新魏" panose="02010800040101010101" pitchFamily="2" charset="-122"/>
              </a:rPr>
              <a:t>状态</a:t>
            </a:r>
            <a:r>
              <a:rPr lang="en-US" altLang="zh-CN" sz="2400" dirty="0" smtClean="0"/>
              <a:t> </a:t>
            </a:r>
            <a:r>
              <a:rPr lang="en-US" altLang="zh-CN" sz="2400" dirty="0"/>
              <a:t>I</a:t>
            </a:r>
          </a:p>
        </p:txBody>
      </p:sp>
      <p:sp>
        <p:nvSpPr>
          <p:cNvPr id="16395" name="Text Box 11"/>
          <p:cNvSpPr txBox="1">
            <a:spLocks noChangeArrowheads="1"/>
          </p:cNvSpPr>
          <p:nvPr/>
        </p:nvSpPr>
        <p:spPr bwMode="auto">
          <a:xfrm>
            <a:off x="5632450" y="4195763"/>
            <a:ext cx="133241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r>
              <a:rPr lang="zh-CN" altLang="en-US" dirty="0">
                <a:latin typeface="华文新魏" panose="02010800040101010101" pitchFamily="2" charset="-122"/>
                <a:ea typeface="华文新魏" panose="02010800040101010101" pitchFamily="2" charset="-122"/>
              </a:rPr>
              <a:t>状态</a:t>
            </a:r>
            <a:r>
              <a:rPr lang="en-US" altLang="zh-CN" sz="2400" dirty="0" smtClean="0"/>
              <a:t> </a:t>
            </a:r>
            <a:r>
              <a:rPr lang="en-US" altLang="zh-CN" sz="2400" dirty="0"/>
              <a:t>II</a:t>
            </a:r>
          </a:p>
        </p:txBody>
      </p:sp>
      <p:sp>
        <p:nvSpPr>
          <p:cNvPr id="16396" name="Text Box 12"/>
          <p:cNvSpPr txBox="1">
            <a:spLocks noChangeArrowheads="1"/>
          </p:cNvSpPr>
          <p:nvPr/>
        </p:nvSpPr>
        <p:spPr bwMode="auto">
          <a:xfrm>
            <a:off x="4119563" y="5529263"/>
            <a:ext cx="100540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kumimoji="1" sz="3200">
                <a:solidFill>
                  <a:schemeClr val="tx1"/>
                </a:solidFill>
                <a:latin typeface="Tahoma" pitchFamily="34" charset="0"/>
                <a:ea typeface="宋体" charset="-122"/>
              </a:defRPr>
            </a:lvl1pPr>
            <a:lvl2pPr marL="742950" indent="-285750" eaLnBrk="0" hangingPunct="0">
              <a:defRPr kumimoji="1" sz="3200">
                <a:solidFill>
                  <a:schemeClr val="tx1"/>
                </a:solidFill>
                <a:latin typeface="Tahoma" pitchFamily="34" charset="0"/>
                <a:ea typeface="宋体" charset="-122"/>
              </a:defRPr>
            </a:lvl2pPr>
            <a:lvl3pPr marL="1143000" indent="-228600" eaLnBrk="0" hangingPunct="0">
              <a:defRPr kumimoji="1" sz="3200">
                <a:solidFill>
                  <a:schemeClr val="tx1"/>
                </a:solidFill>
                <a:latin typeface="Tahoma" pitchFamily="34" charset="0"/>
                <a:ea typeface="宋体" charset="-122"/>
              </a:defRPr>
            </a:lvl3pPr>
            <a:lvl4pPr marL="1600200" indent="-228600" eaLnBrk="0" hangingPunct="0">
              <a:defRPr kumimoji="1" sz="3200">
                <a:solidFill>
                  <a:schemeClr val="tx1"/>
                </a:solidFill>
                <a:latin typeface="Tahoma" pitchFamily="34" charset="0"/>
                <a:ea typeface="宋体" charset="-122"/>
              </a:defRPr>
            </a:lvl4pPr>
            <a:lvl5pPr marL="2057400" indent="-228600" eaLnBrk="0" hangingPunct="0">
              <a:defRPr kumimoji="1" sz="3200">
                <a:solidFill>
                  <a:schemeClr val="tx1"/>
                </a:solidFill>
                <a:latin typeface="Tahoma" pitchFamily="34" charset="0"/>
                <a:ea typeface="宋体" charset="-122"/>
              </a:defRPr>
            </a:lvl5pPr>
            <a:lvl6pPr marL="2514600" indent="-228600" eaLnBrk="0" fontAlgn="base" hangingPunct="0">
              <a:spcBef>
                <a:spcPct val="50000"/>
              </a:spcBef>
              <a:spcAft>
                <a:spcPct val="0"/>
              </a:spcAft>
              <a:defRPr kumimoji="1" sz="3200">
                <a:solidFill>
                  <a:schemeClr val="tx1"/>
                </a:solidFill>
                <a:latin typeface="Tahoma" pitchFamily="34" charset="0"/>
                <a:ea typeface="宋体" charset="-122"/>
              </a:defRPr>
            </a:lvl6pPr>
            <a:lvl7pPr marL="2971800" indent="-228600" eaLnBrk="0" fontAlgn="base" hangingPunct="0">
              <a:spcBef>
                <a:spcPct val="50000"/>
              </a:spcBef>
              <a:spcAft>
                <a:spcPct val="0"/>
              </a:spcAft>
              <a:defRPr kumimoji="1" sz="3200">
                <a:solidFill>
                  <a:schemeClr val="tx1"/>
                </a:solidFill>
                <a:latin typeface="Tahoma" pitchFamily="34" charset="0"/>
                <a:ea typeface="宋体" charset="-122"/>
              </a:defRPr>
            </a:lvl7pPr>
            <a:lvl8pPr marL="3429000" indent="-228600" eaLnBrk="0" fontAlgn="base" hangingPunct="0">
              <a:spcBef>
                <a:spcPct val="50000"/>
              </a:spcBef>
              <a:spcAft>
                <a:spcPct val="0"/>
              </a:spcAft>
              <a:defRPr kumimoji="1" sz="3200">
                <a:solidFill>
                  <a:schemeClr val="tx1"/>
                </a:solidFill>
                <a:latin typeface="Tahoma" pitchFamily="34" charset="0"/>
                <a:ea typeface="宋体" charset="-122"/>
              </a:defRPr>
            </a:lvl8pPr>
            <a:lvl9pPr marL="3886200" indent="-228600" eaLnBrk="0" fontAlgn="base" hangingPunct="0">
              <a:spcBef>
                <a:spcPct val="50000"/>
              </a:spcBef>
              <a:spcAft>
                <a:spcPct val="0"/>
              </a:spcAft>
              <a:defRPr kumimoji="1" sz="3200">
                <a:solidFill>
                  <a:schemeClr val="tx1"/>
                </a:solidFill>
                <a:latin typeface="Tahoma" pitchFamily="34" charset="0"/>
                <a:ea typeface="宋体" charset="-122"/>
              </a:defRPr>
            </a:lvl9pPr>
          </a:lstStyle>
          <a:p>
            <a:pPr eaLnBrk="1" hangingPunct="1"/>
            <a:r>
              <a:rPr lang="zh-CN" altLang="en-US" dirty="0" smtClean="0">
                <a:latin typeface="华文新魏" panose="02010800040101010101" pitchFamily="2" charset="-122"/>
                <a:ea typeface="华文新魏" panose="02010800040101010101" pitchFamily="2" charset="-122"/>
              </a:rPr>
              <a:t>固壁</a:t>
            </a:r>
            <a:endParaRPr lang="en-US" altLang="zh-CN" sz="2400" dirty="0"/>
          </a:p>
        </p:txBody>
      </p:sp>
    </p:spTree>
    <p:extLst>
      <p:ext uri="{BB962C8B-B14F-4D97-AF65-F5344CB8AC3E}">
        <p14:creationId xmlns:p14="http://schemas.microsoft.com/office/powerpoint/2010/main" val="18825525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zh-CN" altLang="en-US" b="1">
                <a:ea typeface="华文新魏" pitchFamily="2" charset="-122"/>
              </a:rPr>
              <a:t>后台阶问题</a:t>
            </a:r>
          </a:p>
        </p:txBody>
      </p:sp>
      <p:graphicFrame>
        <p:nvGraphicFramePr>
          <p:cNvPr id="18" name="内容占位符 17"/>
          <p:cNvGraphicFramePr>
            <a:graphicFrameLocks noGrp="1"/>
          </p:cNvGraphicFramePr>
          <p:nvPr>
            <p:ph idx="1"/>
            <p:extLst>
              <p:ext uri="{D42A27DB-BD31-4B8C-83A1-F6EECF244321}">
                <p14:modId xmlns:p14="http://schemas.microsoft.com/office/powerpoint/2010/main" val="1158459406"/>
              </p:ext>
            </p:extLst>
          </p:nvPr>
        </p:nvGraphicFramePr>
        <p:xfrm>
          <a:off x="467544" y="152605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直接连接符 5"/>
          <p:cNvCxnSpPr/>
          <p:nvPr/>
        </p:nvCxnSpPr>
        <p:spPr>
          <a:xfrm>
            <a:off x="1403648" y="3789040"/>
            <a:ext cx="2304256"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8" name="直接连接符 7"/>
          <p:cNvCxnSpPr/>
          <p:nvPr/>
        </p:nvCxnSpPr>
        <p:spPr>
          <a:xfrm>
            <a:off x="3707904" y="3789040"/>
            <a:ext cx="0" cy="1584176"/>
          </a:xfrm>
          <a:prstGeom prst="line">
            <a:avLst/>
          </a:prstGeom>
          <a:ln w="38100"/>
        </p:spPr>
        <p:style>
          <a:lnRef idx="1">
            <a:schemeClr val="dk1"/>
          </a:lnRef>
          <a:fillRef idx="0">
            <a:schemeClr val="dk1"/>
          </a:fillRef>
          <a:effectRef idx="0">
            <a:schemeClr val="dk1"/>
          </a:effectRef>
          <a:fontRef idx="minor">
            <a:schemeClr val="tx1"/>
          </a:fontRef>
        </p:style>
      </p:cxnSp>
      <p:cxnSp>
        <p:nvCxnSpPr>
          <p:cNvPr id="10" name="直接连接符 9"/>
          <p:cNvCxnSpPr/>
          <p:nvPr/>
        </p:nvCxnSpPr>
        <p:spPr>
          <a:xfrm flipV="1">
            <a:off x="3707904" y="2492896"/>
            <a:ext cx="0" cy="12961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2267744" y="2708920"/>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860032" y="3870560"/>
            <a:ext cx="1345240" cy="584775"/>
          </a:xfrm>
          <a:prstGeom prst="rect">
            <a:avLst/>
          </a:prstGeom>
          <a:noFill/>
        </p:spPr>
        <p:txBody>
          <a:bodyPr wrap="none" rtlCol="0">
            <a:spAutoFit/>
          </a:bodyPr>
          <a:lstStyle/>
          <a:p>
            <a:r>
              <a:rPr lang="zh-CN" altLang="en-US" sz="3200" dirty="0" smtClean="0">
                <a:latin typeface="华文新魏" panose="02010800040101010101" pitchFamily="2" charset="-122"/>
                <a:ea typeface="华文新魏" panose="02010800040101010101" pitchFamily="2" charset="-122"/>
              </a:rPr>
              <a:t>状态</a:t>
            </a:r>
            <a:r>
              <a:rPr lang="en-US" altLang="zh-CN" sz="3200" dirty="0">
                <a:latin typeface="华文新魏" panose="02010800040101010101" pitchFamily="2" charset="-122"/>
                <a:ea typeface="华文新魏" panose="02010800040101010101" pitchFamily="2" charset="-122"/>
              </a:rPr>
              <a:t> </a:t>
            </a:r>
            <a:r>
              <a:rPr lang="en-US" altLang="zh-CN" sz="3200" dirty="0" smtClean="0">
                <a:latin typeface="华文新魏" panose="02010800040101010101" pitchFamily="2" charset="-122"/>
                <a:ea typeface="华文新魏" panose="02010800040101010101" pitchFamily="2" charset="-122"/>
              </a:rPr>
              <a:t>II</a:t>
            </a:r>
            <a:endParaRPr lang="zh-CN" altLang="en-US" sz="3200" dirty="0">
              <a:latin typeface="华文新魏" panose="02010800040101010101" pitchFamily="2" charset="-122"/>
              <a:ea typeface="华文新魏" panose="02010800040101010101" pitchFamily="2" charset="-122"/>
            </a:endParaRPr>
          </a:p>
        </p:txBody>
      </p:sp>
      <p:sp>
        <p:nvSpPr>
          <p:cNvPr id="21" name="TextBox 20"/>
          <p:cNvSpPr txBox="1"/>
          <p:nvPr/>
        </p:nvSpPr>
        <p:spPr>
          <a:xfrm>
            <a:off x="1763688" y="2996952"/>
            <a:ext cx="1225015" cy="584775"/>
          </a:xfrm>
          <a:prstGeom prst="rect">
            <a:avLst/>
          </a:prstGeom>
          <a:noFill/>
        </p:spPr>
        <p:txBody>
          <a:bodyPr wrap="none" rtlCol="0">
            <a:spAutoFit/>
          </a:bodyPr>
          <a:lstStyle/>
          <a:p>
            <a:r>
              <a:rPr lang="zh-CN" altLang="en-US" sz="3200" dirty="0" smtClean="0">
                <a:latin typeface="华文新魏" panose="02010800040101010101" pitchFamily="2" charset="-122"/>
                <a:ea typeface="华文新魏" panose="02010800040101010101" pitchFamily="2" charset="-122"/>
              </a:rPr>
              <a:t>状态 </a:t>
            </a:r>
            <a:r>
              <a:rPr lang="en-US" altLang="zh-CN" sz="3200" dirty="0" smtClean="0">
                <a:latin typeface="华文新魏" panose="02010800040101010101" pitchFamily="2" charset="-122"/>
                <a:ea typeface="华文新魏" panose="02010800040101010101" pitchFamily="2" charset="-122"/>
              </a:rPr>
              <a:t>I</a:t>
            </a:r>
            <a:endParaRPr lang="zh-CN" altLang="en-US" sz="3200" dirty="0">
              <a:latin typeface="华文新魏" panose="02010800040101010101" pitchFamily="2" charset="-122"/>
              <a:ea typeface="华文新魏" panose="02010800040101010101" pitchFamily="2" charset="-122"/>
            </a:endParaRPr>
          </a:p>
        </p:txBody>
      </p:sp>
      <p:sp>
        <p:nvSpPr>
          <p:cNvPr id="22" name="TextBox 21"/>
          <p:cNvSpPr txBox="1"/>
          <p:nvPr/>
        </p:nvSpPr>
        <p:spPr>
          <a:xfrm>
            <a:off x="2267744" y="4455335"/>
            <a:ext cx="1005403" cy="584775"/>
          </a:xfrm>
          <a:prstGeom prst="rect">
            <a:avLst/>
          </a:prstGeom>
          <a:noFill/>
        </p:spPr>
        <p:txBody>
          <a:bodyPr wrap="none" rtlCol="0">
            <a:spAutoFit/>
          </a:bodyPr>
          <a:lstStyle/>
          <a:p>
            <a:r>
              <a:rPr lang="zh-CN" altLang="en-US" sz="3200" dirty="0" smtClean="0">
                <a:latin typeface="华文新魏" panose="02010800040101010101" pitchFamily="2" charset="-122"/>
                <a:ea typeface="华文新魏" panose="02010800040101010101" pitchFamily="2" charset="-122"/>
              </a:rPr>
              <a:t>固壁</a:t>
            </a:r>
            <a:endParaRPr lang="zh-CN" altLang="en-US" sz="32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38585242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476672"/>
            <a:ext cx="8229600" cy="1143000"/>
          </a:xfrm>
        </p:spPr>
        <p:txBody>
          <a:bodyPr>
            <a:noAutofit/>
          </a:bodyPr>
          <a:lstStyle/>
          <a:p>
            <a:r>
              <a:rPr lang="zh-CN" altLang="en-US" sz="5400" dirty="0" smtClean="0">
                <a:latin typeface="华文新魏" panose="02010800040101010101" pitchFamily="2" charset="-122"/>
                <a:ea typeface="华文新魏" panose="02010800040101010101" pitchFamily="2" charset="-122"/>
              </a:rPr>
              <a:t>向高维</a:t>
            </a:r>
            <a:r>
              <a:rPr lang="zh-CN" altLang="en-US" sz="5400" dirty="0">
                <a:latin typeface="华文新魏" panose="02010800040101010101" pitchFamily="2" charset="-122"/>
                <a:ea typeface="华文新魏" panose="02010800040101010101" pitchFamily="2" charset="-122"/>
              </a:rPr>
              <a:t>（首先是二维</a:t>
            </a:r>
            <a:r>
              <a:rPr lang="zh-CN" altLang="en-US" sz="5400" dirty="0" smtClean="0">
                <a:latin typeface="华文新魏" panose="02010800040101010101" pitchFamily="2" charset="-122"/>
                <a:ea typeface="华文新魏" panose="02010800040101010101" pitchFamily="2" charset="-122"/>
              </a:rPr>
              <a:t>）</a:t>
            </a:r>
            <a:r>
              <a:rPr lang="en-US" altLang="zh-CN" sz="5400" dirty="0" smtClean="0">
                <a:latin typeface="华文新魏" panose="02010800040101010101" pitchFamily="2" charset="-122"/>
                <a:ea typeface="华文新魏" panose="02010800040101010101" pitchFamily="2" charset="-122"/>
              </a:rPr>
              <a:t/>
            </a:r>
            <a:br>
              <a:rPr lang="en-US" altLang="zh-CN" sz="5400" dirty="0" smtClean="0">
                <a:latin typeface="华文新魏" panose="02010800040101010101" pitchFamily="2" charset="-122"/>
                <a:ea typeface="华文新魏" panose="02010800040101010101" pitchFamily="2" charset="-122"/>
              </a:rPr>
            </a:br>
            <a:r>
              <a:rPr lang="zh-CN" altLang="en-US" sz="5400" dirty="0" smtClean="0">
                <a:latin typeface="华文新魏" panose="02010800040101010101" pitchFamily="2" charset="-122"/>
                <a:ea typeface="华文新魏" panose="02010800040101010101" pitchFamily="2" charset="-122"/>
              </a:rPr>
              <a:t>情形的推广</a:t>
            </a:r>
            <a:endParaRPr lang="zh-CN" altLang="en-US" sz="54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a:xfrm>
            <a:off x="467544" y="1988840"/>
            <a:ext cx="8424936" cy="4525963"/>
          </a:xfrm>
        </p:spPr>
        <p:txBody>
          <a:bodyPr>
            <a:normAutofit/>
          </a:bodyPr>
          <a:lstStyle/>
          <a:p>
            <a:r>
              <a:rPr lang="zh-CN" altLang="en-US" sz="3600" dirty="0" smtClean="0">
                <a:latin typeface="华文新魏" panose="02010800040101010101" pitchFamily="2" charset="-122"/>
                <a:ea typeface="华文新魏" panose="02010800040101010101" pitchFamily="2" charset="-122"/>
              </a:rPr>
              <a:t>初始值为在两个半平面上分别为常数的情形仍是一维问题</a:t>
            </a:r>
            <a:endParaRPr lang="en-US" altLang="zh-CN" sz="3600" dirty="0" smtClean="0">
              <a:latin typeface="华文新魏" panose="02010800040101010101" pitchFamily="2" charset="-122"/>
              <a:ea typeface="华文新魏" panose="02010800040101010101" pitchFamily="2" charset="-122"/>
            </a:endParaRPr>
          </a:p>
          <a:p>
            <a:r>
              <a:rPr lang="zh-CN" altLang="en-US" sz="3600" dirty="0" smtClean="0">
                <a:latin typeface="华文新魏" panose="02010800040101010101" pitchFamily="2" charset="-122"/>
                <a:ea typeface="华文新魏" panose="02010800040101010101" pitchFamily="2" charset="-122"/>
              </a:rPr>
              <a:t>初始值在由曲线分割的两个区域上分别为常数的情形，常数与一般可微函数无实质区别（此时不能寻求自模解）</a:t>
            </a:r>
            <a:endParaRPr lang="en-US" altLang="zh-CN" sz="3600" dirty="0" smtClean="0">
              <a:latin typeface="华文新魏" panose="02010800040101010101" pitchFamily="2" charset="-122"/>
              <a:ea typeface="华文新魏" panose="02010800040101010101" pitchFamily="2" charset="-122"/>
            </a:endParaRPr>
          </a:p>
          <a:p>
            <a:r>
              <a:rPr lang="zh-CN" altLang="en-US" sz="3600" dirty="0" smtClean="0">
                <a:latin typeface="华文新魏" panose="02010800040101010101" pitchFamily="2" charset="-122"/>
                <a:ea typeface="华文新魏" panose="02010800040101010101" pitchFamily="2" charset="-122"/>
              </a:rPr>
              <a:t>初始值在几个角状区域</a:t>
            </a:r>
            <a:r>
              <a:rPr lang="zh-CN" altLang="en-US" sz="3600" dirty="0">
                <a:latin typeface="华文新魏" panose="02010800040101010101" pitchFamily="2" charset="-122"/>
                <a:ea typeface="华文新魏" panose="02010800040101010101" pitchFamily="2" charset="-122"/>
              </a:rPr>
              <a:t>（例如四个</a:t>
            </a:r>
            <a:r>
              <a:rPr lang="zh-CN" altLang="en-US" sz="3600" dirty="0" smtClean="0">
                <a:latin typeface="华文新魏" panose="02010800040101010101" pitchFamily="2" charset="-122"/>
                <a:ea typeface="华文新魏" panose="02010800040101010101" pitchFamily="2" charset="-122"/>
              </a:rPr>
              <a:t>象限）中为常数</a:t>
            </a:r>
            <a:endParaRPr lang="zh-CN" altLang="en-US" sz="36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214391064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zh-CN" altLang="en-US" b="1">
                <a:ea typeface="华文新魏" pitchFamily="2" charset="-122"/>
              </a:rPr>
              <a:t>后台阶问题</a:t>
            </a:r>
          </a:p>
        </p:txBody>
      </p:sp>
      <p:pic>
        <p:nvPicPr>
          <p:cNvPr id="215043"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l="22038" t="18617" r="27962" b="24962"/>
          <a:stretch>
            <a:fillRect/>
          </a:stretch>
        </p:blipFill>
        <p:spPr>
          <a:xfrm>
            <a:off x="1475656" y="2132856"/>
            <a:ext cx="5867400" cy="4419600"/>
          </a:xfrm>
        </p:spPr>
      </p:pic>
    </p:spTree>
    <p:extLst>
      <p:ext uri="{BB962C8B-B14F-4D97-AF65-F5344CB8AC3E}">
        <p14:creationId xmlns:p14="http://schemas.microsoft.com/office/powerpoint/2010/main" val="38585242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6000" dirty="0" smtClean="0">
                <a:latin typeface="华文新魏" panose="02010800040101010101" pitchFamily="2" charset="-122"/>
                <a:ea typeface="华文新魏" panose="02010800040101010101" pitchFamily="2" charset="-122"/>
              </a:rPr>
              <a:t>面临的困难</a:t>
            </a:r>
            <a:endParaRPr lang="zh-CN" altLang="en-US" sz="60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p:txBody>
          <a:bodyPr/>
          <a:lstStyle/>
          <a:p>
            <a:r>
              <a:rPr lang="zh-CN" altLang="en-US" sz="4000" dirty="0" smtClean="0">
                <a:latin typeface="华文新魏" panose="02010800040101010101" pitchFamily="2" charset="-122"/>
                <a:ea typeface="华文新魏" panose="02010800040101010101" pitchFamily="2" charset="-122"/>
              </a:rPr>
              <a:t>双曲区域：特征分布、解的特性</a:t>
            </a:r>
            <a:endParaRPr lang="en-US" altLang="zh-CN" sz="4000" dirty="0" smtClean="0">
              <a:latin typeface="华文新魏" panose="02010800040101010101" pitchFamily="2" charset="-122"/>
              <a:ea typeface="华文新魏" panose="02010800040101010101" pitchFamily="2" charset="-122"/>
            </a:endParaRPr>
          </a:p>
          <a:p>
            <a:r>
              <a:rPr lang="zh-CN" altLang="en-US" sz="4000" dirty="0" smtClean="0">
                <a:latin typeface="华文新魏" panose="02010800040101010101" pitchFamily="2" charset="-122"/>
                <a:ea typeface="华文新魏" panose="02010800040101010101" pitchFamily="2" charset="-122"/>
              </a:rPr>
              <a:t>椭圆区域：</a:t>
            </a:r>
            <a:r>
              <a:rPr lang="zh-CN" altLang="en-US" sz="4000" dirty="0">
                <a:latin typeface="华文新魏" panose="02010800040101010101" pitchFamily="2" charset="-122"/>
                <a:ea typeface="华文新魏" panose="02010800040101010101" pitchFamily="2" charset="-122"/>
              </a:rPr>
              <a:t>大扰动导致初始近似解难</a:t>
            </a:r>
            <a:r>
              <a:rPr lang="zh-CN" altLang="en-US" sz="4000" dirty="0" smtClean="0">
                <a:latin typeface="华文新魏" panose="02010800040101010101" pitchFamily="2" charset="-122"/>
                <a:ea typeface="华文新魏" panose="02010800040101010101" pitchFamily="2" charset="-122"/>
              </a:rPr>
              <a:t>确定</a:t>
            </a:r>
            <a:endParaRPr lang="en-US" altLang="zh-CN" sz="4000" dirty="0" smtClean="0">
              <a:latin typeface="华文新魏" panose="02010800040101010101" pitchFamily="2" charset="-122"/>
              <a:ea typeface="华文新魏" panose="02010800040101010101" pitchFamily="2" charset="-122"/>
            </a:endParaRPr>
          </a:p>
          <a:p>
            <a:r>
              <a:rPr lang="zh-CN" altLang="en-US" sz="4000" dirty="0" smtClean="0">
                <a:latin typeface="华文新魏" panose="02010800040101010101" pitchFamily="2" charset="-122"/>
                <a:ea typeface="华文新魏" panose="02010800040101010101" pitchFamily="2" charset="-122"/>
              </a:rPr>
              <a:t>混合型方程：转型</a:t>
            </a:r>
            <a:r>
              <a:rPr lang="zh-CN" altLang="en-US" sz="4000" dirty="0">
                <a:latin typeface="华文新魏" panose="02010800040101010101" pitchFamily="2" charset="-122"/>
                <a:ea typeface="华文新魏" panose="02010800040101010101" pitchFamily="2" charset="-122"/>
              </a:rPr>
              <a:t>线</a:t>
            </a:r>
            <a:r>
              <a:rPr lang="zh-CN" altLang="en-US" sz="4000" dirty="0" smtClean="0">
                <a:latin typeface="华文新魏" panose="02010800040101010101" pitchFamily="2" charset="-122"/>
                <a:ea typeface="华文新魏" panose="02010800040101010101" pitchFamily="2" charset="-122"/>
              </a:rPr>
              <a:t>位置、间断线位置、</a:t>
            </a:r>
            <a:endParaRPr lang="en-US" altLang="zh-CN" sz="4000" dirty="0" smtClean="0">
              <a:latin typeface="华文新魏" panose="02010800040101010101" pitchFamily="2" charset="-122"/>
              <a:ea typeface="华文新魏" panose="02010800040101010101" pitchFamily="2" charset="-122"/>
            </a:endParaRPr>
          </a:p>
          <a:p>
            <a:r>
              <a:rPr lang="zh-CN" altLang="en-US" sz="4000" dirty="0" smtClean="0">
                <a:latin typeface="华文新魏" panose="02010800040101010101" pitchFamily="2" charset="-122"/>
                <a:ea typeface="华文新魏" panose="02010800040101010101" pitchFamily="2" charset="-122"/>
              </a:rPr>
              <a:t>整体解</a:t>
            </a:r>
            <a:endParaRPr lang="en-US" altLang="zh-CN" sz="4000" dirty="0" smtClean="0">
              <a:latin typeface="华文新魏" panose="02010800040101010101" pitchFamily="2" charset="-122"/>
              <a:ea typeface="华文新魏" panose="02010800040101010101" pitchFamily="2" charset="-122"/>
            </a:endParaRPr>
          </a:p>
          <a:p>
            <a:endParaRPr lang="en-US" altLang="zh-CN" dirty="0" smtClean="0"/>
          </a:p>
        </p:txBody>
      </p:sp>
    </p:spTree>
    <p:extLst>
      <p:ext uri="{BB962C8B-B14F-4D97-AF65-F5344CB8AC3E}">
        <p14:creationId xmlns:p14="http://schemas.microsoft.com/office/powerpoint/2010/main" val="125698274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395536" y="548680"/>
            <a:ext cx="8229600" cy="4525963"/>
          </a:xfrm>
        </p:spPr>
        <p:txBody>
          <a:bodyPr/>
          <a:lstStyle/>
          <a:p>
            <a:pPr marL="0" indent="0">
              <a:buNone/>
            </a:pPr>
            <a:r>
              <a:rPr lang="zh-CN" altLang="en-US" sz="9600" dirty="0" smtClean="0">
                <a:latin typeface="华文新魏" panose="02010800040101010101" pitchFamily="2" charset="-122"/>
                <a:ea typeface="华文新魏" panose="02010800040101010101" pitchFamily="2" charset="-122"/>
              </a:rPr>
              <a:t>        </a:t>
            </a:r>
            <a:endParaRPr lang="en-US" altLang="zh-CN" sz="9600" dirty="0" smtClean="0">
              <a:latin typeface="华文新魏" panose="02010800040101010101" pitchFamily="2" charset="-122"/>
              <a:ea typeface="华文新魏" panose="02010800040101010101" pitchFamily="2" charset="-122"/>
            </a:endParaRPr>
          </a:p>
          <a:p>
            <a:pPr marL="0" indent="0">
              <a:buNone/>
            </a:pPr>
            <a:r>
              <a:rPr lang="en-US" altLang="zh-CN" sz="9600" dirty="0">
                <a:latin typeface="华文新魏" panose="02010800040101010101" pitchFamily="2" charset="-122"/>
                <a:ea typeface="华文新魏" panose="02010800040101010101" pitchFamily="2" charset="-122"/>
              </a:rPr>
              <a:t> </a:t>
            </a:r>
            <a:r>
              <a:rPr lang="en-US" altLang="zh-CN" sz="9600" dirty="0" smtClean="0">
                <a:latin typeface="华文新魏" panose="02010800040101010101" pitchFamily="2" charset="-122"/>
                <a:ea typeface="华文新魏" panose="02010800040101010101" pitchFamily="2" charset="-122"/>
              </a:rPr>
              <a:t>        </a:t>
            </a:r>
            <a:r>
              <a:rPr lang="en-US" altLang="zh-CN" sz="9600" b="1" dirty="0" smtClean="0">
                <a:latin typeface="Times New Roman" panose="02020603050405020304" pitchFamily="18" charset="0"/>
                <a:ea typeface="华文新魏" panose="02010800040101010101" pitchFamily="2" charset="-122"/>
                <a:cs typeface="Times New Roman" panose="02020603050405020304" pitchFamily="18" charset="0"/>
              </a:rPr>
              <a:t>End</a:t>
            </a:r>
            <a:endParaRPr lang="zh-CN" altLang="en-US" sz="9600" b="1" dirty="0">
              <a:latin typeface="Times New Roman" panose="02020603050405020304" pitchFamily="18" charset="0"/>
              <a:ea typeface="华文新魏" panose="02010800040101010101" pitchFamily="2" charset="-122"/>
              <a:cs typeface="Times New Roman" panose="02020603050405020304" pitchFamily="18" charset="0"/>
            </a:endParaRPr>
          </a:p>
        </p:txBody>
      </p:sp>
    </p:spTree>
    <p:extLst>
      <p:ext uri="{BB962C8B-B14F-4D97-AF65-F5344CB8AC3E}">
        <p14:creationId xmlns:p14="http://schemas.microsoft.com/office/powerpoint/2010/main" val="543300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pPr marL="0" indent="0">
              <a:buNone/>
            </a:pPr>
            <a:r>
              <a:rPr lang="zh-CN" altLang="en-US" sz="4400" dirty="0" smtClean="0">
                <a:latin typeface="华文新魏" panose="02010800040101010101" pitchFamily="2" charset="-122"/>
                <a:ea typeface="华文新魏" panose="02010800040101010101" pitchFamily="2" charset="-122"/>
              </a:rPr>
              <a:t>    初始平面上为四个给不同常状态的区域还是三个不同常状态的区域非</a:t>
            </a:r>
            <a:r>
              <a:rPr lang="zh-CN" altLang="en-US" sz="4400" dirty="0" smtClean="0">
                <a:latin typeface="华文新魏" panose="02010800040101010101" pitchFamily="2" charset="-122"/>
                <a:ea typeface="华文新魏" panose="02010800040101010101" pitchFamily="2" charset="-122"/>
              </a:rPr>
              <a:t>本质。（</a:t>
            </a:r>
            <a:r>
              <a:rPr lang="zh-CN" altLang="en-US" sz="4400" dirty="0" smtClean="0">
                <a:latin typeface="华文新魏" panose="02010800040101010101" pitchFamily="2" charset="-122"/>
                <a:ea typeface="华文新魏" panose="02010800040101010101" pitchFamily="2" charset="-122"/>
              </a:rPr>
              <a:t>各有优点）</a:t>
            </a:r>
            <a:endParaRPr lang="en-US" altLang="zh-CN" sz="4400" dirty="0" smtClean="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954335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6000" dirty="0" smtClean="0">
                <a:latin typeface="华文新魏" panose="02010800040101010101" pitchFamily="2" charset="-122"/>
                <a:ea typeface="华文新魏" panose="02010800040101010101" pitchFamily="2" charset="-122"/>
              </a:rPr>
              <a:t>单个方程的情形</a:t>
            </a:r>
            <a:endParaRPr lang="zh-CN" altLang="en-US" sz="60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a:xfrm>
            <a:off x="179512" y="3140968"/>
            <a:ext cx="8712968" cy="2697163"/>
          </a:xfrm>
        </p:spPr>
        <p:txBody>
          <a:bodyPr>
            <a:noAutofit/>
          </a:bodyPr>
          <a:lstStyle/>
          <a:p>
            <a:r>
              <a:rPr lang="en-US" altLang="zh-CN" i="1" dirty="0" err="1" smtClean="0"/>
              <a:t>D.Wagner</a:t>
            </a:r>
            <a:r>
              <a:rPr lang="en-US" altLang="zh-CN" i="1" dirty="0" smtClean="0"/>
              <a:t>, SIAM </a:t>
            </a:r>
            <a:r>
              <a:rPr lang="en-US" altLang="zh-CN" i="1" dirty="0" err="1" smtClean="0"/>
              <a:t>J.Math.Anal</a:t>
            </a:r>
            <a:r>
              <a:rPr lang="en-US" altLang="zh-CN" i="1" dirty="0" smtClean="0"/>
              <a:t>. 1983</a:t>
            </a:r>
          </a:p>
          <a:p>
            <a:r>
              <a:rPr lang="en-US" altLang="zh-CN" i="1" dirty="0" err="1" smtClean="0"/>
              <a:t>B.Lindquist</a:t>
            </a:r>
            <a:r>
              <a:rPr lang="en-US" altLang="zh-CN" i="1" dirty="0" smtClean="0"/>
              <a:t>, SIAM </a:t>
            </a:r>
            <a:r>
              <a:rPr lang="en-US" altLang="zh-CN" i="1" dirty="0" err="1" smtClean="0"/>
              <a:t>J.Math</a:t>
            </a:r>
            <a:r>
              <a:rPr lang="en-US" altLang="zh-CN" i="1" dirty="0" smtClean="0"/>
              <a:t>. Anal. 1986</a:t>
            </a:r>
          </a:p>
          <a:p>
            <a:r>
              <a:rPr lang="en-US" altLang="zh-CN" i="1" dirty="0" err="1" smtClean="0"/>
              <a:t>T.Zhang</a:t>
            </a:r>
            <a:r>
              <a:rPr lang="en-US" altLang="zh-CN" i="1" dirty="0" smtClean="0"/>
              <a:t> and </a:t>
            </a:r>
            <a:r>
              <a:rPr lang="en-US" altLang="zh-CN" i="1" dirty="0" err="1" smtClean="0"/>
              <a:t>Y.Zheng</a:t>
            </a:r>
            <a:r>
              <a:rPr lang="en-US" altLang="zh-CN" i="1" dirty="0" smtClean="0"/>
              <a:t>, Trans. Amer. Soc. 1989</a:t>
            </a:r>
          </a:p>
          <a:p>
            <a:r>
              <a:rPr lang="en-US" altLang="zh-CN" i="1" dirty="0" err="1" smtClean="0"/>
              <a:t>T.Zhang</a:t>
            </a:r>
            <a:r>
              <a:rPr lang="en-US" altLang="zh-CN" i="1" dirty="0" smtClean="0"/>
              <a:t> and </a:t>
            </a:r>
            <a:r>
              <a:rPr lang="en-US" altLang="zh-CN" i="1" dirty="0" err="1" smtClean="0"/>
              <a:t>L.Xiao</a:t>
            </a:r>
            <a:r>
              <a:rPr lang="en-US" altLang="zh-CN" i="1" dirty="0" smtClean="0"/>
              <a:t>, The Riemann problem and interaction of waves in gas dynamics,  1989</a:t>
            </a:r>
            <a:endParaRPr lang="zh-CN" altLang="en-US" i="1" dirty="0"/>
          </a:p>
        </p:txBody>
      </p:sp>
      <p:graphicFrame>
        <p:nvGraphicFramePr>
          <p:cNvPr id="4" name="对象 3"/>
          <p:cNvGraphicFramePr>
            <a:graphicFrameLocks noGrp="1" noChangeAspect="1"/>
          </p:cNvGraphicFramePr>
          <p:nvPr>
            <p:extLst>
              <p:ext uri="{D42A27DB-BD31-4B8C-83A1-F6EECF244321}">
                <p14:modId xmlns:p14="http://schemas.microsoft.com/office/powerpoint/2010/main" val="1113963758"/>
              </p:ext>
            </p:extLst>
          </p:nvPr>
        </p:nvGraphicFramePr>
        <p:xfrm>
          <a:off x="2051720" y="1628800"/>
          <a:ext cx="4608487" cy="1334282"/>
        </p:xfrm>
        <a:graphic>
          <a:graphicData uri="http://schemas.openxmlformats.org/presentationml/2006/ole">
            <mc:AlternateContent xmlns:mc="http://schemas.openxmlformats.org/markup-compatibility/2006">
              <mc:Choice xmlns:v="urn:schemas-microsoft-com:vml" Requires="v">
                <p:oleObj spid="_x0000_s16392" name="Equation" r:id="rId3" imgW="1447560" imgH="419040" progId="Equation.DSMT4">
                  <p:embed/>
                </p:oleObj>
              </mc:Choice>
              <mc:Fallback>
                <p:oleObj name="Equation" r:id="rId3" imgW="1447560" imgH="419040" progId="Equation.DSMT4">
                  <p:embed/>
                  <p:pic>
                    <p:nvPicPr>
                      <p:cNvPr id="0" name="内容占位符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720" y="1628800"/>
                        <a:ext cx="4608487" cy="133428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496113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5400" dirty="0">
                <a:latin typeface="华文新魏" panose="02010800040101010101" pitchFamily="2" charset="-122"/>
                <a:ea typeface="华文新魏" panose="02010800040101010101" pitchFamily="2" charset="-122"/>
              </a:rPr>
              <a:t>二</a:t>
            </a:r>
            <a:r>
              <a:rPr lang="zh-CN" altLang="en-US" sz="5400" dirty="0" smtClean="0">
                <a:latin typeface="华文新魏" panose="02010800040101010101" pitchFamily="2" charset="-122"/>
                <a:ea typeface="华文新魏" panose="02010800040101010101" pitchFamily="2" charset="-122"/>
              </a:rPr>
              <a:t>维</a:t>
            </a:r>
            <a:r>
              <a:rPr lang="en-US" altLang="zh-CN" dirty="0" smtClean="0">
                <a:ea typeface="华文新魏" panose="02010800040101010101" pitchFamily="2" charset="-122"/>
              </a:rPr>
              <a:t>Euler</a:t>
            </a:r>
            <a:r>
              <a:rPr lang="zh-CN" altLang="en-US" sz="5400" dirty="0" smtClean="0">
                <a:latin typeface="华文新魏" panose="02010800040101010101" pitchFamily="2" charset="-122"/>
                <a:ea typeface="华文新魏" panose="02010800040101010101" pitchFamily="2" charset="-122"/>
              </a:rPr>
              <a:t>方程组</a:t>
            </a:r>
            <a:endParaRPr lang="zh-CN" altLang="en-US" sz="54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p:txBody>
          <a:bodyPr/>
          <a:lstStyle/>
          <a:p>
            <a:endParaRPr lang="en-US" altLang="zh-CN" dirty="0" smtClean="0"/>
          </a:p>
          <a:p>
            <a:endParaRPr lang="zh-CN" altLang="en-US" dirty="0"/>
          </a:p>
        </p:txBody>
      </p:sp>
      <p:graphicFrame>
        <p:nvGraphicFramePr>
          <p:cNvPr id="4" name="对象 3"/>
          <p:cNvGraphicFramePr>
            <a:graphicFrameLocks noChangeAspect="1"/>
          </p:cNvGraphicFramePr>
          <p:nvPr>
            <p:extLst>
              <p:ext uri="{D42A27DB-BD31-4B8C-83A1-F6EECF244321}">
                <p14:modId xmlns:p14="http://schemas.microsoft.com/office/powerpoint/2010/main" val="237333186"/>
              </p:ext>
            </p:extLst>
          </p:nvPr>
        </p:nvGraphicFramePr>
        <p:xfrm>
          <a:off x="920750" y="2138363"/>
          <a:ext cx="7386638" cy="2863850"/>
        </p:xfrm>
        <a:graphic>
          <a:graphicData uri="http://schemas.openxmlformats.org/presentationml/2006/ole">
            <mc:AlternateContent xmlns:mc="http://schemas.openxmlformats.org/markup-compatibility/2006">
              <mc:Choice xmlns:v="urn:schemas-microsoft-com:vml" Requires="v">
                <p:oleObj spid="_x0000_s1055" name="Equation" r:id="rId3" imgW="2489040" imgH="965160" progId="Equation.DSMT4">
                  <p:embed/>
                </p:oleObj>
              </mc:Choice>
              <mc:Fallback>
                <p:oleObj name="Equation" r:id="rId3" imgW="2489040" imgH="965160" progId="Equation.DSMT4">
                  <p:embed/>
                  <p:pic>
                    <p:nvPicPr>
                      <p:cNvPr id="0" name=""/>
                      <p:cNvPicPr/>
                      <p:nvPr/>
                    </p:nvPicPr>
                    <p:blipFill>
                      <a:blip r:embed="rId4"/>
                      <a:stretch>
                        <a:fillRect/>
                      </a:stretch>
                    </p:blipFill>
                    <p:spPr>
                      <a:xfrm>
                        <a:off x="920750" y="2138363"/>
                        <a:ext cx="7386638" cy="2863850"/>
                      </a:xfrm>
                      <a:prstGeom prst="rect">
                        <a:avLst/>
                      </a:prstGeom>
                    </p:spPr>
                  </p:pic>
                </p:oleObj>
              </mc:Fallback>
            </mc:AlternateContent>
          </a:graphicData>
        </a:graphic>
      </p:graphicFrame>
    </p:spTree>
    <p:extLst>
      <p:ext uri="{BB962C8B-B14F-4D97-AF65-F5344CB8AC3E}">
        <p14:creationId xmlns:p14="http://schemas.microsoft.com/office/powerpoint/2010/main" val="41940814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1600200"/>
            <a:ext cx="8686800" cy="4637112"/>
          </a:xfrm>
        </p:spPr>
        <p:txBody>
          <a:bodyPr/>
          <a:lstStyle/>
          <a:p>
            <a:pPr marL="0" indent="0">
              <a:buNone/>
            </a:pPr>
            <a:r>
              <a:rPr lang="en-US" altLang="zh-CN" sz="4400" dirty="0" smtClean="0"/>
              <a:t>   </a:t>
            </a:r>
            <a:r>
              <a:rPr lang="en-US" altLang="zh-CN" sz="4400" i="1" dirty="0" smtClean="0"/>
              <a:t>Zhang Tong, Zheng </a:t>
            </a:r>
            <a:r>
              <a:rPr lang="en-US" altLang="zh-CN" sz="4400" i="1" dirty="0" err="1" smtClean="0"/>
              <a:t>Yuxi</a:t>
            </a:r>
            <a:endParaRPr lang="en-US" altLang="zh-CN" sz="4400" i="1" dirty="0" smtClean="0"/>
          </a:p>
          <a:p>
            <a:pPr marL="0" indent="0">
              <a:buNone/>
            </a:pPr>
            <a:r>
              <a:rPr lang="en-US" altLang="zh-CN" sz="3600" i="1" dirty="0"/>
              <a:t> </a:t>
            </a:r>
            <a:r>
              <a:rPr lang="en-US" altLang="zh-CN" sz="3600" i="1" dirty="0" smtClean="0"/>
              <a:t>  Conjecture on the structure of solutions of the Riemann problem for two-dimensional gas dynamical systems.</a:t>
            </a:r>
          </a:p>
          <a:p>
            <a:pPr marL="0" indent="0">
              <a:buNone/>
            </a:pPr>
            <a:r>
              <a:rPr lang="en-US" altLang="zh-CN" sz="3600" i="1" dirty="0"/>
              <a:t> </a:t>
            </a:r>
            <a:r>
              <a:rPr lang="en-US" altLang="zh-CN" sz="3600" i="1" dirty="0" smtClean="0"/>
              <a:t>  SIAM Jour. Math. Anal. 1990, v.21: 593-630</a:t>
            </a:r>
            <a:endParaRPr lang="zh-CN" altLang="en-US" sz="3600" i="1" dirty="0"/>
          </a:p>
        </p:txBody>
      </p:sp>
    </p:spTree>
    <p:extLst>
      <p:ext uri="{BB962C8B-B14F-4D97-AF65-F5344CB8AC3E}">
        <p14:creationId xmlns:p14="http://schemas.microsoft.com/office/powerpoint/2010/main" val="33915682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5400" dirty="0" smtClean="0">
                <a:latin typeface="华文新魏" panose="02010800040101010101" pitchFamily="2" charset="-122"/>
                <a:ea typeface="华文新魏" panose="02010800040101010101" pitchFamily="2" charset="-122"/>
              </a:rPr>
              <a:t>简化情形：位势流方程</a:t>
            </a:r>
            <a:endParaRPr lang="zh-CN" altLang="en-US" sz="5400" dirty="0">
              <a:latin typeface="华文新魏" panose="02010800040101010101" pitchFamily="2" charset="-122"/>
              <a:ea typeface="华文新魏" panose="02010800040101010101" pitchFamily="2" charset="-122"/>
            </a:endParaRPr>
          </a:p>
        </p:txBody>
      </p:sp>
      <p:sp>
        <p:nvSpPr>
          <p:cNvPr id="3" name="内容占位符 2"/>
          <p:cNvSpPr>
            <a:spLocks noGrp="1"/>
          </p:cNvSpPr>
          <p:nvPr>
            <p:ph idx="1"/>
          </p:nvPr>
        </p:nvSpPr>
        <p:spPr/>
        <p:txBody>
          <a:bodyPr/>
          <a:lstStyle/>
          <a:p>
            <a:endParaRPr lang="zh-CN" altLang="en-US" dirty="0"/>
          </a:p>
        </p:txBody>
      </p:sp>
      <p:graphicFrame>
        <p:nvGraphicFramePr>
          <p:cNvPr id="4" name="对象 3"/>
          <p:cNvGraphicFramePr>
            <a:graphicFrameLocks noChangeAspect="1"/>
          </p:cNvGraphicFramePr>
          <p:nvPr>
            <p:extLst>
              <p:ext uri="{D42A27DB-BD31-4B8C-83A1-F6EECF244321}">
                <p14:modId xmlns:p14="http://schemas.microsoft.com/office/powerpoint/2010/main" val="909810336"/>
              </p:ext>
            </p:extLst>
          </p:nvPr>
        </p:nvGraphicFramePr>
        <p:xfrm>
          <a:off x="965417" y="2322512"/>
          <a:ext cx="7170876" cy="1682552"/>
        </p:xfrm>
        <a:graphic>
          <a:graphicData uri="http://schemas.openxmlformats.org/presentationml/2006/ole">
            <mc:AlternateContent xmlns:mc="http://schemas.openxmlformats.org/markup-compatibility/2006">
              <mc:Choice xmlns:v="urn:schemas-microsoft-com:vml" Requires="v">
                <p:oleObj spid="_x0000_s7192" name="Equation" r:id="rId3" imgW="2273040" imgH="533160" progId="Equation.DSMT4">
                  <p:embed/>
                </p:oleObj>
              </mc:Choice>
              <mc:Fallback>
                <p:oleObj name="Equation" r:id="rId3" imgW="2273040" imgH="533160" progId="Equation.DSMT4">
                  <p:embed/>
                  <p:pic>
                    <p:nvPicPr>
                      <p:cNvPr id="0" name=""/>
                      <p:cNvPicPr/>
                      <p:nvPr/>
                    </p:nvPicPr>
                    <p:blipFill>
                      <a:blip r:embed="rId4"/>
                      <a:stretch>
                        <a:fillRect/>
                      </a:stretch>
                    </p:blipFill>
                    <p:spPr>
                      <a:xfrm>
                        <a:off x="965417" y="2322512"/>
                        <a:ext cx="7170876" cy="1682552"/>
                      </a:xfrm>
                      <a:prstGeom prst="rect">
                        <a:avLst/>
                      </a:prstGeom>
                    </p:spPr>
                  </p:pic>
                </p:oleObj>
              </mc:Fallback>
            </mc:AlternateContent>
          </a:graphicData>
        </a:graphic>
      </p:graphicFrame>
    </p:spTree>
    <p:extLst>
      <p:ext uri="{BB962C8B-B14F-4D97-AF65-F5344CB8AC3E}">
        <p14:creationId xmlns:p14="http://schemas.microsoft.com/office/powerpoint/2010/main" val="6104708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701</TotalTime>
  <Words>992</Words>
  <Application>Microsoft Office PowerPoint</Application>
  <PresentationFormat>全屏显示(4:3)</PresentationFormat>
  <Paragraphs>125</Paragraphs>
  <Slides>42</Slides>
  <Notes>1</Notes>
  <HiddenSlides>0</HiddenSlides>
  <MMClips>0</MMClips>
  <ScaleCrop>false</ScaleCrop>
  <HeadingPairs>
    <vt:vector size="6" baseType="variant">
      <vt:variant>
        <vt:lpstr>主题</vt:lpstr>
      </vt:variant>
      <vt:variant>
        <vt:i4>1</vt:i4>
      </vt:variant>
      <vt:variant>
        <vt:lpstr>嵌入 OLE 服务器</vt:lpstr>
      </vt:variant>
      <vt:variant>
        <vt:i4>2</vt:i4>
      </vt:variant>
      <vt:variant>
        <vt:lpstr>幻灯片标题</vt:lpstr>
      </vt:variant>
      <vt:variant>
        <vt:i4>42</vt:i4>
      </vt:variant>
    </vt:vector>
  </HeadingPairs>
  <TitlesOfParts>
    <vt:vector size="45" baseType="lpstr">
      <vt:lpstr>Office 主题</vt:lpstr>
      <vt:lpstr>Equation</vt:lpstr>
      <vt:lpstr>CorelDRAW 10.0 Graphic</vt:lpstr>
      <vt:lpstr>高维黎曼问题</vt:lpstr>
      <vt:lpstr>一维黎曼问题研究的意义</vt:lpstr>
      <vt:lpstr>研究方法的特点</vt:lpstr>
      <vt:lpstr>向高维（首先是二维） 情形的推广</vt:lpstr>
      <vt:lpstr>PowerPoint 演示文稿</vt:lpstr>
      <vt:lpstr>单个方程的情形</vt:lpstr>
      <vt:lpstr>二维Euler方程组</vt:lpstr>
      <vt:lpstr>PowerPoint 演示文稿</vt:lpstr>
      <vt:lpstr>简化情形：位势流方程</vt:lpstr>
      <vt:lpstr>PowerPoint 演示文稿</vt:lpstr>
      <vt:lpstr>对一般方程组的讨论</vt:lpstr>
      <vt:lpstr>压力梯度方程 (pressure-gradient equation)</vt:lpstr>
      <vt:lpstr>零压流方程（输运方程） ( zero pressure equation， transport equation ) </vt:lpstr>
      <vt:lpstr>由零压流方程导出的非严格双曲组</vt:lpstr>
      <vt:lpstr>PowerPoint 演示文稿</vt:lpstr>
      <vt:lpstr>守恒律形式</vt:lpstr>
      <vt:lpstr>以测度值函数表示的形式</vt:lpstr>
      <vt:lpstr>二维的情形</vt:lpstr>
      <vt:lpstr>不出现Delta波情况下对非严格双曲组Riemann 问题的研究 （解的整体构造） </vt:lpstr>
      <vt:lpstr>PowerPoint 演示文稿</vt:lpstr>
      <vt:lpstr>Pressure-gradient system</vt:lpstr>
      <vt:lpstr>若  令  </vt:lpstr>
      <vt:lpstr>PowerPoint 演示文稿</vt:lpstr>
      <vt:lpstr>对非线性波动方程弱奇性传播的分析</vt:lpstr>
      <vt:lpstr>Chaplygin 方程的情形</vt:lpstr>
      <vt:lpstr>PowerPoint 演示文稿</vt:lpstr>
      <vt:lpstr>PowerPoint 演示文稿</vt:lpstr>
      <vt:lpstr>PowerPoint 演示文稿</vt:lpstr>
      <vt:lpstr>PowerPoint 演示文稿</vt:lpstr>
      <vt:lpstr>二维位势流方程的Riemann问题</vt:lpstr>
      <vt:lpstr>二维位势流方程的Riemann问题</vt:lpstr>
      <vt:lpstr>气体向真空的扩散 （水坝坍塌问题）</vt:lpstr>
      <vt:lpstr>PowerPoint 演示文稿</vt:lpstr>
      <vt:lpstr>激波反射问题</vt:lpstr>
      <vt:lpstr>正则反射</vt:lpstr>
      <vt:lpstr>马赫反射</vt:lpstr>
      <vt:lpstr>PowerPoint 演示文稿</vt:lpstr>
      <vt:lpstr>激波绕射问题</vt:lpstr>
      <vt:lpstr>后台阶问题</vt:lpstr>
      <vt:lpstr>后台阶问题</vt:lpstr>
      <vt:lpstr>面临的困难</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高维黎曼问题研究</dc:title>
  <dc:creator>admin</dc:creator>
  <cp:lastModifiedBy>admin</cp:lastModifiedBy>
  <cp:revision>53</cp:revision>
  <dcterms:created xsi:type="dcterms:W3CDTF">2018-12-31T01:03:30Z</dcterms:created>
  <dcterms:modified xsi:type="dcterms:W3CDTF">2019-05-31T00:58:11Z</dcterms:modified>
</cp:coreProperties>
</file>